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7"/>
  </p:notesMasterIdLst>
  <p:handoutMasterIdLst>
    <p:handoutMasterId r:id="rId48"/>
  </p:handoutMasterIdLst>
  <p:sldIdLst>
    <p:sldId id="342" r:id="rId5"/>
    <p:sldId id="524" r:id="rId6"/>
    <p:sldId id="507" r:id="rId7"/>
    <p:sldId id="525" r:id="rId8"/>
    <p:sldId id="509" r:id="rId9"/>
    <p:sldId id="526" r:id="rId10"/>
    <p:sldId id="527" r:id="rId11"/>
    <p:sldId id="523" r:id="rId12"/>
    <p:sldId id="528" r:id="rId13"/>
    <p:sldId id="518" r:id="rId14"/>
    <p:sldId id="519" r:id="rId15"/>
    <p:sldId id="529" r:id="rId16"/>
    <p:sldId id="502" r:id="rId17"/>
    <p:sldId id="486" r:id="rId18"/>
    <p:sldId id="405" r:id="rId19"/>
    <p:sldId id="512" r:id="rId20"/>
    <p:sldId id="487" r:id="rId21"/>
    <p:sldId id="531" r:id="rId22"/>
    <p:sldId id="488" r:id="rId23"/>
    <p:sldId id="541" r:id="rId24"/>
    <p:sldId id="489" r:id="rId25"/>
    <p:sldId id="421" r:id="rId26"/>
    <p:sldId id="513" r:id="rId27"/>
    <p:sldId id="490" r:id="rId28"/>
    <p:sldId id="533" r:id="rId29"/>
    <p:sldId id="492" r:id="rId30"/>
    <p:sldId id="514" r:id="rId31"/>
    <p:sldId id="534" r:id="rId32"/>
    <p:sldId id="491" r:id="rId33"/>
    <p:sldId id="413" r:id="rId34"/>
    <p:sldId id="515" r:id="rId35"/>
    <p:sldId id="493" r:id="rId36"/>
    <p:sldId id="536" r:id="rId37"/>
    <p:sldId id="505" r:id="rId38"/>
    <p:sldId id="537" r:id="rId39"/>
    <p:sldId id="517" r:id="rId40"/>
    <p:sldId id="539" r:id="rId41"/>
    <p:sldId id="538" r:id="rId42"/>
    <p:sldId id="516" r:id="rId43"/>
    <p:sldId id="540" r:id="rId44"/>
    <p:sldId id="494" r:id="rId45"/>
    <p:sldId id="449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jciech Florek" initials="WF" lastIdx="2" clrIdx="0">
    <p:extLst>
      <p:ext uri="{19B8F6BF-5375-455C-9EA6-DF929625EA0E}">
        <p15:presenceInfo xmlns:p15="http://schemas.microsoft.com/office/powerpoint/2012/main" userId="Wojciech Flore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3880"/>
    <a:srgbClr val="200C36"/>
    <a:srgbClr val="2F1F35"/>
    <a:srgbClr val="7A639B"/>
    <a:srgbClr val="230D3C"/>
    <a:srgbClr val="660066"/>
    <a:srgbClr val="35214C"/>
    <a:srgbClr val="DAC4F2"/>
    <a:srgbClr val="000000"/>
    <a:srgbClr val="1608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>
    <p:restoredLeft sz="5225" autoAdjust="0"/>
    <p:restoredTop sz="86345" autoAdjust="0"/>
  </p:normalViewPr>
  <p:slideViewPr>
    <p:cSldViewPr snapToGrid="0" snapToObjects="1" showGuides="1">
      <p:cViewPr varScale="1">
        <p:scale>
          <a:sx n="100" d="100"/>
          <a:sy n="100" d="100"/>
        </p:scale>
        <p:origin x="1608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70" d="100"/>
          <a:sy n="70" d="100"/>
        </p:scale>
        <p:origin x="2416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commentAuthors" Target="commentAuthors.xml"/><Relationship Id="rId57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Żeglińska Agnieszka (NASK PIB)" userId="3447d104-2086-4830-8cd3-edc501ef8ab4" providerId="ADAL" clId="{9CEC3717-824C-43B9-AFC0-ADF0A8937346}"/>
    <pc:docChg chg="undo custSel addSld delSld modSld">
      <pc:chgData name="Żeglińska Agnieszka (NASK PIB)" userId="3447d104-2086-4830-8cd3-edc501ef8ab4" providerId="ADAL" clId="{9CEC3717-824C-43B9-AFC0-ADF0A8937346}" dt="2018-11-22T09:10:47.393" v="364" actId="478"/>
      <pc:docMkLst>
        <pc:docMk/>
      </pc:docMkLst>
      <pc:sldChg chg="modSp">
        <pc:chgData name="Żeglińska Agnieszka (NASK PIB)" userId="3447d104-2086-4830-8cd3-edc501ef8ab4" providerId="ADAL" clId="{9CEC3717-824C-43B9-AFC0-ADF0A8937346}" dt="2018-11-22T09:07:50.767" v="295" actId="20577"/>
        <pc:sldMkLst>
          <pc:docMk/>
          <pc:sldMk cId="3233797481" sldId="413"/>
        </pc:sldMkLst>
        <pc:spChg chg="mod">
          <ac:chgData name="Żeglińska Agnieszka (NASK PIB)" userId="3447d104-2086-4830-8cd3-edc501ef8ab4" providerId="ADAL" clId="{9CEC3717-824C-43B9-AFC0-ADF0A8937346}" dt="2018-11-22T09:07:50.767" v="295" actId="20577"/>
          <ac:spMkLst>
            <pc:docMk/>
            <pc:sldMk cId="3233797481" sldId="413"/>
            <ac:spMk id="2" creationId="{90292160-1E3F-4AE1-BC85-D1C14224B656}"/>
          </ac:spMkLst>
        </pc:spChg>
      </pc:sldChg>
      <pc:sldChg chg="delSp modSp">
        <pc:chgData name="Żeglińska Agnieszka (NASK PIB)" userId="3447d104-2086-4830-8cd3-edc501ef8ab4" providerId="ADAL" clId="{9CEC3717-824C-43B9-AFC0-ADF0A8937346}" dt="2018-11-22T08:57:46.019" v="45" actId="1076"/>
        <pc:sldMkLst>
          <pc:docMk/>
          <pc:sldMk cId="2806272827" sldId="486"/>
        </pc:sldMkLst>
        <pc:spChg chg="del">
          <ac:chgData name="Żeglińska Agnieszka (NASK PIB)" userId="3447d104-2086-4830-8cd3-edc501ef8ab4" providerId="ADAL" clId="{9CEC3717-824C-43B9-AFC0-ADF0A8937346}" dt="2018-11-22T08:57:39.915" v="43" actId="478"/>
          <ac:spMkLst>
            <pc:docMk/>
            <pc:sldMk cId="2806272827" sldId="486"/>
            <ac:spMk id="28" creationId="{89C1719D-CF54-4AA1-825A-D3961F9CE521}"/>
          </ac:spMkLst>
        </pc:spChg>
        <pc:spChg chg="del">
          <ac:chgData name="Żeglińska Agnieszka (NASK PIB)" userId="3447d104-2086-4830-8cd3-edc501ef8ab4" providerId="ADAL" clId="{9CEC3717-824C-43B9-AFC0-ADF0A8937346}" dt="2018-11-22T08:57:40.979" v="44" actId="478"/>
          <ac:spMkLst>
            <pc:docMk/>
            <pc:sldMk cId="2806272827" sldId="486"/>
            <ac:spMk id="30" creationId="{00000000-0000-0000-0000-000000000000}"/>
          </ac:spMkLst>
        </pc:spChg>
        <pc:picChg chg="mod">
          <ac:chgData name="Żeglińska Agnieszka (NASK PIB)" userId="3447d104-2086-4830-8cd3-edc501ef8ab4" providerId="ADAL" clId="{9CEC3717-824C-43B9-AFC0-ADF0A8937346}" dt="2018-11-22T08:57:46.019" v="45" actId="1076"/>
          <ac:picMkLst>
            <pc:docMk/>
            <pc:sldMk cId="2806272827" sldId="486"/>
            <ac:picMk id="19" creationId="{00000000-0000-0000-0000-000000000000}"/>
          </ac:picMkLst>
        </pc:picChg>
      </pc:sldChg>
      <pc:sldChg chg="modSp">
        <pc:chgData name="Żeglińska Agnieszka (NASK PIB)" userId="3447d104-2086-4830-8cd3-edc501ef8ab4" providerId="ADAL" clId="{9CEC3717-824C-43B9-AFC0-ADF0A8937346}" dt="2018-11-22T08:59:14.643" v="106" actId="6549"/>
        <pc:sldMkLst>
          <pc:docMk/>
          <pc:sldMk cId="2580216615" sldId="487"/>
        </pc:sldMkLst>
        <pc:spChg chg="mod">
          <ac:chgData name="Żeglińska Agnieszka (NASK PIB)" userId="3447d104-2086-4830-8cd3-edc501ef8ab4" providerId="ADAL" clId="{9CEC3717-824C-43B9-AFC0-ADF0A8937346}" dt="2018-11-22T08:59:14.643" v="106" actId="6549"/>
          <ac:spMkLst>
            <pc:docMk/>
            <pc:sldMk cId="2580216615" sldId="487"/>
            <ac:spMk id="20" creationId="{CCB9DDC4-3873-4A14-A88E-39777FEA77D6}"/>
          </ac:spMkLst>
        </pc:spChg>
        <pc:spChg chg="mod">
          <ac:chgData name="Żeglińska Agnieszka (NASK PIB)" userId="3447d104-2086-4830-8cd3-edc501ef8ab4" providerId="ADAL" clId="{9CEC3717-824C-43B9-AFC0-ADF0A8937346}" dt="2018-11-22T08:58:47.348" v="60" actId="20577"/>
          <ac:spMkLst>
            <pc:docMk/>
            <pc:sldMk cId="2580216615" sldId="487"/>
            <ac:spMk id="25" creationId="{00000000-0000-0000-0000-000000000000}"/>
          </ac:spMkLst>
        </pc:spChg>
        <pc:spChg chg="mod">
          <ac:chgData name="Żeglińska Agnieszka (NASK PIB)" userId="3447d104-2086-4830-8cd3-edc501ef8ab4" providerId="ADAL" clId="{9CEC3717-824C-43B9-AFC0-ADF0A8937346}" dt="2018-11-22T08:58:50.408" v="84" actId="20577"/>
          <ac:spMkLst>
            <pc:docMk/>
            <pc:sldMk cId="2580216615" sldId="487"/>
            <ac:spMk id="28" creationId="{00000000-0000-0000-0000-000000000000}"/>
          </ac:spMkLst>
        </pc:spChg>
      </pc:sldChg>
      <pc:sldChg chg="delSp">
        <pc:chgData name="Żeglińska Agnieszka (NASK PIB)" userId="3447d104-2086-4830-8cd3-edc501ef8ab4" providerId="ADAL" clId="{9CEC3717-824C-43B9-AFC0-ADF0A8937346}" dt="2018-11-22T09:00:56.374" v="110" actId="478"/>
        <pc:sldMkLst>
          <pc:docMk/>
          <pc:sldMk cId="2138184999" sldId="488"/>
        </pc:sldMkLst>
        <pc:spChg chg="del">
          <ac:chgData name="Żeglińska Agnieszka (NASK PIB)" userId="3447d104-2086-4830-8cd3-edc501ef8ab4" providerId="ADAL" clId="{9CEC3717-824C-43B9-AFC0-ADF0A8937346}" dt="2018-11-22T09:00:53.702" v="109" actId="478"/>
          <ac:spMkLst>
            <pc:docMk/>
            <pc:sldMk cId="2138184999" sldId="488"/>
            <ac:spMk id="15" creationId="{00000000-0000-0000-0000-000000000000}"/>
          </ac:spMkLst>
        </pc:spChg>
        <pc:spChg chg="del">
          <ac:chgData name="Żeglińska Agnieszka (NASK PIB)" userId="3447d104-2086-4830-8cd3-edc501ef8ab4" providerId="ADAL" clId="{9CEC3717-824C-43B9-AFC0-ADF0A8937346}" dt="2018-11-22T09:00:56.374" v="110" actId="478"/>
          <ac:spMkLst>
            <pc:docMk/>
            <pc:sldMk cId="2138184999" sldId="488"/>
            <ac:spMk id="23" creationId="{1AF80482-01C4-40FC-A6D7-FE11E308D933}"/>
          </ac:spMkLst>
        </pc:spChg>
        <pc:picChg chg="del">
          <ac:chgData name="Żeglińska Agnieszka (NASK PIB)" userId="3447d104-2086-4830-8cd3-edc501ef8ab4" providerId="ADAL" clId="{9CEC3717-824C-43B9-AFC0-ADF0A8937346}" dt="2018-11-22T09:00:42.332" v="108" actId="478"/>
          <ac:picMkLst>
            <pc:docMk/>
            <pc:sldMk cId="2138184999" sldId="488"/>
            <ac:picMk id="9" creationId="{38321E51-0CC8-462A-B24B-6C68A220CACE}"/>
          </ac:picMkLst>
        </pc:picChg>
      </pc:sldChg>
      <pc:sldChg chg="addSp delSp modSp">
        <pc:chgData name="Żeglińska Agnieszka (NASK PIB)" userId="3447d104-2086-4830-8cd3-edc501ef8ab4" providerId="ADAL" clId="{9CEC3717-824C-43B9-AFC0-ADF0A8937346}" dt="2018-11-22T09:04:59.634" v="245" actId="478"/>
        <pc:sldMkLst>
          <pc:docMk/>
          <pc:sldMk cId="188831677" sldId="489"/>
        </pc:sldMkLst>
        <pc:spChg chg="add del">
          <ac:chgData name="Żeglińska Agnieszka (NASK PIB)" userId="3447d104-2086-4830-8cd3-edc501ef8ab4" providerId="ADAL" clId="{9CEC3717-824C-43B9-AFC0-ADF0A8937346}" dt="2018-11-22T09:04:58.211" v="244" actId="478"/>
          <ac:spMkLst>
            <pc:docMk/>
            <pc:sldMk cId="188831677" sldId="489"/>
            <ac:spMk id="27" creationId="{00000000-0000-0000-0000-000000000000}"/>
          </ac:spMkLst>
        </pc:spChg>
        <pc:spChg chg="add del mod">
          <ac:chgData name="Żeglińska Agnieszka (NASK PIB)" userId="3447d104-2086-4830-8cd3-edc501ef8ab4" providerId="ADAL" clId="{9CEC3717-824C-43B9-AFC0-ADF0A8937346}" dt="2018-11-22T09:04:59.634" v="245" actId="478"/>
          <ac:spMkLst>
            <pc:docMk/>
            <pc:sldMk cId="188831677" sldId="489"/>
            <ac:spMk id="29" creationId="{89C1719D-CF54-4AA1-825A-D3961F9CE521}"/>
          </ac:spMkLst>
        </pc:spChg>
      </pc:sldChg>
      <pc:sldChg chg="modSp">
        <pc:chgData name="Żeglińska Agnieszka (NASK PIB)" userId="3447d104-2086-4830-8cd3-edc501ef8ab4" providerId="ADAL" clId="{9CEC3717-824C-43B9-AFC0-ADF0A8937346}" dt="2018-11-22T09:05:35.031" v="272" actId="20577"/>
        <pc:sldMkLst>
          <pc:docMk/>
          <pc:sldMk cId="2052543237" sldId="490"/>
        </pc:sldMkLst>
        <pc:spChg chg="mod">
          <ac:chgData name="Żeglińska Agnieszka (NASK PIB)" userId="3447d104-2086-4830-8cd3-edc501ef8ab4" providerId="ADAL" clId="{9CEC3717-824C-43B9-AFC0-ADF0A8937346}" dt="2018-11-22T09:05:35.031" v="272" actId="20577"/>
          <ac:spMkLst>
            <pc:docMk/>
            <pc:sldMk cId="2052543237" sldId="490"/>
            <ac:spMk id="22" creationId="{00000000-0000-0000-0000-000000000000}"/>
          </ac:spMkLst>
        </pc:spChg>
      </pc:sldChg>
      <pc:sldChg chg="delSp">
        <pc:chgData name="Żeglińska Agnieszka (NASK PIB)" userId="3447d104-2086-4830-8cd3-edc501ef8ab4" providerId="ADAL" clId="{9CEC3717-824C-43B9-AFC0-ADF0A8937346}" dt="2018-11-22T09:07:23" v="291" actId="478"/>
        <pc:sldMkLst>
          <pc:docMk/>
          <pc:sldMk cId="2656562002" sldId="491"/>
        </pc:sldMkLst>
        <pc:spChg chg="del">
          <ac:chgData name="Żeglińska Agnieszka (NASK PIB)" userId="3447d104-2086-4830-8cd3-edc501ef8ab4" providerId="ADAL" clId="{9CEC3717-824C-43B9-AFC0-ADF0A8937346}" dt="2018-11-22T09:07:21.555" v="290" actId="478"/>
          <ac:spMkLst>
            <pc:docMk/>
            <pc:sldMk cId="2656562002" sldId="491"/>
            <ac:spMk id="28" creationId="{00000000-0000-0000-0000-000000000000}"/>
          </ac:spMkLst>
        </pc:spChg>
        <pc:spChg chg="del">
          <ac:chgData name="Żeglińska Agnieszka (NASK PIB)" userId="3447d104-2086-4830-8cd3-edc501ef8ab4" providerId="ADAL" clId="{9CEC3717-824C-43B9-AFC0-ADF0A8937346}" dt="2018-11-22T09:07:23" v="291" actId="478"/>
          <ac:spMkLst>
            <pc:docMk/>
            <pc:sldMk cId="2656562002" sldId="491"/>
            <ac:spMk id="30" creationId="{89C1719D-CF54-4AA1-825A-D3961F9CE521}"/>
          </ac:spMkLst>
        </pc:spChg>
      </pc:sldChg>
      <pc:sldChg chg="delSp">
        <pc:chgData name="Żeglińska Agnieszka (NASK PIB)" userId="3447d104-2086-4830-8cd3-edc501ef8ab4" providerId="ADAL" clId="{9CEC3717-824C-43B9-AFC0-ADF0A8937346}" dt="2018-11-22T09:06:17.816" v="274" actId="478"/>
        <pc:sldMkLst>
          <pc:docMk/>
          <pc:sldMk cId="1135331446" sldId="492"/>
        </pc:sldMkLst>
        <pc:spChg chg="del">
          <ac:chgData name="Żeglińska Agnieszka (NASK PIB)" userId="3447d104-2086-4830-8cd3-edc501ef8ab4" providerId="ADAL" clId="{9CEC3717-824C-43B9-AFC0-ADF0A8937346}" dt="2018-11-22T09:06:16.921" v="273" actId="478"/>
          <ac:spMkLst>
            <pc:docMk/>
            <pc:sldMk cId="1135331446" sldId="492"/>
            <ac:spMk id="10" creationId="{1AF80482-01C4-40FC-A6D7-FE11E308D933}"/>
          </ac:spMkLst>
        </pc:spChg>
        <pc:spChg chg="del">
          <ac:chgData name="Żeglińska Agnieszka (NASK PIB)" userId="3447d104-2086-4830-8cd3-edc501ef8ab4" providerId="ADAL" clId="{9CEC3717-824C-43B9-AFC0-ADF0A8937346}" dt="2018-11-22T09:06:17.816" v="274" actId="478"/>
          <ac:spMkLst>
            <pc:docMk/>
            <pc:sldMk cId="1135331446" sldId="492"/>
            <ac:spMk id="19" creationId="{00000000-0000-0000-0000-000000000000}"/>
          </ac:spMkLst>
        </pc:spChg>
      </pc:sldChg>
      <pc:sldChg chg="delSp">
        <pc:chgData name="Żeglińska Agnieszka (NASK PIB)" userId="3447d104-2086-4830-8cd3-edc501ef8ab4" providerId="ADAL" clId="{9CEC3717-824C-43B9-AFC0-ADF0A8937346}" dt="2018-11-22T09:10:47.393" v="364" actId="478"/>
        <pc:sldMkLst>
          <pc:docMk/>
          <pc:sldMk cId="1005552611" sldId="494"/>
        </pc:sldMkLst>
        <pc:spChg chg="del">
          <ac:chgData name="Żeglińska Agnieszka (NASK PIB)" userId="3447d104-2086-4830-8cd3-edc501ef8ab4" providerId="ADAL" clId="{9CEC3717-824C-43B9-AFC0-ADF0A8937346}" dt="2018-11-22T09:10:45.818" v="363" actId="478"/>
          <ac:spMkLst>
            <pc:docMk/>
            <pc:sldMk cId="1005552611" sldId="494"/>
            <ac:spMk id="25" creationId="{00000000-0000-0000-0000-000000000000}"/>
          </ac:spMkLst>
        </pc:spChg>
        <pc:spChg chg="del">
          <ac:chgData name="Żeglińska Agnieszka (NASK PIB)" userId="3447d104-2086-4830-8cd3-edc501ef8ab4" providerId="ADAL" clId="{9CEC3717-824C-43B9-AFC0-ADF0A8937346}" dt="2018-11-22T09:10:47.393" v="364" actId="478"/>
          <ac:spMkLst>
            <pc:docMk/>
            <pc:sldMk cId="1005552611" sldId="494"/>
            <ac:spMk id="26" creationId="{89C1719D-CF54-4AA1-825A-D3961F9CE521}"/>
          </ac:spMkLst>
        </pc:spChg>
      </pc:sldChg>
      <pc:sldChg chg="delSp">
        <pc:chgData name="Żeglińska Agnieszka (NASK PIB)" userId="3447d104-2086-4830-8cd3-edc501ef8ab4" providerId="ADAL" clId="{9CEC3717-824C-43B9-AFC0-ADF0A8937346}" dt="2018-11-22T08:57:33.051" v="42" actId="478"/>
        <pc:sldMkLst>
          <pc:docMk/>
          <pc:sldMk cId="3918670135" sldId="502"/>
        </pc:sldMkLst>
        <pc:spChg chg="del">
          <ac:chgData name="Żeglińska Agnieszka (NASK PIB)" userId="3447d104-2086-4830-8cd3-edc501ef8ab4" providerId="ADAL" clId="{9CEC3717-824C-43B9-AFC0-ADF0A8937346}" dt="2018-11-22T08:57:33.051" v="42" actId="478"/>
          <ac:spMkLst>
            <pc:docMk/>
            <pc:sldMk cId="3918670135" sldId="502"/>
            <ac:spMk id="27" creationId="{00000000-0000-0000-0000-000000000000}"/>
          </ac:spMkLst>
        </pc:spChg>
        <pc:spChg chg="del">
          <ac:chgData name="Żeglińska Agnieszka (NASK PIB)" userId="3447d104-2086-4830-8cd3-edc501ef8ab4" providerId="ADAL" clId="{9CEC3717-824C-43B9-AFC0-ADF0A8937346}" dt="2018-11-22T08:57:31.735" v="41" actId="478"/>
          <ac:spMkLst>
            <pc:docMk/>
            <pc:sldMk cId="3918670135" sldId="502"/>
            <ac:spMk id="34" creationId="{1AF80482-01C4-40FC-A6D7-FE11E308D933}"/>
          </ac:spMkLst>
        </pc:spChg>
      </pc:sldChg>
      <pc:sldChg chg="add del">
        <pc:chgData name="Żeglińska Agnieszka (NASK PIB)" userId="3447d104-2086-4830-8cd3-edc501ef8ab4" providerId="ADAL" clId="{9CEC3717-824C-43B9-AFC0-ADF0A8937346}" dt="2018-11-22T09:04:55.741" v="243" actId="2696"/>
        <pc:sldMkLst>
          <pc:docMk/>
          <pc:sldMk cId="953785954" sldId="503"/>
        </pc:sldMkLst>
      </pc:sldChg>
      <pc:sldChg chg="delSp">
        <pc:chgData name="Żeglińska Agnieszka (NASK PIB)" userId="3447d104-2086-4830-8cd3-edc501ef8ab4" providerId="ADAL" clId="{9CEC3717-824C-43B9-AFC0-ADF0A8937346}" dt="2018-11-22T09:09:26.093" v="355" actId="478"/>
        <pc:sldMkLst>
          <pc:docMk/>
          <pc:sldMk cId="2173270058" sldId="505"/>
        </pc:sldMkLst>
        <pc:spChg chg="del">
          <ac:chgData name="Żeglińska Agnieszka (NASK PIB)" userId="3447d104-2086-4830-8cd3-edc501ef8ab4" providerId="ADAL" clId="{9CEC3717-824C-43B9-AFC0-ADF0A8937346}" dt="2018-11-22T09:09:26.093" v="355" actId="478"/>
          <ac:spMkLst>
            <pc:docMk/>
            <pc:sldMk cId="2173270058" sldId="505"/>
            <ac:spMk id="26" creationId="{00000000-0000-0000-0000-000000000000}"/>
          </ac:spMkLst>
        </pc:spChg>
      </pc:sldChg>
      <pc:sldChg chg="modSp">
        <pc:chgData name="Żeglińska Agnieszka (NASK PIB)" userId="3447d104-2086-4830-8cd3-edc501ef8ab4" providerId="ADAL" clId="{9CEC3717-824C-43B9-AFC0-ADF0A8937346}" dt="2018-11-22T08:51:37.098" v="9" actId="20577"/>
        <pc:sldMkLst>
          <pc:docMk/>
          <pc:sldMk cId="3120531552" sldId="509"/>
        </pc:sldMkLst>
        <pc:spChg chg="mod">
          <ac:chgData name="Żeglińska Agnieszka (NASK PIB)" userId="3447d104-2086-4830-8cd3-edc501ef8ab4" providerId="ADAL" clId="{9CEC3717-824C-43B9-AFC0-ADF0A8937346}" dt="2018-11-22T08:51:25.389" v="3" actId="20577"/>
          <ac:spMkLst>
            <pc:docMk/>
            <pc:sldMk cId="3120531552" sldId="509"/>
            <ac:spMk id="12" creationId="{DE77E24A-278E-4276-800E-0DB3AE1512CF}"/>
          </ac:spMkLst>
        </pc:spChg>
        <pc:spChg chg="mod">
          <ac:chgData name="Żeglińska Agnieszka (NASK PIB)" userId="3447d104-2086-4830-8cd3-edc501ef8ab4" providerId="ADAL" clId="{9CEC3717-824C-43B9-AFC0-ADF0A8937346}" dt="2018-11-22T08:51:32.340" v="5" actId="20577"/>
          <ac:spMkLst>
            <pc:docMk/>
            <pc:sldMk cId="3120531552" sldId="509"/>
            <ac:spMk id="20" creationId="{DF3B73BD-262D-42C4-8BCF-6FD0E90E3339}"/>
          </ac:spMkLst>
        </pc:spChg>
        <pc:spChg chg="mod">
          <ac:chgData name="Żeglińska Agnieszka (NASK PIB)" userId="3447d104-2086-4830-8cd3-edc501ef8ab4" providerId="ADAL" clId="{9CEC3717-824C-43B9-AFC0-ADF0A8937346}" dt="2018-11-22T08:51:34.945" v="7" actId="20577"/>
          <ac:spMkLst>
            <pc:docMk/>
            <pc:sldMk cId="3120531552" sldId="509"/>
            <ac:spMk id="21" creationId="{DF3B73BD-262D-42C4-8BCF-6FD0E90E3339}"/>
          </ac:spMkLst>
        </pc:spChg>
        <pc:spChg chg="mod">
          <ac:chgData name="Żeglińska Agnieszka (NASK PIB)" userId="3447d104-2086-4830-8cd3-edc501ef8ab4" providerId="ADAL" clId="{9CEC3717-824C-43B9-AFC0-ADF0A8937346}" dt="2018-11-22T08:51:37.098" v="9" actId="20577"/>
          <ac:spMkLst>
            <pc:docMk/>
            <pc:sldMk cId="3120531552" sldId="509"/>
            <ac:spMk id="22" creationId="{887A86F3-6BF1-4158-9554-BEC41EF48C76}"/>
          </ac:spMkLst>
        </pc:spChg>
      </pc:sldChg>
      <pc:sldChg chg="delSp">
        <pc:chgData name="Żeglińska Agnieszka (NASK PIB)" userId="3447d104-2086-4830-8cd3-edc501ef8ab4" providerId="ADAL" clId="{9CEC3717-824C-43B9-AFC0-ADF0A8937346}" dt="2018-11-22T08:58:29.436" v="47" actId="478"/>
        <pc:sldMkLst>
          <pc:docMk/>
          <pc:sldMk cId="1199433329" sldId="512"/>
        </pc:sldMkLst>
        <pc:spChg chg="del">
          <ac:chgData name="Żeglińska Agnieszka (NASK PIB)" userId="3447d104-2086-4830-8cd3-edc501ef8ab4" providerId="ADAL" clId="{9CEC3717-824C-43B9-AFC0-ADF0A8937346}" dt="2018-11-22T08:58:27.862" v="46" actId="478"/>
          <ac:spMkLst>
            <pc:docMk/>
            <pc:sldMk cId="1199433329" sldId="512"/>
            <ac:spMk id="8" creationId="{00000000-0000-0000-0000-000000000000}"/>
          </ac:spMkLst>
        </pc:spChg>
        <pc:spChg chg="del">
          <ac:chgData name="Żeglińska Agnieszka (NASK PIB)" userId="3447d104-2086-4830-8cd3-edc501ef8ab4" providerId="ADAL" clId="{9CEC3717-824C-43B9-AFC0-ADF0A8937346}" dt="2018-11-22T08:58:29.436" v="47" actId="478"/>
          <ac:spMkLst>
            <pc:docMk/>
            <pc:sldMk cId="1199433329" sldId="512"/>
            <ac:spMk id="32" creationId="{9FBDC304-BF25-408E-B2A3-737C972805AF}"/>
          </ac:spMkLst>
        </pc:spChg>
      </pc:sldChg>
      <pc:sldChg chg="delSp">
        <pc:chgData name="Żeglińska Agnieszka (NASK PIB)" userId="3447d104-2086-4830-8cd3-edc501ef8ab4" providerId="ADAL" clId="{9CEC3717-824C-43B9-AFC0-ADF0A8937346}" dt="2018-11-22T09:05:25.827" v="247" actId="478"/>
        <pc:sldMkLst>
          <pc:docMk/>
          <pc:sldMk cId="2289993898" sldId="513"/>
        </pc:sldMkLst>
        <pc:spChg chg="del">
          <ac:chgData name="Żeglińska Agnieszka (NASK PIB)" userId="3447d104-2086-4830-8cd3-edc501ef8ab4" providerId="ADAL" clId="{9CEC3717-824C-43B9-AFC0-ADF0A8937346}" dt="2018-11-22T09:05:25.827" v="247" actId="478"/>
          <ac:spMkLst>
            <pc:docMk/>
            <pc:sldMk cId="2289993898" sldId="513"/>
            <ac:spMk id="8" creationId="{00000000-0000-0000-0000-000000000000}"/>
          </ac:spMkLst>
        </pc:spChg>
        <pc:spChg chg="del">
          <ac:chgData name="Żeglińska Agnieszka (NASK PIB)" userId="3447d104-2086-4830-8cd3-edc501ef8ab4" providerId="ADAL" clId="{9CEC3717-824C-43B9-AFC0-ADF0A8937346}" dt="2018-11-22T09:05:24.571" v="246" actId="478"/>
          <ac:spMkLst>
            <pc:docMk/>
            <pc:sldMk cId="2289993898" sldId="513"/>
            <ac:spMk id="32" creationId="{9FBDC304-BF25-408E-B2A3-737C972805AF}"/>
          </ac:spMkLst>
        </pc:spChg>
      </pc:sldChg>
      <pc:sldChg chg="delSp modSp">
        <pc:chgData name="Żeglińska Agnieszka (NASK PIB)" userId="3447d104-2086-4830-8cd3-edc501ef8ab4" providerId="ADAL" clId="{9CEC3717-824C-43B9-AFC0-ADF0A8937346}" dt="2018-11-22T09:06:56.287" v="289" actId="478"/>
        <pc:sldMkLst>
          <pc:docMk/>
          <pc:sldMk cId="2413918988" sldId="514"/>
        </pc:sldMkLst>
        <pc:spChg chg="del">
          <ac:chgData name="Żeglińska Agnieszka (NASK PIB)" userId="3447d104-2086-4830-8cd3-edc501ef8ab4" providerId="ADAL" clId="{9CEC3717-824C-43B9-AFC0-ADF0A8937346}" dt="2018-11-22T09:06:56.287" v="289" actId="478"/>
          <ac:spMkLst>
            <pc:docMk/>
            <pc:sldMk cId="2413918988" sldId="514"/>
            <ac:spMk id="3" creationId="{D9EFE503-6C9F-4EF4-A66F-3C4A00B4C670}"/>
          </ac:spMkLst>
        </pc:spChg>
        <pc:spChg chg="del">
          <ac:chgData name="Żeglińska Agnieszka (NASK PIB)" userId="3447d104-2086-4830-8cd3-edc501ef8ab4" providerId="ADAL" clId="{9CEC3717-824C-43B9-AFC0-ADF0A8937346}" dt="2018-11-22T09:06:26.401" v="276" actId="478"/>
          <ac:spMkLst>
            <pc:docMk/>
            <pc:sldMk cId="2413918988" sldId="514"/>
            <ac:spMk id="10" creationId="{1AF80482-01C4-40FC-A6D7-FE11E308D933}"/>
          </ac:spMkLst>
        </pc:spChg>
        <pc:spChg chg="del">
          <ac:chgData name="Żeglińska Agnieszka (NASK PIB)" userId="3447d104-2086-4830-8cd3-edc501ef8ab4" providerId="ADAL" clId="{9CEC3717-824C-43B9-AFC0-ADF0A8937346}" dt="2018-11-22T09:06:25.018" v="275" actId="478"/>
          <ac:spMkLst>
            <pc:docMk/>
            <pc:sldMk cId="2413918988" sldId="514"/>
            <ac:spMk id="19" creationId="{00000000-0000-0000-0000-000000000000}"/>
          </ac:spMkLst>
        </pc:spChg>
        <pc:spChg chg="mod">
          <ac:chgData name="Żeglińska Agnieszka (NASK PIB)" userId="3447d104-2086-4830-8cd3-edc501ef8ab4" providerId="ADAL" clId="{9CEC3717-824C-43B9-AFC0-ADF0A8937346}" dt="2018-11-22T09:06:44.202" v="284" actId="1076"/>
          <ac:spMkLst>
            <pc:docMk/>
            <pc:sldMk cId="2413918988" sldId="514"/>
            <ac:spMk id="30" creationId="{00000000-0000-0000-0000-000000000000}"/>
          </ac:spMkLst>
        </pc:spChg>
        <pc:spChg chg="mod">
          <ac:chgData name="Żeglińska Agnieszka (NASK PIB)" userId="3447d104-2086-4830-8cd3-edc501ef8ab4" providerId="ADAL" clId="{9CEC3717-824C-43B9-AFC0-ADF0A8937346}" dt="2018-11-22T09:06:38.289" v="282" actId="1076"/>
          <ac:spMkLst>
            <pc:docMk/>
            <pc:sldMk cId="2413918988" sldId="514"/>
            <ac:spMk id="31" creationId="{00000000-0000-0000-0000-000000000000}"/>
          </ac:spMkLst>
        </pc:spChg>
        <pc:spChg chg="mod">
          <ac:chgData name="Żeglińska Agnieszka (NASK PIB)" userId="3447d104-2086-4830-8cd3-edc501ef8ab4" providerId="ADAL" clId="{9CEC3717-824C-43B9-AFC0-ADF0A8937346}" dt="2018-11-22T09:06:46.500" v="285" actId="1076"/>
          <ac:spMkLst>
            <pc:docMk/>
            <pc:sldMk cId="2413918988" sldId="514"/>
            <ac:spMk id="33" creationId="{00000000-0000-0000-0000-000000000000}"/>
          </ac:spMkLst>
        </pc:spChg>
        <pc:spChg chg="mod">
          <ac:chgData name="Żeglińska Agnieszka (NASK PIB)" userId="3447d104-2086-4830-8cd3-edc501ef8ab4" providerId="ADAL" clId="{9CEC3717-824C-43B9-AFC0-ADF0A8937346}" dt="2018-11-22T09:06:48.138" v="286" actId="1076"/>
          <ac:spMkLst>
            <pc:docMk/>
            <pc:sldMk cId="2413918988" sldId="514"/>
            <ac:spMk id="36" creationId="{A5FB0792-667E-4964-A074-BDDB6A39CF53}"/>
          </ac:spMkLst>
        </pc:spChg>
        <pc:spChg chg="mod">
          <ac:chgData name="Żeglińska Agnieszka (NASK PIB)" userId="3447d104-2086-4830-8cd3-edc501ef8ab4" providerId="ADAL" clId="{9CEC3717-824C-43B9-AFC0-ADF0A8937346}" dt="2018-11-22T09:06:51.122" v="287" actId="1076"/>
          <ac:spMkLst>
            <pc:docMk/>
            <pc:sldMk cId="2413918988" sldId="514"/>
            <ac:spMk id="37" creationId="{A5FB0792-667E-4964-A074-BDDB6A39CF53}"/>
          </ac:spMkLst>
        </pc:spChg>
        <pc:spChg chg="mod">
          <ac:chgData name="Żeglińska Agnieszka (NASK PIB)" userId="3447d104-2086-4830-8cd3-edc501ef8ab4" providerId="ADAL" clId="{9CEC3717-824C-43B9-AFC0-ADF0A8937346}" dt="2018-11-22T09:06:53.730" v="288" actId="1076"/>
          <ac:spMkLst>
            <pc:docMk/>
            <pc:sldMk cId="2413918988" sldId="514"/>
            <ac:spMk id="38" creationId="{A5FB0792-667E-4964-A074-BDDB6A39CF53}"/>
          </ac:spMkLst>
        </pc:spChg>
        <pc:picChg chg="del">
          <ac:chgData name="Żeglińska Agnieszka (NASK PIB)" userId="3447d104-2086-4830-8cd3-edc501ef8ab4" providerId="ADAL" clId="{9CEC3717-824C-43B9-AFC0-ADF0A8937346}" dt="2018-11-22T09:06:33.081" v="279" actId="478"/>
          <ac:picMkLst>
            <pc:docMk/>
            <pc:sldMk cId="2413918988" sldId="514"/>
            <ac:picMk id="20" creationId="{00000000-0000-0000-0000-000000000000}"/>
          </ac:picMkLst>
        </pc:picChg>
        <pc:picChg chg="del">
          <ac:chgData name="Żeglińska Agnieszka (NASK PIB)" userId="3447d104-2086-4830-8cd3-edc501ef8ab4" providerId="ADAL" clId="{9CEC3717-824C-43B9-AFC0-ADF0A8937346}" dt="2018-11-22T09:06:32.665" v="278" actId="478"/>
          <ac:picMkLst>
            <pc:docMk/>
            <pc:sldMk cId="2413918988" sldId="514"/>
            <ac:picMk id="21" creationId="{00000000-0000-0000-0000-000000000000}"/>
          </ac:picMkLst>
        </pc:picChg>
        <pc:picChg chg="del">
          <ac:chgData name="Żeglińska Agnieszka (NASK PIB)" userId="3447d104-2086-4830-8cd3-edc501ef8ab4" providerId="ADAL" clId="{9CEC3717-824C-43B9-AFC0-ADF0A8937346}" dt="2018-11-22T09:06:32.245" v="277" actId="478"/>
          <ac:picMkLst>
            <pc:docMk/>
            <pc:sldMk cId="2413918988" sldId="514"/>
            <ac:picMk id="23" creationId="{00000000-0000-0000-0000-000000000000}"/>
          </ac:picMkLst>
        </pc:picChg>
        <pc:picChg chg="del">
          <ac:chgData name="Żeglińska Agnieszka (NASK PIB)" userId="3447d104-2086-4830-8cd3-edc501ef8ab4" providerId="ADAL" clId="{9CEC3717-824C-43B9-AFC0-ADF0A8937346}" dt="2018-11-22T09:06:33.490" v="280" actId="478"/>
          <ac:picMkLst>
            <pc:docMk/>
            <pc:sldMk cId="2413918988" sldId="514"/>
            <ac:picMk id="25" creationId="{00000000-0000-0000-0000-000000000000}"/>
          </ac:picMkLst>
        </pc:picChg>
        <pc:picChg chg="del">
          <ac:chgData name="Żeglińska Agnieszka (NASK PIB)" userId="3447d104-2086-4830-8cd3-edc501ef8ab4" providerId="ADAL" clId="{9CEC3717-824C-43B9-AFC0-ADF0A8937346}" dt="2018-11-22T09:06:33.874" v="281" actId="478"/>
          <ac:picMkLst>
            <pc:docMk/>
            <pc:sldMk cId="2413918988" sldId="514"/>
            <ac:picMk id="26" creationId="{00000000-0000-0000-0000-000000000000}"/>
          </ac:picMkLst>
        </pc:picChg>
      </pc:sldChg>
      <pc:sldChg chg="delSp modSp">
        <pc:chgData name="Żeglińska Agnieszka (NASK PIB)" userId="3447d104-2086-4830-8cd3-edc501ef8ab4" providerId="ADAL" clId="{9CEC3717-824C-43B9-AFC0-ADF0A8937346}" dt="2018-11-22T09:08:55.308" v="354" actId="478"/>
        <pc:sldMkLst>
          <pc:docMk/>
          <pc:sldMk cId="1687067038" sldId="515"/>
        </pc:sldMkLst>
        <pc:spChg chg="mod">
          <ac:chgData name="Żeglińska Agnieszka (NASK PIB)" userId="3447d104-2086-4830-8cd3-edc501ef8ab4" providerId="ADAL" clId="{9CEC3717-824C-43B9-AFC0-ADF0A8937346}" dt="2018-11-22T09:08:43.646" v="351" actId="20577"/>
          <ac:spMkLst>
            <pc:docMk/>
            <pc:sldMk cId="1687067038" sldId="515"/>
            <ac:spMk id="6" creationId="{00000000-0000-0000-0000-000000000000}"/>
          </ac:spMkLst>
        </pc:spChg>
        <pc:spChg chg="del">
          <ac:chgData name="Żeglińska Agnieszka (NASK PIB)" userId="3447d104-2086-4830-8cd3-edc501ef8ab4" providerId="ADAL" clId="{9CEC3717-824C-43B9-AFC0-ADF0A8937346}" dt="2018-11-22T09:08:55.308" v="354" actId="478"/>
          <ac:spMkLst>
            <pc:docMk/>
            <pc:sldMk cId="1687067038" sldId="515"/>
            <ac:spMk id="8" creationId="{00000000-0000-0000-0000-000000000000}"/>
          </ac:spMkLst>
        </pc:spChg>
        <pc:spChg chg="del mod">
          <ac:chgData name="Żeglińska Agnieszka (NASK PIB)" userId="3447d104-2086-4830-8cd3-edc501ef8ab4" providerId="ADAL" clId="{9CEC3717-824C-43B9-AFC0-ADF0A8937346}" dt="2018-11-22T09:08:54.112" v="353" actId="478"/>
          <ac:spMkLst>
            <pc:docMk/>
            <pc:sldMk cId="1687067038" sldId="515"/>
            <ac:spMk id="32" creationId="{9FBDC304-BF25-408E-B2A3-737C972805AF}"/>
          </ac:spMkLst>
        </pc:spChg>
      </pc:sldChg>
      <pc:sldChg chg="delSp modSp">
        <pc:chgData name="Żeglińska Agnieszka (NASK PIB)" userId="3447d104-2086-4830-8cd3-edc501ef8ab4" providerId="ADAL" clId="{9CEC3717-824C-43B9-AFC0-ADF0A8937346}" dt="2018-11-22T09:10:21.905" v="361" actId="478"/>
        <pc:sldMkLst>
          <pc:docMk/>
          <pc:sldMk cId="3203094081" sldId="516"/>
        </pc:sldMkLst>
        <pc:spChg chg="mod">
          <ac:chgData name="Żeglińska Agnieszka (NASK PIB)" userId="3447d104-2086-4830-8cd3-edc501ef8ab4" providerId="ADAL" clId="{9CEC3717-824C-43B9-AFC0-ADF0A8937346}" dt="2018-11-22T09:10:15.468" v="359" actId="1076"/>
          <ac:spMkLst>
            <pc:docMk/>
            <pc:sldMk cId="3203094081" sldId="516"/>
            <ac:spMk id="15" creationId="{00000000-0000-0000-0000-000000000000}"/>
          </ac:spMkLst>
        </pc:spChg>
        <pc:spChg chg="del">
          <ac:chgData name="Żeglińska Agnieszka (NASK PIB)" userId="3447d104-2086-4830-8cd3-edc501ef8ab4" providerId="ADAL" clId="{9CEC3717-824C-43B9-AFC0-ADF0A8937346}" dt="2018-11-22T09:10:13.033" v="358" actId="478"/>
          <ac:spMkLst>
            <pc:docMk/>
            <pc:sldMk cId="3203094081" sldId="516"/>
            <ac:spMk id="19" creationId="{00000000-0000-0000-0000-000000000000}"/>
          </ac:spMkLst>
        </pc:spChg>
        <pc:spChg chg="del mod">
          <ac:chgData name="Żeglińska Agnieszka (NASK PIB)" userId="3447d104-2086-4830-8cd3-edc501ef8ab4" providerId="ADAL" clId="{9CEC3717-824C-43B9-AFC0-ADF0A8937346}" dt="2018-11-22T09:10:21.905" v="361" actId="478"/>
          <ac:spMkLst>
            <pc:docMk/>
            <pc:sldMk cId="3203094081" sldId="516"/>
            <ac:spMk id="26" creationId="{00000000-0000-0000-0000-000000000000}"/>
          </ac:spMkLst>
        </pc:spChg>
      </pc:sldChg>
      <pc:sldChg chg="delSp">
        <pc:chgData name="Żeglińska Agnieszka (NASK PIB)" userId="3447d104-2086-4830-8cd3-edc501ef8ab4" providerId="ADAL" clId="{9CEC3717-824C-43B9-AFC0-ADF0A8937346}" dt="2018-11-22T09:09:36.628" v="356" actId="478"/>
        <pc:sldMkLst>
          <pc:docMk/>
          <pc:sldMk cId="3671570191" sldId="517"/>
        </pc:sldMkLst>
        <pc:spChg chg="del">
          <ac:chgData name="Żeglińska Agnieszka (NASK PIB)" userId="3447d104-2086-4830-8cd3-edc501ef8ab4" providerId="ADAL" clId="{9CEC3717-824C-43B9-AFC0-ADF0A8937346}" dt="2018-11-22T09:09:36.628" v="356" actId="478"/>
          <ac:spMkLst>
            <pc:docMk/>
            <pc:sldMk cId="3671570191" sldId="517"/>
            <ac:spMk id="26" creationId="{00000000-0000-0000-0000-000000000000}"/>
          </ac:spMkLst>
        </pc:spChg>
      </pc:sldChg>
      <pc:sldChg chg="delSp">
        <pc:chgData name="Żeglińska Agnieszka (NASK PIB)" userId="3447d104-2086-4830-8cd3-edc501ef8ab4" providerId="ADAL" clId="{9CEC3717-824C-43B9-AFC0-ADF0A8937346}" dt="2018-11-22T08:55:31.775" v="40" actId="478"/>
        <pc:sldMkLst>
          <pc:docMk/>
          <pc:sldMk cId="4225724066" sldId="518"/>
        </pc:sldMkLst>
        <pc:spChg chg="del">
          <ac:chgData name="Żeglińska Agnieszka (NASK PIB)" userId="3447d104-2086-4830-8cd3-edc501ef8ab4" providerId="ADAL" clId="{9CEC3717-824C-43B9-AFC0-ADF0A8937346}" dt="2018-11-22T08:55:31.775" v="40" actId="478"/>
          <ac:spMkLst>
            <pc:docMk/>
            <pc:sldMk cId="4225724066" sldId="518"/>
            <ac:spMk id="20" creationId="{1AF80482-01C4-40FC-A6D7-FE11E308D933}"/>
          </ac:spMkLst>
        </pc:spChg>
        <pc:spChg chg="del">
          <ac:chgData name="Żeglińska Agnieszka (NASK PIB)" userId="3447d104-2086-4830-8cd3-edc501ef8ab4" providerId="ADAL" clId="{9CEC3717-824C-43B9-AFC0-ADF0A8937346}" dt="2018-11-22T08:55:29.837" v="39" actId="478"/>
          <ac:spMkLst>
            <pc:docMk/>
            <pc:sldMk cId="4225724066" sldId="518"/>
            <ac:spMk id="21" creationId="{00000000-0000-0000-0000-000000000000}"/>
          </ac:spMkLst>
        </pc:spChg>
      </pc:sldChg>
      <pc:sldChg chg="modSp">
        <pc:chgData name="Żeglińska Agnieszka (NASK PIB)" userId="3447d104-2086-4830-8cd3-edc501ef8ab4" providerId="ADAL" clId="{9CEC3717-824C-43B9-AFC0-ADF0A8937346}" dt="2018-11-22T08:59:31.241" v="107" actId="14100"/>
        <pc:sldMkLst>
          <pc:docMk/>
          <pc:sldMk cId="2802524705" sldId="520"/>
        </pc:sldMkLst>
        <pc:spChg chg="mod">
          <ac:chgData name="Żeglińska Agnieszka (NASK PIB)" userId="3447d104-2086-4830-8cd3-edc501ef8ab4" providerId="ADAL" clId="{9CEC3717-824C-43B9-AFC0-ADF0A8937346}" dt="2018-11-22T08:59:31.241" v="107" actId="14100"/>
          <ac:spMkLst>
            <pc:docMk/>
            <pc:sldMk cId="2802524705" sldId="520"/>
            <ac:spMk id="13" creationId="{00000000-0000-0000-0000-000000000000}"/>
          </ac:spMkLst>
        </pc:spChg>
      </pc:sldChg>
      <pc:sldChg chg="modSp">
        <pc:chgData name="Żeglińska Agnieszka (NASK PIB)" userId="3447d104-2086-4830-8cd3-edc501ef8ab4" providerId="ADAL" clId="{9CEC3717-824C-43B9-AFC0-ADF0A8937346}" dt="2018-11-22T08:54:45.267" v="37" actId="20577"/>
        <pc:sldMkLst>
          <pc:docMk/>
          <pc:sldMk cId="3266783465" sldId="523"/>
        </pc:sldMkLst>
        <pc:spChg chg="mod">
          <ac:chgData name="Żeglińska Agnieszka (NASK PIB)" userId="3447d104-2086-4830-8cd3-edc501ef8ab4" providerId="ADAL" clId="{9CEC3717-824C-43B9-AFC0-ADF0A8937346}" dt="2018-11-22T08:54:45.267" v="37" actId="20577"/>
          <ac:spMkLst>
            <pc:docMk/>
            <pc:sldMk cId="3266783465" sldId="523"/>
            <ac:spMk id="27" creationId="{00000000-0000-0000-0000-000000000000}"/>
          </ac:spMkLst>
        </pc:spChg>
      </pc:sldChg>
      <pc:sldChg chg="modSp">
        <pc:chgData name="Żeglińska Agnieszka (NASK PIB)" userId="3447d104-2086-4830-8cd3-edc501ef8ab4" providerId="ADAL" clId="{9CEC3717-824C-43B9-AFC0-ADF0A8937346}" dt="2018-11-22T08:50:39.245" v="1" actId="20577"/>
        <pc:sldMkLst>
          <pc:docMk/>
          <pc:sldMk cId="743584375" sldId="525"/>
        </pc:sldMkLst>
        <pc:spChg chg="mod">
          <ac:chgData name="Żeglińska Agnieszka (NASK PIB)" userId="3447d104-2086-4830-8cd3-edc501ef8ab4" providerId="ADAL" clId="{9CEC3717-824C-43B9-AFC0-ADF0A8937346}" dt="2018-11-22T08:50:39.245" v="1" actId="20577"/>
          <ac:spMkLst>
            <pc:docMk/>
            <pc:sldMk cId="743584375" sldId="525"/>
            <ac:spMk id="18" creationId="{27F0E9C7-77CE-4784-9C4E-C306C21FC186}"/>
          </ac:spMkLst>
        </pc:spChg>
      </pc:sldChg>
      <pc:sldChg chg="delSp modSp">
        <pc:chgData name="Żeglińska Agnieszka (NASK PIB)" userId="3447d104-2086-4830-8cd3-edc501ef8ab4" providerId="ADAL" clId="{9CEC3717-824C-43B9-AFC0-ADF0A8937346}" dt="2018-11-22T08:54:18.927" v="12" actId="478"/>
        <pc:sldMkLst>
          <pc:docMk/>
          <pc:sldMk cId="2983058250" sldId="527"/>
        </pc:sldMkLst>
        <pc:spChg chg="mod">
          <ac:chgData name="Żeglińska Agnieszka (NASK PIB)" userId="3447d104-2086-4830-8cd3-edc501ef8ab4" providerId="ADAL" clId="{9CEC3717-824C-43B9-AFC0-ADF0A8937346}" dt="2018-11-22T08:53:18.841" v="10" actId="120"/>
          <ac:spMkLst>
            <pc:docMk/>
            <pc:sldMk cId="2983058250" sldId="527"/>
            <ac:spMk id="6" creationId="{00000000-0000-0000-0000-000000000000}"/>
          </ac:spMkLst>
        </pc:spChg>
        <pc:spChg chg="del">
          <ac:chgData name="Żeglińska Agnieszka (NASK PIB)" userId="3447d104-2086-4830-8cd3-edc501ef8ab4" providerId="ADAL" clId="{9CEC3717-824C-43B9-AFC0-ADF0A8937346}" dt="2018-11-22T08:54:18.927" v="12" actId="478"/>
          <ac:spMkLst>
            <pc:docMk/>
            <pc:sldMk cId="2983058250" sldId="527"/>
            <ac:spMk id="14" creationId="{00000000-0000-0000-0000-000000000000}"/>
          </ac:spMkLst>
        </pc:spChg>
        <pc:spChg chg="del">
          <ac:chgData name="Żeglińska Agnieszka (NASK PIB)" userId="3447d104-2086-4830-8cd3-edc501ef8ab4" providerId="ADAL" clId="{9CEC3717-824C-43B9-AFC0-ADF0A8937346}" dt="2018-11-22T08:54:17.763" v="11" actId="478"/>
          <ac:spMkLst>
            <pc:docMk/>
            <pc:sldMk cId="2983058250" sldId="527"/>
            <ac:spMk id="17" creationId="{9FBDC304-BF25-408E-B2A3-737C972805AF}"/>
          </ac:spMkLst>
        </pc:spChg>
      </pc:sldChg>
      <pc:sldChg chg="modSp">
        <pc:chgData name="Żeglińska Agnieszka (NASK PIB)" userId="3447d104-2086-4830-8cd3-edc501ef8ab4" providerId="ADAL" clId="{9CEC3717-824C-43B9-AFC0-ADF0A8937346}" dt="2018-11-22T08:55:22.485" v="38" actId="1036"/>
        <pc:sldMkLst>
          <pc:docMk/>
          <pc:sldMk cId="2760230767" sldId="528"/>
        </pc:sldMkLst>
        <pc:picChg chg="mod">
          <ac:chgData name="Żeglińska Agnieszka (NASK PIB)" userId="3447d104-2086-4830-8cd3-edc501ef8ab4" providerId="ADAL" clId="{9CEC3717-824C-43B9-AFC0-ADF0A8937346}" dt="2018-11-22T08:55:22.485" v="38" actId="1036"/>
          <ac:picMkLst>
            <pc:docMk/>
            <pc:sldMk cId="2760230767" sldId="528"/>
            <ac:picMk id="4" creationId="{07BBFB5B-FCC3-44EB-80B0-EEE18FCA1CA5}"/>
          </ac:picMkLst>
        </pc:picChg>
      </pc:sldChg>
      <pc:sldChg chg="delSp modSp add del">
        <pc:chgData name="Żeglińska Agnieszka (NASK PIB)" userId="3447d104-2086-4830-8cd3-edc501ef8ab4" providerId="ADAL" clId="{9CEC3717-824C-43B9-AFC0-ADF0A8937346}" dt="2018-11-22T09:04:52.568" v="242" actId="2696"/>
        <pc:sldMkLst>
          <pc:docMk/>
          <pc:sldMk cId="1849160561" sldId="532"/>
        </pc:sldMkLst>
        <pc:spChg chg="mod">
          <ac:chgData name="Żeglińska Agnieszka (NASK PIB)" userId="3447d104-2086-4830-8cd3-edc501ef8ab4" providerId="ADAL" clId="{9CEC3717-824C-43B9-AFC0-ADF0A8937346}" dt="2018-11-22T09:02:00.837" v="151" actId="20577"/>
          <ac:spMkLst>
            <pc:docMk/>
            <pc:sldMk cId="1849160561" sldId="532"/>
            <ac:spMk id="22" creationId="{D9EFE503-6C9F-4EF4-A66F-3C4A00B4C670}"/>
          </ac:spMkLst>
        </pc:spChg>
        <pc:picChg chg="mod">
          <ac:chgData name="Żeglińska Agnieszka (NASK PIB)" userId="3447d104-2086-4830-8cd3-edc501ef8ab4" providerId="ADAL" clId="{9CEC3717-824C-43B9-AFC0-ADF0A8937346}" dt="2018-11-22T09:02:11.672" v="153" actId="1076"/>
          <ac:picMkLst>
            <pc:docMk/>
            <pc:sldMk cId="1849160561" sldId="532"/>
            <ac:picMk id="3" creationId="{84BE659E-C175-425E-A924-49C822422210}"/>
          </ac:picMkLst>
        </pc:picChg>
        <pc:picChg chg="del">
          <ac:chgData name="Żeglińska Agnieszka (NASK PIB)" userId="3447d104-2086-4830-8cd3-edc501ef8ab4" providerId="ADAL" clId="{9CEC3717-824C-43B9-AFC0-ADF0A8937346}" dt="2018-11-22T09:01:55.337" v="123" actId="478"/>
          <ac:picMkLst>
            <pc:docMk/>
            <pc:sldMk cId="1849160561" sldId="532"/>
            <ac:picMk id="4" creationId="{E6516088-4199-4EEE-AE0C-C4DD445FC273}"/>
          </ac:picMkLst>
        </pc:picChg>
        <pc:picChg chg="del">
          <ac:chgData name="Żeglińska Agnieszka (NASK PIB)" userId="3447d104-2086-4830-8cd3-edc501ef8ab4" providerId="ADAL" clId="{9CEC3717-824C-43B9-AFC0-ADF0A8937346}" dt="2018-11-22T09:01:56.277" v="125" actId="478"/>
          <ac:picMkLst>
            <pc:docMk/>
            <pc:sldMk cId="1849160561" sldId="532"/>
            <ac:picMk id="5" creationId="{B3007C69-462D-4AB6-A2DC-DD3BC034016E}"/>
          </ac:picMkLst>
        </pc:picChg>
        <pc:picChg chg="del">
          <ac:chgData name="Żeglińska Agnieszka (NASK PIB)" userId="3447d104-2086-4830-8cd3-edc501ef8ab4" providerId="ADAL" clId="{9CEC3717-824C-43B9-AFC0-ADF0A8937346}" dt="2018-11-22T09:01:55.755" v="124" actId="478"/>
          <ac:picMkLst>
            <pc:docMk/>
            <pc:sldMk cId="1849160561" sldId="532"/>
            <ac:picMk id="6" creationId="{ADE26118-E3DE-4DC8-B83B-0ED12B899356}"/>
          </ac:picMkLst>
        </pc:picChg>
        <pc:picChg chg="del">
          <ac:chgData name="Żeglińska Agnieszka (NASK PIB)" userId="3447d104-2086-4830-8cd3-edc501ef8ab4" providerId="ADAL" clId="{9CEC3717-824C-43B9-AFC0-ADF0A8937346}" dt="2018-11-22T09:01:54.227" v="121" actId="478"/>
          <ac:picMkLst>
            <pc:docMk/>
            <pc:sldMk cId="1849160561" sldId="532"/>
            <ac:picMk id="7" creationId="{38A7C164-A4AB-471D-A9D9-D96AD961063F}"/>
          </ac:picMkLst>
        </pc:picChg>
        <pc:picChg chg="del">
          <ac:chgData name="Żeglińska Agnieszka (NASK PIB)" userId="3447d104-2086-4830-8cd3-edc501ef8ab4" providerId="ADAL" clId="{9CEC3717-824C-43B9-AFC0-ADF0A8937346}" dt="2018-11-22T09:01:54.851" v="122" actId="478"/>
          <ac:picMkLst>
            <pc:docMk/>
            <pc:sldMk cId="1849160561" sldId="532"/>
            <ac:picMk id="8" creationId="{751258CF-D0E5-44FE-A0A2-B3F3DCCBB0AA}"/>
          </ac:picMkLst>
        </pc:picChg>
      </pc:sldChg>
      <pc:sldChg chg="modSp">
        <pc:chgData name="Żeglińska Agnieszka (NASK PIB)" userId="3447d104-2086-4830-8cd3-edc501ef8ab4" providerId="ADAL" clId="{9CEC3717-824C-43B9-AFC0-ADF0A8937346}" dt="2018-11-22T09:09:52.309" v="357" actId="255"/>
        <pc:sldMkLst>
          <pc:docMk/>
          <pc:sldMk cId="1476045428" sldId="539"/>
        </pc:sldMkLst>
        <pc:spChg chg="mod">
          <ac:chgData name="Żeglińska Agnieszka (NASK PIB)" userId="3447d104-2086-4830-8cd3-edc501ef8ab4" providerId="ADAL" clId="{9CEC3717-824C-43B9-AFC0-ADF0A8937346}" dt="2018-11-22T09:09:52.309" v="357" actId="255"/>
          <ac:spMkLst>
            <pc:docMk/>
            <pc:sldMk cId="1476045428" sldId="539"/>
            <ac:spMk id="3" creationId="{A844420B-73DF-450D-A089-7246907D62D9}"/>
          </ac:spMkLst>
        </pc:spChg>
      </pc:sldChg>
      <pc:sldChg chg="modSp">
        <pc:chgData name="Żeglińska Agnieszka (NASK PIB)" userId="3447d104-2086-4830-8cd3-edc501ef8ab4" providerId="ADAL" clId="{9CEC3717-824C-43B9-AFC0-ADF0A8937346}" dt="2018-11-22T09:10:29.325" v="362" actId="255"/>
        <pc:sldMkLst>
          <pc:docMk/>
          <pc:sldMk cId="438733326" sldId="540"/>
        </pc:sldMkLst>
        <pc:spChg chg="mod">
          <ac:chgData name="Żeglińska Agnieszka (NASK PIB)" userId="3447d104-2086-4830-8cd3-edc501ef8ab4" providerId="ADAL" clId="{9CEC3717-824C-43B9-AFC0-ADF0A8937346}" dt="2018-11-22T09:10:29.325" v="362" actId="255"/>
          <ac:spMkLst>
            <pc:docMk/>
            <pc:sldMk cId="438733326" sldId="540"/>
            <ac:spMk id="2" creationId="{94F19206-7BF9-4CB1-9490-D3C726DC5F69}"/>
          </ac:spMkLst>
        </pc:spChg>
      </pc:sldChg>
      <pc:sldChg chg="addSp delSp modSp add">
        <pc:chgData name="Żeglińska Agnieszka (NASK PIB)" userId="3447d104-2086-4830-8cd3-edc501ef8ab4" providerId="ADAL" clId="{9CEC3717-824C-43B9-AFC0-ADF0A8937346}" dt="2018-11-22T09:04:50.178" v="241" actId="20577"/>
        <pc:sldMkLst>
          <pc:docMk/>
          <pc:sldMk cId="2344779146" sldId="541"/>
        </pc:sldMkLst>
        <pc:graphicFrameChg chg="add mod">
          <ac:chgData name="Żeglińska Agnieszka (NASK PIB)" userId="3447d104-2086-4830-8cd3-edc501ef8ab4" providerId="ADAL" clId="{9CEC3717-824C-43B9-AFC0-ADF0A8937346}" dt="2018-11-22T09:04:50.178" v="241" actId="20577"/>
          <ac:graphicFrameMkLst>
            <pc:docMk/>
            <pc:sldMk cId="2344779146" sldId="541"/>
            <ac:graphicFrameMk id="2" creationId="{A31D5BA5-1285-42BB-9D78-9BB42F8923A1}"/>
          </ac:graphicFrameMkLst>
        </pc:graphicFrameChg>
        <pc:picChg chg="del">
          <ac:chgData name="Żeglińska Agnieszka (NASK PIB)" userId="3447d104-2086-4830-8cd3-edc501ef8ab4" providerId="ADAL" clId="{9CEC3717-824C-43B9-AFC0-ADF0A8937346}" dt="2018-11-22T09:02:20.756" v="155" actId="478"/>
          <ac:picMkLst>
            <pc:docMk/>
            <pc:sldMk cId="2344779146" sldId="541"/>
            <ac:picMk id="3" creationId="{84BE659E-C175-425E-A924-49C822422210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1D4D54-9C91-4F14-9E6B-97D322D49945}" type="doc">
      <dgm:prSet loTypeId="urn:microsoft.com/office/officeart/2005/8/layout/process1" loCatId="process" qsTypeId="urn:microsoft.com/office/officeart/2005/8/quickstyle/simple1" qsCatId="simple" csTypeId="urn:microsoft.com/office/officeart/2005/8/colors/colorful4" csCatId="colorful" phldr="1"/>
      <dgm:spPr/>
    </dgm:pt>
    <dgm:pt modelId="{4DA03966-C792-4A9E-8855-85B25F881DB0}">
      <dgm:prSet phldrT="[Tekst]"/>
      <dgm:spPr>
        <a:solidFill>
          <a:schemeClr val="tx1"/>
        </a:solidFill>
      </dgm:spPr>
      <dgm:t>
        <a:bodyPr/>
        <a:lstStyle/>
        <a:p>
          <a:r>
            <a:rPr lang="pl-PL" b="1" dirty="0"/>
            <a:t>PROCES BADAWCZY</a:t>
          </a:r>
        </a:p>
      </dgm:t>
    </dgm:pt>
    <dgm:pt modelId="{9EDD4AD9-0DC4-4352-BF5D-FC54828F27A3}" type="parTrans" cxnId="{DBFA3988-F927-471F-86A2-F03F1AA8ECB0}">
      <dgm:prSet/>
      <dgm:spPr/>
      <dgm:t>
        <a:bodyPr/>
        <a:lstStyle/>
        <a:p>
          <a:endParaRPr lang="pl-PL"/>
        </a:p>
      </dgm:t>
    </dgm:pt>
    <dgm:pt modelId="{17575C7D-7976-4C6B-8878-0B0A1E98B486}" type="sibTrans" cxnId="{DBFA3988-F927-471F-86A2-F03F1AA8ECB0}">
      <dgm:prSet/>
      <dgm:spPr>
        <a:solidFill>
          <a:srgbClr val="7030A0"/>
        </a:solidFill>
      </dgm:spPr>
      <dgm:t>
        <a:bodyPr/>
        <a:lstStyle/>
        <a:p>
          <a:endParaRPr lang="pl-PL"/>
        </a:p>
      </dgm:t>
    </dgm:pt>
    <dgm:pt modelId="{92F032B6-8A8E-4934-AE16-094181F1636B}">
      <dgm:prSet phldrT="[Tekst]"/>
      <dgm:spPr>
        <a:solidFill>
          <a:schemeClr val="tx1"/>
        </a:solidFill>
      </dgm:spPr>
      <dgm:t>
        <a:bodyPr/>
        <a:lstStyle/>
        <a:p>
          <a:r>
            <a:rPr lang="pl-PL" b="1" dirty="0"/>
            <a:t>RAPORT</a:t>
          </a:r>
        </a:p>
      </dgm:t>
    </dgm:pt>
    <dgm:pt modelId="{6F179201-DD4B-4125-9746-738279DF584F}" type="parTrans" cxnId="{C45FF613-824B-4448-88D8-CD191A14283F}">
      <dgm:prSet/>
      <dgm:spPr/>
      <dgm:t>
        <a:bodyPr/>
        <a:lstStyle/>
        <a:p>
          <a:endParaRPr lang="pl-PL"/>
        </a:p>
      </dgm:t>
    </dgm:pt>
    <dgm:pt modelId="{C152EA9C-8C22-49BF-BE35-289945C14982}" type="sibTrans" cxnId="{C45FF613-824B-4448-88D8-CD191A14283F}">
      <dgm:prSet/>
      <dgm:spPr>
        <a:solidFill>
          <a:srgbClr val="7030A0"/>
        </a:solidFill>
      </dgm:spPr>
      <dgm:t>
        <a:bodyPr/>
        <a:lstStyle/>
        <a:p>
          <a:endParaRPr lang="pl-PL"/>
        </a:p>
      </dgm:t>
    </dgm:pt>
    <dgm:pt modelId="{FE8998AC-ADA8-42BD-A62C-E37DB7583711}">
      <dgm:prSet phldrT="[Tekst]"/>
      <dgm:spPr>
        <a:solidFill>
          <a:schemeClr val="tx1"/>
        </a:solidFill>
      </dgm:spPr>
      <dgm:t>
        <a:bodyPr/>
        <a:lstStyle/>
        <a:p>
          <a:r>
            <a:rPr lang="pl-PL" b="1" dirty="0"/>
            <a:t>KOMUNIKACJA</a:t>
          </a:r>
        </a:p>
      </dgm:t>
    </dgm:pt>
    <dgm:pt modelId="{68645E0A-60CF-4579-B7F0-5424EA58B0E0}" type="parTrans" cxnId="{4977539D-7BB1-4BCD-878A-A943D42E7AB1}">
      <dgm:prSet/>
      <dgm:spPr/>
      <dgm:t>
        <a:bodyPr/>
        <a:lstStyle/>
        <a:p>
          <a:endParaRPr lang="pl-PL"/>
        </a:p>
      </dgm:t>
    </dgm:pt>
    <dgm:pt modelId="{1A3C5AFB-4023-45A8-B1C0-7EACA429924F}" type="sibTrans" cxnId="{4977539D-7BB1-4BCD-878A-A943D42E7AB1}">
      <dgm:prSet/>
      <dgm:spPr/>
      <dgm:t>
        <a:bodyPr/>
        <a:lstStyle/>
        <a:p>
          <a:endParaRPr lang="pl-PL"/>
        </a:p>
      </dgm:t>
    </dgm:pt>
    <dgm:pt modelId="{599B68FD-FDFA-4B31-9BB1-1AE78E97431F}" type="pres">
      <dgm:prSet presAssocID="{011D4D54-9C91-4F14-9E6B-97D322D49945}" presName="Name0" presStyleCnt="0">
        <dgm:presLayoutVars>
          <dgm:dir/>
          <dgm:resizeHandles val="exact"/>
        </dgm:presLayoutVars>
      </dgm:prSet>
      <dgm:spPr/>
    </dgm:pt>
    <dgm:pt modelId="{EF9FA558-AD4B-4771-8E62-E0C718C4BF12}" type="pres">
      <dgm:prSet presAssocID="{4DA03966-C792-4A9E-8855-85B25F881DB0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563D0D0-2058-4375-B8F9-0AF53A90770D}" type="pres">
      <dgm:prSet presAssocID="{17575C7D-7976-4C6B-8878-0B0A1E98B486}" presName="sibTrans" presStyleLbl="sibTrans2D1" presStyleIdx="0" presStyleCnt="2"/>
      <dgm:spPr/>
      <dgm:t>
        <a:bodyPr/>
        <a:lstStyle/>
        <a:p>
          <a:endParaRPr lang="pl-PL"/>
        </a:p>
      </dgm:t>
    </dgm:pt>
    <dgm:pt modelId="{F228FFFB-2A99-426B-A088-0861381658C7}" type="pres">
      <dgm:prSet presAssocID="{17575C7D-7976-4C6B-8878-0B0A1E98B486}" presName="connectorText" presStyleLbl="sibTrans2D1" presStyleIdx="0" presStyleCnt="2"/>
      <dgm:spPr/>
      <dgm:t>
        <a:bodyPr/>
        <a:lstStyle/>
        <a:p>
          <a:endParaRPr lang="pl-PL"/>
        </a:p>
      </dgm:t>
    </dgm:pt>
    <dgm:pt modelId="{CA1E8F28-34AC-4D76-B3F1-7359530680E7}" type="pres">
      <dgm:prSet presAssocID="{92F032B6-8A8E-4934-AE16-094181F1636B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F1DE050-ACDF-440A-93D6-21F03FCE810D}" type="pres">
      <dgm:prSet presAssocID="{C152EA9C-8C22-49BF-BE35-289945C14982}" presName="sibTrans" presStyleLbl="sibTrans2D1" presStyleIdx="1" presStyleCnt="2"/>
      <dgm:spPr/>
      <dgm:t>
        <a:bodyPr/>
        <a:lstStyle/>
        <a:p>
          <a:endParaRPr lang="pl-PL"/>
        </a:p>
      </dgm:t>
    </dgm:pt>
    <dgm:pt modelId="{64DF4379-DBDD-49A4-B172-1A6309351F2D}" type="pres">
      <dgm:prSet presAssocID="{C152EA9C-8C22-49BF-BE35-289945C14982}" presName="connectorText" presStyleLbl="sibTrans2D1" presStyleIdx="1" presStyleCnt="2"/>
      <dgm:spPr/>
      <dgm:t>
        <a:bodyPr/>
        <a:lstStyle/>
        <a:p>
          <a:endParaRPr lang="pl-PL"/>
        </a:p>
      </dgm:t>
    </dgm:pt>
    <dgm:pt modelId="{996DA737-6990-444B-AD59-5AE9AC5B91B5}" type="pres">
      <dgm:prSet presAssocID="{FE8998AC-ADA8-42BD-A62C-E37DB758371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DBFA3988-F927-471F-86A2-F03F1AA8ECB0}" srcId="{011D4D54-9C91-4F14-9E6B-97D322D49945}" destId="{4DA03966-C792-4A9E-8855-85B25F881DB0}" srcOrd="0" destOrd="0" parTransId="{9EDD4AD9-0DC4-4352-BF5D-FC54828F27A3}" sibTransId="{17575C7D-7976-4C6B-8878-0B0A1E98B486}"/>
    <dgm:cxn modelId="{CA3AFFB5-9FDA-4BF5-B5AC-A7003A003253}" type="presOf" srcId="{C152EA9C-8C22-49BF-BE35-289945C14982}" destId="{64DF4379-DBDD-49A4-B172-1A6309351F2D}" srcOrd="1" destOrd="0" presId="urn:microsoft.com/office/officeart/2005/8/layout/process1"/>
    <dgm:cxn modelId="{560E1EB8-637B-4036-81B3-2F82FA13DF90}" type="presOf" srcId="{011D4D54-9C91-4F14-9E6B-97D322D49945}" destId="{599B68FD-FDFA-4B31-9BB1-1AE78E97431F}" srcOrd="0" destOrd="0" presId="urn:microsoft.com/office/officeart/2005/8/layout/process1"/>
    <dgm:cxn modelId="{71A4B390-3E13-4884-B01B-C73A52696F11}" type="presOf" srcId="{4DA03966-C792-4A9E-8855-85B25F881DB0}" destId="{EF9FA558-AD4B-4771-8E62-E0C718C4BF12}" srcOrd="0" destOrd="0" presId="urn:microsoft.com/office/officeart/2005/8/layout/process1"/>
    <dgm:cxn modelId="{4977539D-7BB1-4BCD-878A-A943D42E7AB1}" srcId="{011D4D54-9C91-4F14-9E6B-97D322D49945}" destId="{FE8998AC-ADA8-42BD-A62C-E37DB7583711}" srcOrd="2" destOrd="0" parTransId="{68645E0A-60CF-4579-B7F0-5424EA58B0E0}" sibTransId="{1A3C5AFB-4023-45A8-B1C0-7EACA429924F}"/>
    <dgm:cxn modelId="{C45FF613-824B-4448-88D8-CD191A14283F}" srcId="{011D4D54-9C91-4F14-9E6B-97D322D49945}" destId="{92F032B6-8A8E-4934-AE16-094181F1636B}" srcOrd="1" destOrd="0" parTransId="{6F179201-DD4B-4125-9746-738279DF584F}" sibTransId="{C152EA9C-8C22-49BF-BE35-289945C14982}"/>
    <dgm:cxn modelId="{C08B9E17-07F3-4422-9F04-D1D00176105D}" type="presOf" srcId="{17575C7D-7976-4C6B-8878-0B0A1E98B486}" destId="{9563D0D0-2058-4375-B8F9-0AF53A90770D}" srcOrd="0" destOrd="0" presId="urn:microsoft.com/office/officeart/2005/8/layout/process1"/>
    <dgm:cxn modelId="{4A6F251B-2E22-491E-8090-D57022407755}" type="presOf" srcId="{17575C7D-7976-4C6B-8878-0B0A1E98B486}" destId="{F228FFFB-2A99-426B-A088-0861381658C7}" srcOrd="1" destOrd="0" presId="urn:microsoft.com/office/officeart/2005/8/layout/process1"/>
    <dgm:cxn modelId="{93D20D2B-C633-44D1-8B88-6F52DC89B308}" type="presOf" srcId="{FE8998AC-ADA8-42BD-A62C-E37DB7583711}" destId="{996DA737-6990-444B-AD59-5AE9AC5B91B5}" srcOrd="0" destOrd="0" presId="urn:microsoft.com/office/officeart/2005/8/layout/process1"/>
    <dgm:cxn modelId="{9538F770-3C3D-4556-983B-E570379D2B31}" type="presOf" srcId="{92F032B6-8A8E-4934-AE16-094181F1636B}" destId="{CA1E8F28-34AC-4D76-B3F1-7359530680E7}" srcOrd="0" destOrd="0" presId="urn:microsoft.com/office/officeart/2005/8/layout/process1"/>
    <dgm:cxn modelId="{E2ABEF53-B68F-4F2B-8012-D7B5D20F1FB2}" type="presOf" srcId="{C152EA9C-8C22-49BF-BE35-289945C14982}" destId="{3F1DE050-ACDF-440A-93D6-21F03FCE810D}" srcOrd="0" destOrd="0" presId="urn:microsoft.com/office/officeart/2005/8/layout/process1"/>
    <dgm:cxn modelId="{AC174756-226B-4707-9B13-24E4C5501921}" type="presParOf" srcId="{599B68FD-FDFA-4B31-9BB1-1AE78E97431F}" destId="{EF9FA558-AD4B-4771-8E62-E0C718C4BF12}" srcOrd="0" destOrd="0" presId="urn:microsoft.com/office/officeart/2005/8/layout/process1"/>
    <dgm:cxn modelId="{0E10369A-11F0-4765-9867-FA6F1A16D1E1}" type="presParOf" srcId="{599B68FD-FDFA-4B31-9BB1-1AE78E97431F}" destId="{9563D0D0-2058-4375-B8F9-0AF53A90770D}" srcOrd="1" destOrd="0" presId="urn:microsoft.com/office/officeart/2005/8/layout/process1"/>
    <dgm:cxn modelId="{AA3847AB-255D-4CCA-8811-5B405349DB4D}" type="presParOf" srcId="{9563D0D0-2058-4375-B8F9-0AF53A90770D}" destId="{F228FFFB-2A99-426B-A088-0861381658C7}" srcOrd="0" destOrd="0" presId="urn:microsoft.com/office/officeart/2005/8/layout/process1"/>
    <dgm:cxn modelId="{633A3E8C-CBBA-4E3E-BD3C-EBF98453E444}" type="presParOf" srcId="{599B68FD-FDFA-4B31-9BB1-1AE78E97431F}" destId="{CA1E8F28-34AC-4D76-B3F1-7359530680E7}" srcOrd="2" destOrd="0" presId="urn:microsoft.com/office/officeart/2005/8/layout/process1"/>
    <dgm:cxn modelId="{686334BC-BCC8-4D5C-9EA0-5F10A6B88899}" type="presParOf" srcId="{599B68FD-FDFA-4B31-9BB1-1AE78E97431F}" destId="{3F1DE050-ACDF-440A-93D6-21F03FCE810D}" srcOrd="3" destOrd="0" presId="urn:microsoft.com/office/officeart/2005/8/layout/process1"/>
    <dgm:cxn modelId="{DCA84625-CC05-417C-8C98-049173949151}" type="presParOf" srcId="{3F1DE050-ACDF-440A-93D6-21F03FCE810D}" destId="{64DF4379-DBDD-49A4-B172-1A6309351F2D}" srcOrd="0" destOrd="0" presId="urn:microsoft.com/office/officeart/2005/8/layout/process1"/>
    <dgm:cxn modelId="{935CC93F-B1DB-4A91-B231-F01C3CD0CA6F}" type="presParOf" srcId="{599B68FD-FDFA-4B31-9BB1-1AE78E97431F}" destId="{996DA737-6990-444B-AD59-5AE9AC5B91B5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F34679-4048-4652-BBE9-E496BE7C5AF3}" type="doc">
      <dgm:prSet loTypeId="urn:microsoft.com/office/officeart/2005/8/layout/default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pl-PL"/>
        </a:p>
      </dgm:t>
    </dgm:pt>
    <dgm:pt modelId="{67C7E747-D32F-4F21-9A55-E6A2F8FF5B74}">
      <dgm:prSet phldrT="[Tekst]"/>
      <dgm:spPr/>
      <dgm:t>
        <a:bodyPr/>
        <a:lstStyle/>
        <a:p>
          <a:r>
            <a:rPr lang="pl-PL" dirty="0"/>
            <a:t>PARENTINGOWE</a:t>
          </a:r>
        </a:p>
      </dgm:t>
    </dgm:pt>
    <dgm:pt modelId="{56C7D714-AB4C-464D-93B2-F99BF7BE9C2F}" type="parTrans" cxnId="{7C11BE33-01CD-4710-A6FB-C7F3AC551707}">
      <dgm:prSet/>
      <dgm:spPr/>
      <dgm:t>
        <a:bodyPr/>
        <a:lstStyle/>
        <a:p>
          <a:endParaRPr lang="pl-PL"/>
        </a:p>
      </dgm:t>
    </dgm:pt>
    <dgm:pt modelId="{330BCBA3-E800-4788-BEDD-E75AA9473DCF}" type="sibTrans" cxnId="{7C11BE33-01CD-4710-A6FB-C7F3AC551707}">
      <dgm:prSet/>
      <dgm:spPr/>
      <dgm:t>
        <a:bodyPr/>
        <a:lstStyle/>
        <a:p>
          <a:endParaRPr lang="pl-PL"/>
        </a:p>
      </dgm:t>
    </dgm:pt>
    <dgm:pt modelId="{FE01F573-7669-4932-9FF3-7744FA9D7150}">
      <dgm:prSet phldrT="[Tekst]"/>
      <dgm:spPr/>
      <dgm:t>
        <a:bodyPr/>
        <a:lstStyle/>
        <a:p>
          <a:r>
            <a:rPr lang="pl-PL" dirty="0"/>
            <a:t>PODRÓŻNICZE/ LIFESTYLOWE</a:t>
          </a:r>
        </a:p>
      </dgm:t>
    </dgm:pt>
    <dgm:pt modelId="{5A9EBD0D-98CF-4F96-9E4A-317393F10FC8}" type="parTrans" cxnId="{A70AF1B1-11AA-4E40-B17F-618D8BA03B4C}">
      <dgm:prSet/>
      <dgm:spPr/>
      <dgm:t>
        <a:bodyPr/>
        <a:lstStyle/>
        <a:p>
          <a:endParaRPr lang="pl-PL"/>
        </a:p>
      </dgm:t>
    </dgm:pt>
    <dgm:pt modelId="{C372C1C9-ADB2-474F-B0F5-A234ED089EDE}" type="sibTrans" cxnId="{A70AF1B1-11AA-4E40-B17F-618D8BA03B4C}">
      <dgm:prSet/>
      <dgm:spPr/>
      <dgm:t>
        <a:bodyPr/>
        <a:lstStyle/>
        <a:p>
          <a:endParaRPr lang="pl-PL"/>
        </a:p>
      </dgm:t>
    </dgm:pt>
    <dgm:pt modelId="{4443720C-18F7-4D1A-82BD-8A207BBB1D2A}">
      <dgm:prSet phldrT="[Tekst]"/>
      <dgm:spPr/>
      <dgm:t>
        <a:bodyPr/>
        <a:lstStyle/>
        <a:p>
          <a:r>
            <a:rPr lang="pl-PL" dirty="0"/>
            <a:t>FINANSOWE/ EKONOMICZNE</a:t>
          </a:r>
        </a:p>
      </dgm:t>
    </dgm:pt>
    <dgm:pt modelId="{8CE6E06B-F076-4BC5-8322-09511DEFABD3}" type="parTrans" cxnId="{2ED118D4-A7E2-448F-9763-A852B910B52D}">
      <dgm:prSet/>
      <dgm:spPr/>
      <dgm:t>
        <a:bodyPr/>
        <a:lstStyle/>
        <a:p>
          <a:endParaRPr lang="pl-PL"/>
        </a:p>
      </dgm:t>
    </dgm:pt>
    <dgm:pt modelId="{84302AF9-4197-43D4-86CC-E8AEBC8E6ACF}" type="sibTrans" cxnId="{2ED118D4-A7E2-448F-9763-A852B910B52D}">
      <dgm:prSet/>
      <dgm:spPr/>
      <dgm:t>
        <a:bodyPr/>
        <a:lstStyle/>
        <a:p>
          <a:endParaRPr lang="pl-PL"/>
        </a:p>
      </dgm:t>
    </dgm:pt>
    <dgm:pt modelId="{96F2E6A5-F9D2-4710-803C-D9C000917CC9}">
      <dgm:prSet phldrT="[Tekst]"/>
      <dgm:spPr/>
      <dgm:t>
        <a:bodyPr/>
        <a:lstStyle/>
        <a:p>
          <a:r>
            <a:rPr lang="pl-PL" dirty="0"/>
            <a:t>TECHNOLOGICZNE</a:t>
          </a:r>
        </a:p>
      </dgm:t>
    </dgm:pt>
    <dgm:pt modelId="{0A008857-2514-4520-A85A-3B94B7189E45}" type="parTrans" cxnId="{A0FD4A86-0552-4C95-A8F7-FB748FF106FC}">
      <dgm:prSet/>
      <dgm:spPr/>
      <dgm:t>
        <a:bodyPr/>
        <a:lstStyle/>
        <a:p>
          <a:endParaRPr lang="pl-PL"/>
        </a:p>
      </dgm:t>
    </dgm:pt>
    <dgm:pt modelId="{2D28ACAA-444F-4E42-B590-7D1D4385F281}" type="sibTrans" cxnId="{A0FD4A86-0552-4C95-A8F7-FB748FF106FC}">
      <dgm:prSet/>
      <dgm:spPr/>
      <dgm:t>
        <a:bodyPr/>
        <a:lstStyle/>
        <a:p>
          <a:endParaRPr lang="pl-PL"/>
        </a:p>
      </dgm:t>
    </dgm:pt>
    <dgm:pt modelId="{6BA96C33-8834-4D51-963D-B223C64F8B81}">
      <dgm:prSet phldrT="[Tekst]"/>
      <dgm:spPr/>
      <dgm:t>
        <a:bodyPr/>
        <a:lstStyle/>
        <a:p>
          <a:r>
            <a:rPr lang="pl-PL" dirty="0"/>
            <a:t>MODOWE</a:t>
          </a:r>
        </a:p>
      </dgm:t>
    </dgm:pt>
    <dgm:pt modelId="{24AD1FA6-230C-4A5B-B282-E703E05BA6FF}" type="parTrans" cxnId="{BD0F1D34-F927-417A-A569-6CB3ADED3928}">
      <dgm:prSet/>
      <dgm:spPr/>
      <dgm:t>
        <a:bodyPr/>
        <a:lstStyle/>
        <a:p>
          <a:endParaRPr lang="pl-PL"/>
        </a:p>
      </dgm:t>
    </dgm:pt>
    <dgm:pt modelId="{60FDE227-493C-4518-BB0C-FF9DD9A8171D}" type="sibTrans" cxnId="{BD0F1D34-F927-417A-A569-6CB3ADED3928}">
      <dgm:prSet/>
      <dgm:spPr/>
      <dgm:t>
        <a:bodyPr/>
        <a:lstStyle/>
        <a:p>
          <a:endParaRPr lang="pl-PL"/>
        </a:p>
      </dgm:t>
    </dgm:pt>
    <dgm:pt modelId="{9F93D6FD-556D-4621-A85C-2E25A4BA1EEC}" type="pres">
      <dgm:prSet presAssocID="{45F34679-4048-4652-BBE9-E496BE7C5AF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BD702A3C-E860-4B23-98D8-4F8C5355C2FD}" type="pres">
      <dgm:prSet presAssocID="{67C7E747-D32F-4F21-9A55-E6A2F8FF5B74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DA23905-FD56-475F-B1EA-58FC5578F1D3}" type="pres">
      <dgm:prSet presAssocID="{330BCBA3-E800-4788-BEDD-E75AA9473DCF}" presName="sibTrans" presStyleCnt="0"/>
      <dgm:spPr/>
    </dgm:pt>
    <dgm:pt modelId="{65F3640F-986B-464F-961A-3A3EA25716F3}" type="pres">
      <dgm:prSet presAssocID="{FE01F573-7669-4932-9FF3-7744FA9D715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14F6FBA-BA9C-4B5B-AB78-9EF028B9981E}" type="pres">
      <dgm:prSet presAssocID="{C372C1C9-ADB2-474F-B0F5-A234ED089EDE}" presName="sibTrans" presStyleCnt="0"/>
      <dgm:spPr/>
    </dgm:pt>
    <dgm:pt modelId="{A1A31652-1FED-4C17-83EC-1E4541133F6D}" type="pres">
      <dgm:prSet presAssocID="{4443720C-18F7-4D1A-82BD-8A207BBB1D2A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B906842-E7F9-4D20-A773-C89212CD6D36}" type="pres">
      <dgm:prSet presAssocID="{84302AF9-4197-43D4-86CC-E8AEBC8E6ACF}" presName="sibTrans" presStyleCnt="0"/>
      <dgm:spPr/>
    </dgm:pt>
    <dgm:pt modelId="{A0E2B372-CC39-42E4-98D5-07B4B86E3062}" type="pres">
      <dgm:prSet presAssocID="{96F2E6A5-F9D2-4710-803C-D9C000917CC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86B3256-C18C-4522-B146-2B62D18F4440}" type="pres">
      <dgm:prSet presAssocID="{2D28ACAA-444F-4E42-B590-7D1D4385F281}" presName="sibTrans" presStyleCnt="0"/>
      <dgm:spPr/>
    </dgm:pt>
    <dgm:pt modelId="{2281CC25-3662-402F-A57A-ADBC1BC40B2E}" type="pres">
      <dgm:prSet presAssocID="{6BA96C33-8834-4D51-963D-B223C64F8B81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BD0F1D34-F927-417A-A569-6CB3ADED3928}" srcId="{45F34679-4048-4652-BBE9-E496BE7C5AF3}" destId="{6BA96C33-8834-4D51-963D-B223C64F8B81}" srcOrd="4" destOrd="0" parTransId="{24AD1FA6-230C-4A5B-B282-E703E05BA6FF}" sibTransId="{60FDE227-493C-4518-BB0C-FF9DD9A8171D}"/>
    <dgm:cxn modelId="{1187310C-706D-408D-8D4E-FC482DFA381A}" type="presOf" srcId="{45F34679-4048-4652-BBE9-E496BE7C5AF3}" destId="{9F93D6FD-556D-4621-A85C-2E25A4BA1EEC}" srcOrd="0" destOrd="0" presId="urn:microsoft.com/office/officeart/2005/8/layout/default"/>
    <dgm:cxn modelId="{136E22CB-4474-4E2A-9902-0E2C6D154C8A}" type="presOf" srcId="{6BA96C33-8834-4D51-963D-B223C64F8B81}" destId="{2281CC25-3662-402F-A57A-ADBC1BC40B2E}" srcOrd="0" destOrd="0" presId="urn:microsoft.com/office/officeart/2005/8/layout/default"/>
    <dgm:cxn modelId="{2ED118D4-A7E2-448F-9763-A852B910B52D}" srcId="{45F34679-4048-4652-BBE9-E496BE7C5AF3}" destId="{4443720C-18F7-4D1A-82BD-8A207BBB1D2A}" srcOrd="2" destOrd="0" parTransId="{8CE6E06B-F076-4BC5-8322-09511DEFABD3}" sibTransId="{84302AF9-4197-43D4-86CC-E8AEBC8E6ACF}"/>
    <dgm:cxn modelId="{8534629E-D1CE-44EE-91D5-86B948FAFA0E}" type="presOf" srcId="{FE01F573-7669-4932-9FF3-7744FA9D7150}" destId="{65F3640F-986B-464F-961A-3A3EA25716F3}" srcOrd="0" destOrd="0" presId="urn:microsoft.com/office/officeart/2005/8/layout/default"/>
    <dgm:cxn modelId="{7C11BE33-01CD-4710-A6FB-C7F3AC551707}" srcId="{45F34679-4048-4652-BBE9-E496BE7C5AF3}" destId="{67C7E747-D32F-4F21-9A55-E6A2F8FF5B74}" srcOrd="0" destOrd="0" parTransId="{56C7D714-AB4C-464D-93B2-F99BF7BE9C2F}" sibTransId="{330BCBA3-E800-4788-BEDD-E75AA9473DCF}"/>
    <dgm:cxn modelId="{C23A26AF-7943-4BB3-9FE0-302D2B248517}" type="presOf" srcId="{4443720C-18F7-4D1A-82BD-8A207BBB1D2A}" destId="{A1A31652-1FED-4C17-83EC-1E4541133F6D}" srcOrd="0" destOrd="0" presId="urn:microsoft.com/office/officeart/2005/8/layout/default"/>
    <dgm:cxn modelId="{A0FD4A86-0552-4C95-A8F7-FB748FF106FC}" srcId="{45F34679-4048-4652-BBE9-E496BE7C5AF3}" destId="{96F2E6A5-F9D2-4710-803C-D9C000917CC9}" srcOrd="3" destOrd="0" parTransId="{0A008857-2514-4520-A85A-3B94B7189E45}" sibTransId="{2D28ACAA-444F-4E42-B590-7D1D4385F281}"/>
    <dgm:cxn modelId="{A70AF1B1-11AA-4E40-B17F-618D8BA03B4C}" srcId="{45F34679-4048-4652-BBE9-E496BE7C5AF3}" destId="{FE01F573-7669-4932-9FF3-7744FA9D7150}" srcOrd="1" destOrd="0" parTransId="{5A9EBD0D-98CF-4F96-9E4A-317393F10FC8}" sibTransId="{C372C1C9-ADB2-474F-B0F5-A234ED089EDE}"/>
    <dgm:cxn modelId="{DAE39169-A001-4949-A248-A21088081652}" type="presOf" srcId="{67C7E747-D32F-4F21-9A55-E6A2F8FF5B74}" destId="{BD702A3C-E860-4B23-98D8-4F8C5355C2FD}" srcOrd="0" destOrd="0" presId="urn:microsoft.com/office/officeart/2005/8/layout/default"/>
    <dgm:cxn modelId="{C049F71E-DA68-4653-A90F-8A3CD05E7A47}" type="presOf" srcId="{96F2E6A5-F9D2-4710-803C-D9C000917CC9}" destId="{A0E2B372-CC39-42E4-98D5-07B4B86E3062}" srcOrd="0" destOrd="0" presId="urn:microsoft.com/office/officeart/2005/8/layout/default"/>
    <dgm:cxn modelId="{39819102-BF58-42E2-B708-DFEE9B6B1A8E}" type="presParOf" srcId="{9F93D6FD-556D-4621-A85C-2E25A4BA1EEC}" destId="{BD702A3C-E860-4B23-98D8-4F8C5355C2FD}" srcOrd="0" destOrd="0" presId="urn:microsoft.com/office/officeart/2005/8/layout/default"/>
    <dgm:cxn modelId="{473BDC96-A5A0-4CA2-80FC-CDD2636B7014}" type="presParOf" srcId="{9F93D6FD-556D-4621-A85C-2E25A4BA1EEC}" destId="{DDA23905-FD56-475F-B1EA-58FC5578F1D3}" srcOrd="1" destOrd="0" presId="urn:microsoft.com/office/officeart/2005/8/layout/default"/>
    <dgm:cxn modelId="{40E98DE6-2874-4751-AC8B-433E6423B486}" type="presParOf" srcId="{9F93D6FD-556D-4621-A85C-2E25A4BA1EEC}" destId="{65F3640F-986B-464F-961A-3A3EA25716F3}" srcOrd="2" destOrd="0" presId="urn:microsoft.com/office/officeart/2005/8/layout/default"/>
    <dgm:cxn modelId="{F75CA8FD-0594-4C9D-9B84-03FE8B2AE514}" type="presParOf" srcId="{9F93D6FD-556D-4621-A85C-2E25A4BA1EEC}" destId="{114F6FBA-BA9C-4B5B-AB78-9EF028B9981E}" srcOrd="3" destOrd="0" presId="urn:microsoft.com/office/officeart/2005/8/layout/default"/>
    <dgm:cxn modelId="{01CB6650-1AA3-4D97-9D26-CFC34A4ECC83}" type="presParOf" srcId="{9F93D6FD-556D-4621-A85C-2E25A4BA1EEC}" destId="{A1A31652-1FED-4C17-83EC-1E4541133F6D}" srcOrd="4" destOrd="0" presId="urn:microsoft.com/office/officeart/2005/8/layout/default"/>
    <dgm:cxn modelId="{37FF9CED-D9B7-4247-AB90-F3A74172BF70}" type="presParOf" srcId="{9F93D6FD-556D-4621-A85C-2E25A4BA1EEC}" destId="{9B906842-E7F9-4D20-A773-C89212CD6D36}" srcOrd="5" destOrd="0" presId="urn:microsoft.com/office/officeart/2005/8/layout/default"/>
    <dgm:cxn modelId="{6C6786BE-A056-4EE1-84FD-D23F439E4011}" type="presParOf" srcId="{9F93D6FD-556D-4621-A85C-2E25A4BA1EEC}" destId="{A0E2B372-CC39-42E4-98D5-07B4B86E3062}" srcOrd="6" destOrd="0" presId="urn:microsoft.com/office/officeart/2005/8/layout/default"/>
    <dgm:cxn modelId="{A92A47BE-BB1E-4A74-A28A-63B84780B3A4}" type="presParOf" srcId="{9F93D6FD-556D-4621-A85C-2E25A4BA1EEC}" destId="{986B3256-C18C-4522-B146-2B62D18F4440}" srcOrd="7" destOrd="0" presId="urn:microsoft.com/office/officeart/2005/8/layout/default"/>
    <dgm:cxn modelId="{A18A7458-06E9-4826-971A-2D1C2186A0DB}" type="presParOf" srcId="{9F93D6FD-556D-4621-A85C-2E25A4BA1EEC}" destId="{2281CC25-3662-402F-A57A-ADBC1BC40B2E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11D4D54-9C91-4F14-9E6B-97D322D49945}" type="doc">
      <dgm:prSet loTypeId="urn:microsoft.com/office/officeart/2005/8/layout/process1" loCatId="process" qsTypeId="urn:microsoft.com/office/officeart/2005/8/quickstyle/simple1" qsCatId="simple" csTypeId="urn:microsoft.com/office/officeart/2005/8/colors/colorful4" csCatId="colorful" phldr="1"/>
      <dgm:spPr/>
    </dgm:pt>
    <dgm:pt modelId="{4DA03966-C792-4A9E-8855-85B25F881DB0}">
      <dgm:prSet phldrT="[Tekst]"/>
      <dgm:spPr>
        <a:solidFill>
          <a:schemeClr val="tx1"/>
        </a:solidFill>
      </dgm:spPr>
      <dgm:t>
        <a:bodyPr/>
        <a:lstStyle/>
        <a:p>
          <a:r>
            <a:rPr lang="pl-PL" b="1" dirty="0"/>
            <a:t>PROCES BADAWCZY</a:t>
          </a:r>
        </a:p>
      </dgm:t>
    </dgm:pt>
    <dgm:pt modelId="{9EDD4AD9-0DC4-4352-BF5D-FC54828F27A3}" type="parTrans" cxnId="{DBFA3988-F927-471F-86A2-F03F1AA8ECB0}">
      <dgm:prSet/>
      <dgm:spPr/>
      <dgm:t>
        <a:bodyPr/>
        <a:lstStyle/>
        <a:p>
          <a:endParaRPr lang="pl-PL"/>
        </a:p>
      </dgm:t>
    </dgm:pt>
    <dgm:pt modelId="{17575C7D-7976-4C6B-8878-0B0A1E98B486}" type="sibTrans" cxnId="{DBFA3988-F927-471F-86A2-F03F1AA8ECB0}">
      <dgm:prSet/>
      <dgm:spPr>
        <a:solidFill>
          <a:srgbClr val="7030A0"/>
        </a:solidFill>
      </dgm:spPr>
      <dgm:t>
        <a:bodyPr/>
        <a:lstStyle/>
        <a:p>
          <a:endParaRPr lang="pl-PL"/>
        </a:p>
      </dgm:t>
    </dgm:pt>
    <dgm:pt modelId="{92F032B6-8A8E-4934-AE16-094181F1636B}">
      <dgm:prSet phldrT="[Tekst]"/>
      <dgm:spPr>
        <a:solidFill>
          <a:schemeClr val="tx1"/>
        </a:solidFill>
      </dgm:spPr>
      <dgm:t>
        <a:bodyPr/>
        <a:lstStyle/>
        <a:p>
          <a:r>
            <a:rPr lang="pl-PL" b="1" dirty="0"/>
            <a:t>KOMENTARZ EKSPERCKI</a:t>
          </a:r>
        </a:p>
      </dgm:t>
    </dgm:pt>
    <dgm:pt modelId="{6F179201-DD4B-4125-9746-738279DF584F}" type="parTrans" cxnId="{C45FF613-824B-4448-88D8-CD191A14283F}">
      <dgm:prSet/>
      <dgm:spPr/>
      <dgm:t>
        <a:bodyPr/>
        <a:lstStyle/>
        <a:p>
          <a:endParaRPr lang="pl-PL"/>
        </a:p>
      </dgm:t>
    </dgm:pt>
    <dgm:pt modelId="{C152EA9C-8C22-49BF-BE35-289945C14982}" type="sibTrans" cxnId="{C45FF613-824B-4448-88D8-CD191A14283F}">
      <dgm:prSet/>
      <dgm:spPr>
        <a:solidFill>
          <a:srgbClr val="7030A0"/>
        </a:solidFill>
      </dgm:spPr>
      <dgm:t>
        <a:bodyPr/>
        <a:lstStyle/>
        <a:p>
          <a:endParaRPr lang="pl-PL"/>
        </a:p>
      </dgm:t>
    </dgm:pt>
    <dgm:pt modelId="{FE8998AC-ADA8-42BD-A62C-E37DB7583711}">
      <dgm:prSet phldrT="[Tekst]"/>
      <dgm:spPr>
        <a:solidFill>
          <a:schemeClr val="tx1"/>
        </a:solidFill>
      </dgm:spPr>
      <dgm:t>
        <a:bodyPr/>
        <a:lstStyle/>
        <a:p>
          <a:r>
            <a:rPr lang="pl-PL" b="1" dirty="0"/>
            <a:t>RAPORT</a:t>
          </a:r>
        </a:p>
      </dgm:t>
    </dgm:pt>
    <dgm:pt modelId="{68645E0A-60CF-4579-B7F0-5424EA58B0E0}" type="parTrans" cxnId="{4977539D-7BB1-4BCD-878A-A943D42E7AB1}">
      <dgm:prSet/>
      <dgm:spPr/>
      <dgm:t>
        <a:bodyPr/>
        <a:lstStyle/>
        <a:p>
          <a:endParaRPr lang="pl-PL"/>
        </a:p>
      </dgm:t>
    </dgm:pt>
    <dgm:pt modelId="{1A3C5AFB-4023-45A8-B1C0-7EACA429924F}" type="sibTrans" cxnId="{4977539D-7BB1-4BCD-878A-A943D42E7AB1}">
      <dgm:prSet/>
      <dgm:spPr/>
      <dgm:t>
        <a:bodyPr/>
        <a:lstStyle/>
        <a:p>
          <a:endParaRPr lang="pl-PL"/>
        </a:p>
      </dgm:t>
    </dgm:pt>
    <dgm:pt modelId="{599B68FD-FDFA-4B31-9BB1-1AE78E97431F}" type="pres">
      <dgm:prSet presAssocID="{011D4D54-9C91-4F14-9E6B-97D322D49945}" presName="Name0" presStyleCnt="0">
        <dgm:presLayoutVars>
          <dgm:dir/>
          <dgm:resizeHandles val="exact"/>
        </dgm:presLayoutVars>
      </dgm:prSet>
      <dgm:spPr/>
    </dgm:pt>
    <dgm:pt modelId="{EF9FA558-AD4B-4771-8E62-E0C718C4BF12}" type="pres">
      <dgm:prSet presAssocID="{4DA03966-C792-4A9E-8855-85B25F881DB0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563D0D0-2058-4375-B8F9-0AF53A90770D}" type="pres">
      <dgm:prSet presAssocID="{17575C7D-7976-4C6B-8878-0B0A1E98B486}" presName="sibTrans" presStyleLbl="sibTrans2D1" presStyleIdx="0" presStyleCnt="2"/>
      <dgm:spPr/>
      <dgm:t>
        <a:bodyPr/>
        <a:lstStyle/>
        <a:p>
          <a:endParaRPr lang="pl-PL"/>
        </a:p>
      </dgm:t>
    </dgm:pt>
    <dgm:pt modelId="{F228FFFB-2A99-426B-A088-0861381658C7}" type="pres">
      <dgm:prSet presAssocID="{17575C7D-7976-4C6B-8878-0B0A1E98B486}" presName="connectorText" presStyleLbl="sibTrans2D1" presStyleIdx="0" presStyleCnt="2"/>
      <dgm:spPr/>
      <dgm:t>
        <a:bodyPr/>
        <a:lstStyle/>
        <a:p>
          <a:endParaRPr lang="pl-PL"/>
        </a:p>
      </dgm:t>
    </dgm:pt>
    <dgm:pt modelId="{CA1E8F28-34AC-4D76-B3F1-7359530680E7}" type="pres">
      <dgm:prSet presAssocID="{92F032B6-8A8E-4934-AE16-094181F1636B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F1DE050-ACDF-440A-93D6-21F03FCE810D}" type="pres">
      <dgm:prSet presAssocID="{C152EA9C-8C22-49BF-BE35-289945C14982}" presName="sibTrans" presStyleLbl="sibTrans2D1" presStyleIdx="1" presStyleCnt="2"/>
      <dgm:spPr/>
      <dgm:t>
        <a:bodyPr/>
        <a:lstStyle/>
        <a:p>
          <a:endParaRPr lang="pl-PL"/>
        </a:p>
      </dgm:t>
    </dgm:pt>
    <dgm:pt modelId="{64DF4379-DBDD-49A4-B172-1A6309351F2D}" type="pres">
      <dgm:prSet presAssocID="{C152EA9C-8C22-49BF-BE35-289945C14982}" presName="connectorText" presStyleLbl="sibTrans2D1" presStyleIdx="1" presStyleCnt="2"/>
      <dgm:spPr/>
      <dgm:t>
        <a:bodyPr/>
        <a:lstStyle/>
        <a:p>
          <a:endParaRPr lang="pl-PL"/>
        </a:p>
      </dgm:t>
    </dgm:pt>
    <dgm:pt modelId="{996DA737-6990-444B-AD59-5AE9AC5B91B5}" type="pres">
      <dgm:prSet presAssocID="{FE8998AC-ADA8-42BD-A62C-E37DB758371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8516D749-C76B-4381-8A5F-FCA58186A15D}" type="presOf" srcId="{4DA03966-C792-4A9E-8855-85B25F881DB0}" destId="{EF9FA558-AD4B-4771-8E62-E0C718C4BF12}" srcOrd="0" destOrd="0" presId="urn:microsoft.com/office/officeart/2005/8/layout/process1"/>
    <dgm:cxn modelId="{DBFA3988-F927-471F-86A2-F03F1AA8ECB0}" srcId="{011D4D54-9C91-4F14-9E6B-97D322D49945}" destId="{4DA03966-C792-4A9E-8855-85B25F881DB0}" srcOrd="0" destOrd="0" parTransId="{9EDD4AD9-0DC4-4352-BF5D-FC54828F27A3}" sibTransId="{17575C7D-7976-4C6B-8878-0B0A1E98B486}"/>
    <dgm:cxn modelId="{D91A7A4E-9ACA-4D8D-A129-BDC086BC533F}" type="presOf" srcId="{011D4D54-9C91-4F14-9E6B-97D322D49945}" destId="{599B68FD-FDFA-4B31-9BB1-1AE78E97431F}" srcOrd="0" destOrd="0" presId="urn:microsoft.com/office/officeart/2005/8/layout/process1"/>
    <dgm:cxn modelId="{4977539D-7BB1-4BCD-878A-A943D42E7AB1}" srcId="{011D4D54-9C91-4F14-9E6B-97D322D49945}" destId="{FE8998AC-ADA8-42BD-A62C-E37DB7583711}" srcOrd="2" destOrd="0" parTransId="{68645E0A-60CF-4579-B7F0-5424EA58B0E0}" sibTransId="{1A3C5AFB-4023-45A8-B1C0-7EACA429924F}"/>
    <dgm:cxn modelId="{127EC837-7D78-4E60-B685-392A7FB958ED}" type="presOf" srcId="{C152EA9C-8C22-49BF-BE35-289945C14982}" destId="{64DF4379-DBDD-49A4-B172-1A6309351F2D}" srcOrd="1" destOrd="0" presId="urn:microsoft.com/office/officeart/2005/8/layout/process1"/>
    <dgm:cxn modelId="{C45FF613-824B-4448-88D8-CD191A14283F}" srcId="{011D4D54-9C91-4F14-9E6B-97D322D49945}" destId="{92F032B6-8A8E-4934-AE16-094181F1636B}" srcOrd="1" destOrd="0" parTransId="{6F179201-DD4B-4125-9746-738279DF584F}" sibTransId="{C152EA9C-8C22-49BF-BE35-289945C14982}"/>
    <dgm:cxn modelId="{41EE508C-AAAC-456C-A360-8FF808C0A2C9}" type="presOf" srcId="{17575C7D-7976-4C6B-8878-0B0A1E98B486}" destId="{9563D0D0-2058-4375-B8F9-0AF53A90770D}" srcOrd="0" destOrd="0" presId="urn:microsoft.com/office/officeart/2005/8/layout/process1"/>
    <dgm:cxn modelId="{8CC3747D-4FF5-4E0C-8B54-95E348BD9717}" type="presOf" srcId="{92F032B6-8A8E-4934-AE16-094181F1636B}" destId="{CA1E8F28-34AC-4D76-B3F1-7359530680E7}" srcOrd="0" destOrd="0" presId="urn:microsoft.com/office/officeart/2005/8/layout/process1"/>
    <dgm:cxn modelId="{8FCF2E08-62D5-4366-B582-4EC879B9920B}" type="presOf" srcId="{C152EA9C-8C22-49BF-BE35-289945C14982}" destId="{3F1DE050-ACDF-440A-93D6-21F03FCE810D}" srcOrd="0" destOrd="0" presId="urn:microsoft.com/office/officeart/2005/8/layout/process1"/>
    <dgm:cxn modelId="{67EFB300-1EEF-4C39-87BA-DB2BFE3C9DDC}" type="presOf" srcId="{17575C7D-7976-4C6B-8878-0B0A1E98B486}" destId="{F228FFFB-2A99-426B-A088-0861381658C7}" srcOrd="1" destOrd="0" presId="urn:microsoft.com/office/officeart/2005/8/layout/process1"/>
    <dgm:cxn modelId="{860DD922-891D-47E9-B910-2827641554F7}" type="presOf" srcId="{FE8998AC-ADA8-42BD-A62C-E37DB7583711}" destId="{996DA737-6990-444B-AD59-5AE9AC5B91B5}" srcOrd="0" destOrd="0" presId="urn:microsoft.com/office/officeart/2005/8/layout/process1"/>
    <dgm:cxn modelId="{5AF8D658-7B0B-4E09-B552-FBDE2214CA1E}" type="presParOf" srcId="{599B68FD-FDFA-4B31-9BB1-1AE78E97431F}" destId="{EF9FA558-AD4B-4771-8E62-E0C718C4BF12}" srcOrd="0" destOrd="0" presId="urn:microsoft.com/office/officeart/2005/8/layout/process1"/>
    <dgm:cxn modelId="{74F34E3B-3FEB-4BBA-9365-FC152C7BC254}" type="presParOf" srcId="{599B68FD-FDFA-4B31-9BB1-1AE78E97431F}" destId="{9563D0D0-2058-4375-B8F9-0AF53A90770D}" srcOrd="1" destOrd="0" presId="urn:microsoft.com/office/officeart/2005/8/layout/process1"/>
    <dgm:cxn modelId="{66FAA980-23DA-4C86-ACF8-FC3396DEC7D3}" type="presParOf" srcId="{9563D0D0-2058-4375-B8F9-0AF53A90770D}" destId="{F228FFFB-2A99-426B-A088-0861381658C7}" srcOrd="0" destOrd="0" presId="urn:microsoft.com/office/officeart/2005/8/layout/process1"/>
    <dgm:cxn modelId="{88271DC9-DD87-45D1-AD2E-81E691C7DCA9}" type="presParOf" srcId="{599B68FD-FDFA-4B31-9BB1-1AE78E97431F}" destId="{CA1E8F28-34AC-4D76-B3F1-7359530680E7}" srcOrd="2" destOrd="0" presId="urn:microsoft.com/office/officeart/2005/8/layout/process1"/>
    <dgm:cxn modelId="{0043B0FB-59B8-413C-8826-AC42D0ED8D00}" type="presParOf" srcId="{599B68FD-FDFA-4B31-9BB1-1AE78E97431F}" destId="{3F1DE050-ACDF-440A-93D6-21F03FCE810D}" srcOrd="3" destOrd="0" presId="urn:microsoft.com/office/officeart/2005/8/layout/process1"/>
    <dgm:cxn modelId="{6857167D-CBDF-4AAC-A327-ABEDC919D83D}" type="presParOf" srcId="{3F1DE050-ACDF-440A-93D6-21F03FCE810D}" destId="{64DF4379-DBDD-49A4-B172-1A6309351F2D}" srcOrd="0" destOrd="0" presId="urn:microsoft.com/office/officeart/2005/8/layout/process1"/>
    <dgm:cxn modelId="{CA61234F-34B3-4453-B82C-72CAAB66C5E6}" type="presParOf" srcId="{599B68FD-FDFA-4B31-9BB1-1AE78E97431F}" destId="{996DA737-6990-444B-AD59-5AE9AC5B91B5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B202D17-61E9-43D1-B033-5D4D0F4BFA59}" type="doc">
      <dgm:prSet loTypeId="urn:microsoft.com/office/officeart/2005/8/layout/l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7B898BD2-1A67-43D5-A05C-85FF2AB25126}">
      <dgm:prSet phldrT="[Tekst]" custT="1"/>
      <dgm:spPr>
        <a:xfrm>
          <a:off x="982" y="165097"/>
          <a:ext cx="2562820" cy="640705"/>
        </a:xfrm>
        <a:solidFill>
          <a:srgbClr val="7030A0"/>
        </a:solidFill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pl-PL" sz="14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POTRZEBA</a:t>
          </a:r>
        </a:p>
      </dgm:t>
    </dgm:pt>
    <dgm:pt modelId="{67FBE161-F706-4A21-B5DA-75DC7EE127BC}" type="parTrans" cxnId="{3A6B3BA9-EC8A-4142-900B-1C55577C70AF}">
      <dgm:prSet/>
      <dgm:spPr/>
      <dgm:t>
        <a:bodyPr/>
        <a:lstStyle/>
        <a:p>
          <a:endParaRPr lang="pl-PL" sz="1200"/>
        </a:p>
      </dgm:t>
    </dgm:pt>
    <dgm:pt modelId="{789CD43E-711B-494C-961D-E2C141D6BAFA}" type="sibTrans" cxnId="{3A6B3BA9-EC8A-4142-900B-1C55577C70AF}">
      <dgm:prSet/>
      <dgm:spPr/>
      <dgm:t>
        <a:bodyPr/>
        <a:lstStyle/>
        <a:p>
          <a:endParaRPr lang="pl-PL" sz="1200"/>
        </a:p>
      </dgm:t>
    </dgm:pt>
    <dgm:pt modelId="{4358071E-831D-402B-A827-B7C6542418BC}">
      <dgm:prSet phldrT="[Tekst]" custT="1"/>
      <dgm:spPr>
        <a:xfrm>
          <a:off x="982" y="1030049"/>
          <a:ext cx="2562820" cy="2005253"/>
        </a:xfrm>
        <a:solidFill>
          <a:srgbClr val="E6D5F3">
            <a:alpha val="89804"/>
          </a:srgbClr>
        </a:solidFill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 algn="ctr">
            <a:buNone/>
          </a:pPr>
          <a:r>
            <a:rPr lang="pl-PL" sz="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Dosis" panose="02010503020202060003" pitchFamily="2" charset="-18"/>
              <a:ea typeface="+mn-ea"/>
              <a:cs typeface="+mn-cs"/>
            </a:rPr>
            <a:t>Realne zrozumienie, na czym polegają zachowania niebezpieczne</a:t>
          </a:r>
        </a:p>
        <a:p>
          <a:pPr algn="ctr">
            <a:buNone/>
          </a:pPr>
          <a:r>
            <a:rPr lang="pl-PL" sz="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Dosis" panose="02010503020202060003" pitchFamily="2" charset="-18"/>
              <a:ea typeface="+mn-ea"/>
              <a:cs typeface="+mn-cs"/>
            </a:rPr>
            <a:t>Realne zrozumienie skutków niebezpiecznych zachowań w Internecie</a:t>
          </a:r>
        </a:p>
        <a:p>
          <a:pPr algn="ctr">
            <a:buNone/>
          </a:pPr>
          <a:r>
            <a:rPr lang="pl-PL" sz="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Dosis" panose="02010503020202060003" pitchFamily="2" charset="-18"/>
              <a:ea typeface="+mn-ea"/>
              <a:cs typeface="+mn-cs"/>
            </a:rPr>
            <a:t>Zapoznanie się z zachowaniami niebezpiecznymi, zdefiniowanie ich i zmiana zachowań</a:t>
          </a:r>
        </a:p>
      </dgm:t>
    </dgm:pt>
    <dgm:pt modelId="{25B2764E-B75D-4C41-A829-CD870D34CA99}" type="parTrans" cxnId="{BA2692E4-80C5-4E2B-B7B6-E179366EEAB7}">
      <dgm:prSet/>
      <dgm:spPr>
        <a:xfrm rot="5400000">
          <a:off x="1226330" y="861864"/>
          <a:ext cx="112123" cy="112123"/>
        </a:xfrm>
        <a:solidFill>
          <a:srgbClr val="AE78D6"/>
        </a:solidFill>
        <a:ln>
          <a:noFill/>
        </a:ln>
        <a:effectLst/>
      </dgm:spPr>
      <dgm:t>
        <a:bodyPr/>
        <a:lstStyle/>
        <a:p>
          <a:endParaRPr lang="pl-PL" sz="1200"/>
        </a:p>
      </dgm:t>
    </dgm:pt>
    <dgm:pt modelId="{6D689BE2-DBAA-4F21-B791-BCAFE4ECCFB2}" type="sibTrans" cxnId="{BA2692E4-80C5-4E2B-B7B6-E179366EEAB7}">
      <dgm:prSet/>
      <dgm:spPr/>
      <dgm:t>
        <a:bodyPr/>
        <a:lstStyle/>
        <a:p>
          <a:endParaRPr lang="pl-PL" sz="1200"/>
        </a:p>
      </dgm:t>
    </dgm:pt>
    <dgm:pt modelId="{0D78B090-25F8-4E07-BE03-CE350DDDE500}">
      <dgm:prSet phldrT="[Tekst]" custT="1"/>
      <dgm:spPr>
        <a:xfrm>
          <a:off x="2922597" y="165097"/>
          <a:ext cx="2562820" cy="640705"/>
        </a:xfrm>
        <a:solidFill>
          <a:srgbClr val="7030A0"/>
        </a:solidFill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pl-PL" sz="14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KORZYŚĆ</a:t>
          </a:r>
        </a:p>
      </dgm:t>
    </dgm:pt>
    <dgm:pt modelId="{21A832FD-ACC8-4DBE-8486-9666B2375B85}" type="parTrans" cxnId="{6A213CB0-8685-4793-8946-A909B32CE992}">
      <dgm:prSet/>
      <dgm:spPr/>
      <dgm:t>
        <a:bodyPr/>
        <a:lstStyle/>
        <a:p>
          <a:endParaRPr lang="pl-PL" sz="1200"/>
        </a:p>
      </dgm:t>
    </dgm:pt>
    <dgm:pt modelId="{B9A0ED1E-C665-41FB-9D8E-45429A72D3F8}" type="sibTrans" cxnId="{6A213CB0-8685-4793-8946-A909B32CE992}">
      <dgm:prSet/>
      <dgm:spPr/>
      <dgm:t>
        <a:bodyPr/>
        <a:lstStyle/>
        <a:p>
          <a:endParaRPr lang="pl-PL" sz="1200"/>
        </a:p>
      </dgm:t>
    </dgm:pt>
    <dgm:pt modelId="{BDA11E1E-9CB8-4EBC-9253-51A62D76D6C3}">
      <dgm:prSet phldrT="[Tekst]" custT="1"/>
      <dgm:spPr>
        <a:xfrm>
          <a:off x="2909885" y="1020171"/>
          <a:ext cx="2562820" cy="1986903"/>
        </a:xfrm>
        <a:solidFill>
          <a:srgbClr val="E6D5F3">
            <a:alpha val="89804"/>
          </a:srgbClr>
        </a:solidFill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pl-PL" sz="800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Dosis" panose="02010503020202060003" pitchFamily="2" charset="-18"/>
              <a:ea typeface="+mn-ea"/>
              <a:cs typeface="+mn-cs"/>
            </a:rPr>
            <a:t>Dzięki procesom edukacyjnym zrozumienie, na czym polega niebezpieczne zachowanie w Internecie</a:t>
          </a:r>
        </a:p>
        <a:p>
          <a:pPr>
            <a:buNone/>
          </a:pPr>
          <a:r>
            <a:rPr lang="pl-PL" sz="800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Dosis" panose="02010503020202060003" pitchFamily="2" charset="-18"/>
              <a:ea typeface="+mn-ea"/>
              <a:cs typeface="+mn-cs"/>
            </a:rPr>
            <a:t>Zastosowanie w życiu codziennym zabezpieczeń, które wynikają z procesów edukacyjnych</a:t>
          </a:r>
        </a:p>
        <a:p>
          <a:pPr>
            <a:buNone/>
          </a:pPr>
          <a:r>
            <a:rPr lang="pl-PL" sz="800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Dosis" panose="02010503020202060003" pitchFamily="2" charset="-18"/>
              <a:ea typeface="+mn-ea"/>
              <a:cs typeface="+mn-cs"/>
            </a:rPr>
            <a:t>Zdefiniowanie, na czym polegają</a:t>
          </a:r>
        </a:p>
      </dgm:t>
    </dgm:pt>
    <dgm:pt modelId="{DEC90064-8820-4B1F-B041-7F3FD45B0FDB}" type="parTrans" cxnId="{6FC4E9F3-9388-4B53-8E2E-4A6A45FBB42C}">
      <dgm:prSet/>
      <dgm:spPr>
        <a:xfrm rot="5428595">
          <a:off x="4146857" y="856925"/>
          <a:ext cx="107188" cy="112123"/>
        </a:xfrm>
        <a:solidFill>
          <a:srgbClr val="AE78D6"/>
        </a:solidFill>
        <a:ln>
          <a:noFill/>
        </a:ln>
        <a:effectLst/>
      </dgm:spPr>
      <dgm:t>
        <a:bodyPr/>
        <a:lstStyle/>
        <a:p>
          <a:endParaRPr lang="pl-PL" sz="1200"/>
        </a:p>
      </dgm:t>
    </dgm:pt>
    <dgm:pt modelId="{D35068D8-EC9C-4501-A8AC-0F0630C12155}" type="sibTrans" cxnId="{6FC4E9F3-9388-4B53-8E2E-4A6A45FBB42C}">
      <dgm:prSet/>
      <dgm:spPr/>
      <dgm:t>
        <a:bodyPr/>
        <a:lstStyle/>
        <a:p>
          <a:endParaRPr lang="pl-PL" sz="1200"/>
        </a:p>
      </dgm:t>
    </dgm:pt>
    <dgm:pt modelId="{0FF05A1B-DA7C-4C7A-860C-13C0B69C6A50}" type="pres">
      <dgm:prSet presAssocID="{6B202D17-61E9-43D1-B033-5D4D0F4BFA5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5293DE41-A56F-4785-BD11-2A3D5E9AF3A8}" type="pres">
      <dgm:prSet presAssocID="{7B898BD2-1A67-43D5-A05C-85FF2AB25126}" presName="vertFlow" presStyleCnt="0"/>
      <dgm:spPr/>
    </dgm:pt>
    <dgm:pt modelId="{CA3D03C1-6539-43D6-BD76-98472B6945BC}" type="pres">
      <dgm:prSet presAssocID="{7B898BD2-1A67-43D5-A05C-85FF2AB25126}" presName="header" presStyleLbl="node1" presStyleIdx="0" presStyleCnt="2" custScaleY="67078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pl-PL"/>
        </a:p>
      </dgm:t>
    </dgm:pt>
    <dgm:pt modelId="{9002E4F4-E77B-4626-B396-C17C4D5B8682}" type="pres">
      <dgm:prSet presAssocID="{25B2764E-B75D-4C41-A829-CD870D34CA99}" presName="parTrans" presStyleLbl="sibTrans2D1" presStyleIdx="0" presStyleCnt="2" custScaleX="128795" custScaleY="327224" custLinFactNeighborY="-7089"/>
      <dgm:spPr>
        <a:prstGeom prst="rightArrow">
          <a:avLst>
            <a:gd name="adj1" fmla="val 66700"/>
            <a:gd name="adj2" fmla="val 50000"/>
          </a:avLst>
        </a:prstGeom>
      </dgm:spPr>
      <dgm:t>
        <a:bodyPr/>
        <a:lstStyle/>
        <a:p>
          <a:endParaRPr lang="pl-PL"/>
        </a:p>
      </dgm:t>
    </dgm:pt>
    <dgm:pt modelId="{3A2657D1-2320-4BE4-9EAE-AA0C07C029F0}" type="pres">
      <dgm:prSet presAssocID="{4358071E-831D-402B-A827-B7C6542418BC}" presName="child" presStyleLbl="alignAccFollowNode1" presStyleIdx="0" presStyleCnt="2" custScaleX="94913" custScaleY="194816" custLinFactNeighborX="-12" custLinFactNeighborY="46446">
        <dgm:presLayoutVars>
          <dgm:chMax val="0"/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pl-PL"/>
        </a:p>
      </dgm:t>
    </dgm:pt>
    <dgm:pt modelId="{AC3570EA-2D7D-4150-92C0-0CC63B783ED4}" type="pres">
      <dgm:prSet presAssocID="{7B898BD2-1A67-43D5-A05C-85FF2AB25126}" presName="hSp" presStyleCnt="0"/>
      <dgm:spPr/>
    </dgm:pt>
    <dgm:pt modelId="{358B34AD-4277-48A7-84A7-1C9DE32A0433}" type="pres">
      <dgm:prSet presAssocID="{0D78B090-25F8-4E07-BE03-CE350DDDE500}" presName="vertFlow" presStyleCnt="0"/>
      <dgm:spPr/>
    </dgm:pt>
    <dgm:pt modelId="{3655A473-42EA-4C81-8FF7-D57BF56E3CE9}" type="pres">
      <dgm:prSet presAssocID="{0D78B090-25F8-4E07-BE03-CE350DDDE500}" presName="header" presStyleLbl="node1" presStyleIdx="1" presStyleCnt="2" custScaleY="67078" custLinFactNeighborX="1709" custLinFactNeighborY="-16166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pl-PL"/>
        </a:p>
      </dgm:t>
    </dgm:pt>
    <dgm:pt modelId="{5927848D-A99E-4545-A47C-A88176DAE2CD}" type="pres">
      <dgm:prSet presAssocID="{DEC90064-8820-4B1F-B041-7F3FD45B0FDB}" presName="parTrans" presStyleLbl="sibTrans2D1" presStyleIdx="1" presStyleCnt="2" custAng="21422930" custScaleX="128795" custScaleY="327224" custLinFactNeighborY="-7089"/>
      <dgm:spPr>
        <a:prstGeom prst="rightArrow">
          <a:avLst>
            <a:gd name="adj1" fmla="val 66700"/>
            <a:gd name="adj2" fmla="val 50000"/>
          </a:avLst>
        </a:prstGeom>
      </dgm:spPr>
      <dgm:t>
        <a:bodyPr/>
        <a:lstStyle/>
        <a:p>
          <a:endParaRPr lang="pl-PL"/>
        </a:p>
      </dgm:t>
    </dgm:pt>
    <dgm:pt modelId="{38DE07EB-8D56-4623-BABD-EA8B8F928E59}" type="pres">
      <dgm:prSet presAssocID="{BDA11E1E-9CB8-4EBC-9253-51A62D76D6C3}" presName="child" presStyleLbl="alignAccFollowNode1" presStyleIdx="1" presStyleCnt="2" custScaleX="88901" custScaleY="210508" custLinFactNeighborX="-532" custLinFactNeighborY="42042">
        <dgm:presLayoutVars>
          <dgm:chMax val="0"/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pl-PL"/>
        </a:p>
      </dgm:t>
    </dgm:pt>
  </dgm:ptLst>
  <dgm:cxnLst>
    <dgm:cxn modelId="{6F602FAA-1722-49F2-9D25-AA2BA0675EE7}" type="presOf" srcId="{0D78B090-25F8-4E07-BE03-CE350DDDE500}" destId="{3655A473-42EA-4C81-8FF7-D57BF56E3CE9}" srcOrd="0" destOrd="0" presId="urn:microsoft.com/office/officeart/2005/8/layout/lProcess1"/>
    <dgm:cxn modelId="{3A6B3BA9-EC8A-4142-900B-1C55577C70AF}" srcId="{6B202D17-61E9-43D1-B033-5D4D0F4BFA59}" destId="{7B898BD2-1A67-43D5-A05C-85FF2AB25126}" srcOrd="0" destOrd="0" parTransId="{67FBE161-F706-4A21-B5DA-75DC7EE127BC}" sibTransId="{789CD43E-711B-494C-961D-E2C141D6BAFA}"/>
    <dgm:cxn modelId="{6FC4E9F3-9388-4B53-8E2E-4A6A45FBB42C}" srcId="{0D78B090-25F8-4E07-BE03-CE350DDDE500}" destId="{BDA11E1E-9CB8-4EBC-9253-51A62D76D6C3}" srcOrd="0" destOrd="0" parTransId="{DEC90064-8820-4B1F-B041-7F3FD45B0FDB}" sibTransId="{D35068D8-EC9C-4501-A8AC-0F0630C12155}"/>
    <dgm:cxn modelId="{BA2692E4-80C5-4E2B-B7B6-E179366EEAB7}" srcId="{7B898BD2-1A67-43D5-A05C-85FF2AB25126}" destId="{4358071E-831D-402B-A827-B7C6542418BC}" srcOrd="0" destOrd="0" parTransId="{25B2764E-B75D-4C41-A829-CD870D34CA99}" sibTransId="{6D689BE2-DBAA-4F21-B791-BCAFE4ECCFB2}"/>
    <dgm:cxn modelId="{6A213CB0-8685-4793-8946-A909B32CE992}" srcId="{6B202D17-61E9-43D1-B033-5D4D0F4BFA59}" destId="{0D78B090-25F8-4E07-BE03-CE350DDDE500}" srcOrd="1" destOrd="0" parTransId="{21A832FD-ACC8-4DBE-8486-9666B2375B85}" sibTransId="{B9A0ED1E-C665-41FB-9D8E-45429A72D3F8}"/>
    <dgm:cxn modelId="{91EA37EC-4EEC-4F9C-A299-B8462E29F418}" type="presOf" srcId="{7B898BD2-1A67-43D5-A05C-85FF2AB25126}" destId="{CA3D03C1-6539-43D6-BD76-98472B6945BC}" srcOrd="0" destOrd="0" presId="urn:microsoft.com/office/officeart/2005/8/layout/lProcess1"/>
    <dgm:cxn modelId="{04247F32-E5E5-4045-B046-DBE0E84DA4C4}" type="presOf" srcId="{4358071E-831D-402B-A827-B7C6542418BC}" destId="{3A2657D1-2320-4BE4-9EAE-AA0C07C029F0}" srcOrd="0" destOrd="0" presId="urn:microsoft.com/office/officeart/2005/8/layout/lProcess1"/>
    <dgm:cxn modelId="{ECF68E17-3AAC-43B8-872D-CDDCC2DA54D3}" type="presOf" srcId="{BDA11E1E-9CB8-4EBC-9253-51A62D76D6C3}" destId="{38DE07EB-8D56-4623-BABD-EA8B8F928E59}" srcOrd="0" destOrd="0" presId="urn:microsoft.com/office/officeart/2005/8/layout/lProcess1"/>
    <dgm:cxn modelId="{53D5BB0B-2FAD-4718-8AD8-ACA70B6FCF7B}" type="presOf" srcId="{6B202D17-61E9-43D1-B033-5D4D0F4BFA59}" destId="{0FF05A1B-DA7C-4C7A-860C-13C0B69C6A50}" srcOrd="0" destOrd="0" presId="urn:microsoft.com/office/officeart/2005/8/layout/lProcess1"/>
    <dgm:cxn modelId="{9C058CAC-35A4-49CF-A746-68A00663B5BB}" type="presOf" srcId="{DEC90064-8820-4B1F-B041-7F3FD45B0FDB}" destId="{5927848D-A99E-4545-A47C-A88176DAE2CD}" srcOrd="0" destOrd="0" presId="urn:microsoft.com/office/officeart/2005/8/layout/lProcess1"/>
    <dgm:cxn modelId="{356846E8-A6DB-4456-A3A1-A1DB86B7DC8C}" type="presOf" srcId="{25B2764E-B75D-4C41-A829-CD870D34CA99}" destId="{9002E4F4-E77B-4626-B396-C17C4D5B8682}" srcOrd="0" destOrd="0" presId="urn:microsoft.com/office/officeart/2005/8/layout/lProcess1"/>
    <dgm:cxn modelId="{018A2881-438A-4844-957D-70525F1366F4}" type="presParOf" srcId="{0FF05A1B-DA7C-4C7A-860C-13C0B69C6A50}" destId="{5293DE41-A56F-4785-BD11-2A3D5E9AF3A8}" srcOrd="0" destOrd="0" presId="urn:microsoft.com/office/officeart/2005/8/layout/lProcess1"/>
    <dgm:cxn modelId="{EC14CAFF-2847-4ACC-80E9-EED83A73A707}" type="presParOf" srcId="{5293DE41-A56F-4785-BD11-2A3D5E9AF3A8}" destId="{CA3D03C1-6539-43D6-BD76-98472B6945BC}" srcOrd="0" destOrd="0" presId="urn:microsoft.com/office/officeart/2005/8/layout/lProcess1"/>
    <dgm:cxn modelId="{89C7F456-02CC-4158-8602-136491EFAC6F}" type="presParOf" srcId="{5293DE41-A56F-4785-BD11-2A3D5E9AF3A8}" destId="{9002E4F4-E77B-4626-B396-C17C4D5B8682}" srcOrd="1" destOrd="0" presId="urn:microsoft.com/office/officeart/2005/8/layout/lProcess1"/>
    <dgm:cxn modelId="{F603A8B6-724B-4323-8FBB-145E591D34D6}" type="presParOf" srcId="{5293DE41-A56F-4785-BD11-2A3D5E9AF3A8}" destId="{3A2657D1-2320-4BE4-9EAE-AA0C07C029F0}" srcOrd="2" destOrd="0" presId="urn:microsoft.com/office/officeart/2005/8/layout/lProcess1"/>
    <dgm:cxn modelId="{B6AF01A7-8E90-4B95-847A-A1FF8570D4A2}" type="presParOf" srcId="{0FF05A1B-DA7C-4C7A-860C-13C0B69C6A50}" destId="{AC3570EA-2D7D-4150-92C0-0CC63B783ED4}" srcOrd="1" destOrd="0" presId="urn:microsoft.com/office/officeart/2005/8/layout/lProcess1"/>
    <dgm:cxn modelId="{E3E63808-F167-42FA-856A-D9BF6A0BDDDB}" type="presParOf" srcId="{0FF05A1B-DA7C-4C7A-860C-13C0B69C6A50}" destId="{358B34AD-4277-48A7-84A7-1C9DE32A0433}" srcOrd="2" destOrd="0" presId="urn:microsoft.com/office/officeart/2005/8/layout/lProcess1"/>
    <dgm:cxn modelId="{B8B4D5E7-3590-4304-8EFB-44EAD330A1EB}" type="presParOf" srcId="{358B34AD-4277-48A7-84A7-1C9DE32A0433}" destId="{3655A473-42EA-4C81-8FF7-D57BF56E3CE9}" srcOrd="0" destOrd="0" presId="urn:microsoft.com/office/officeart/2005/8/layout/lProcess1"/>
    <dgm:cxn modelId="{8684D1DD-522F-408C-9163-1F97356698C7}" type="presParOf" srcId="{358B34AD-4277-48A7-84A7-1C9DE32A0433}" destId="{5927848D-A99E-4545-A47C-A88176DAE2CD}" srcOrd="1" destOrd="0" presId="urn:microsoft.com/office/officeart/2005/8/layout/lProcess1"/>
    <dgm:cxn modelId="{0859B8FE-8302-4E97-9B70-15191DBC566C}" type="presParOf" srcId="{358B34AD-4277-48A7-84A7-1C9DE32A0433}" destId="{38DE07EB-8D56-4623-BABD-EA8B8F928E59}" srcOrd="2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B202D17-61E9-43D1-B033-5D4D0F4BFA59}" type="doc">
      <dgm:prSet loTypeId="urn:microsoft.com/office/officeart/2005/8/layout/l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7B898BD2-1A67-43D5-A05C-85FF2AB25126}">
      <dgm:prSet phldrT="[Tekst]" custT="1"/>
      <dgm:spPr>
        <a:xfrm>
          <a:off x="982" y="165097"/>
          <a:ext cx="2562820" cy="640705"/>
        </a:xfrm>
        <a:solidFill>
          <a:srgbClr val="7030A0"/>
        </a:solidFill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pl-PL" sz="14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POTRZEBA</a:t>
          </a:r>
        </a:p>
      </dgm:t>
    </dgm:pt>
    <dgm:pt modelId="{67FBE161-F706-4A21-B5DA-75DC7EE127BC}" type="parTrans" cxnId="{3A6B3BA9-EC8A-4142-900B-1C55577C70AF}">
      <dgm:prSet/>
      <dgm:spPr/>
      <dgm:t>
        <a:bodyPr/>
        <a:lstStyle/>
        <a:p>
          <a:endParaRPr lang="pl-PL" sz="1200"/>
        </a:p>
      </dgm:t>
    </dgm:pt>
    <dgm:pt modelId="{789CD43E-711B-494C-961D-E2C141D6BAFA}" type="sibTrans" cxnId="{3A6B3BA9-EC8A-4142-900B-1C55577C70AF}">
      <dgm:prSet/>
      <dgm:spPr/>
      <dgm:t>
        <a:bodyPr/>
        <a:lstStyle/>
        <a:p>
          <a:endParaRPr lang="pl-PL" sz="1200"/>
        </a:p>
      </dgm:t>
    </dgm:pt>
    <dgm:pt modelId="{4358071E-831D-402B-A827-B7C6542418BC}">
      <dgm:prSet phldrT="[Tekst]" custT="1"/>
      <dgm:spPr>
        <a:xfrm>
          <a:off x="982" y="1030049"/>
          <a:ext cx="2562820" cy="2005253"/>
        </a:xfrm>
        <a:solidFill>
          <a:srgbClr val="E6D5F3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pl-PL" sz="700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Dosis" panose="02010503020202060003" pitchFamily="2" charset="-18"/>
              <a:ea typeface="+mn-ea"/>
              <a:cs typeface="+mn-cs"/>
            </a:rPr>
            <a:t>Wzrost świadomości i zagrożeń związanych z korzystaniem i Internetu</a:t>
          </a:r>
        </a:p>
        <a:p>
          <a:pPr>
            <a:buNone/>
          </a:pPr>
          <a:r>
            <a:rPr lang="pl-PL" sz="700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Dosis" panose="02010503020202060003" pitchFamily="2" charset="-18"/>
              <a:ea typeface="+mn-ea"/>
              <a:cs typeface="+mn-cs"/>
            </a:rPr>
            <a:t>Jednoczesne zachowanie i wzmocnienie postawy zaufania wobec działań w sieci</a:t>
          </a:r>
        </a:p>
        <a:p>
          <a:pPr>
            <a:buNone/>
          </a:pPr>
          <a:r>
            <a:rPr lang="pl-PL" sz="700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Dosis" panose="02010503020202060003" pitchFamily="2" charset="-18"/>
              <a:ea typeface="+mn-ea"/>
              <a:cs typeface="+mn-cs"/>
            </a:rPr>
            <a:t>Wzrost świadomości dotyczącej zagrożeń wobec dzieci związanych z ich aktywnością w Internecie (cyberprzemoc, sexting, szkodliwe treści)</a:t>
          </a:r>
        </a:p>
        <a:p>
          <a:pPr>
            <a:buNone/>
          </a:pPr>
          <a:r>
            <a:rPr lang="pl-PL" sz="700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Dosis" panose="02010503020202060003" pitchFamily="2" charset="-18"/>
              <a:ea typeface="+mn-ea"/>
              <a:cs typeface="+mn-cs"/>
            </a:rPr>
            <a:t>Zrozumienie realnych zagrożeń, nazwanie ich</a:t>
          </a:r>
        </a:p>
        <a:p>
          <a:pPr>
            <a:buNone/>
          </a:pPr>
          <a:r>
            <a:rPr lang="pl-PL" sz="700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Dosis" panose="02010503020202060003" pitchFamily="2" charset="-18"/>
              <a:ea typeface="+mn-ea"/>
              <a:cs typeface="+mn-cs"/>
            </a:rPr>
            <a:t>Poznanie możliwości przeciwdziałania niebezpiecznym nawykom</a:t>
          </a:r>
          <a:endParaRPr lang="pl-PL" sz="300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Dosis" panose="02010503020202060003" pitchFamily="2" charset="-18"/>
            <a:ea typeface="+mn-ea"/>
            <a:cs typeface="+mn-cs"/>
          </a:endParaRPr>
        </a:p>
      </dgm:t>
    </dgm:pt>
    <dgm:pt modelId="{25B2764E-B75D-4C41-A829-CD870D34CA99}" type="parTrans" cxnId="{BA2692E4-80C5-4E2B-B7B6-E179366EEAB7}">
      <dgm:prSet/>
      <dgm:spPr>
        <a:xfrm rot="5400000">
          <a:off x="1226330" y="861864"/>
          <a:ext cx="112123" cy="112123"/>
        </a:xfrm>
        <a:solidFill>
          <a:srgbClr val="AE78D6"/>
        </a:solidFill>
        <a:ln>
          <a:noFill/>
        </a:ln>
        <a:effectLst/>
      </dgm:spPr>
      <dgm:t>
        <a:bodyPr/>
        <a:lstStyle/>
        <a:p>
          <a:endParaRPr lang="pl-PL" sz="1200"/>
        </a:p>
      </dgm:t>
    </dgm:pt>
    <dgm:pt modelId="{6D689BE2-DBAA-4F21-B791-BCAFE4ECCFB2}" type="sibTrans" cxnId="{BA2692E4-80C5-4E2B-B7B6-E179366EEAB7}">
      <dgm:prSet/>
      <dgm:spPr/>
      <dgm:t>
        <a:bodyPr/>
        <a:lstStyle/>
        <a:p>
          <a:endParaRPr lang="pl-PL" sz="1200"/>
        </a:p>
      </dgm:t>
    </dgm:pt>
    <dgm:pt modelId="{0D78B090-25F8-4E07-BE03-CE350DDDE500}">
      <dgm:prSet phldrT="[Tekst]" custT="1"/>
      <dgm:spPr>
        <a:xfrm>
          <a:off x="2922597" y="165097"/>
          <a:ext cx="2562820" cy="640705"/>
        </a:xfrm>
        <a:solidFill>
          <a:srgbClr val="7030A0"/>
        </a:solidFill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pl-PL" sz="14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KORZYŚĆ</a:t>
          </a:r>
        </a:p>
      </dgm:t>
    </dgm:pt>
    <dgm:pt modelId="{21A832FD-ACC8-4DBE-8486-9666B2375B85}" type="parTrans" cxnId="{6A213CB0-8685-4793-8946-A909B32CE992}">
      <dgm:prSet/>
      <dgm:spPr/>
      <dgm:t>
        <a:bodyPr/>
        <a:lstStyle/>
        <a:p>
          <a:endParaRPr lang="pl-PL" sz="1200"/>
        </a:p>
      </dgm:t>
    </dgm:pt>
    <dgm:pt modelId="{B9A0ED1E-C665-41FB-9D8E-45429A72D3F8}" type="sibTrans" cxnId="{6A213CB0-8685-4793-8946-A909B32CE992}">
      <dgm:prSet/>
      <dgm:spPr/>
      <dgm:t>
        <a:bodyPr/>
        <a:lstStyle/>
        <a:p>
          <a:endParaRPr lang="pl-PL" sz="1200"/>
        </a:p>
      </dgm:t>
    </dgm:pt>
    <dgm:pt modelId="{BDA11E1E-9CB8-4EBC-9253-51A62D76D6C3}">
      <dgm:prSet phldrT="[Tekst]" custT="1"/>
      <dgm:spPr>
        <a:xfrm>
          <a:off x="2909885" y="1020171"/>
          <a:ext cx="2562820" cy="1986903"/>
        </a:xfrm>
        <a:solidFill>
          <a:srgbClr val="E6D5F3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pl-PL" sz="800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Dosis" panose="02010503020202060003" pitchFamily="2" charset="-18"/>
              <a:ea typeface="+mn-ea"/>
              <a:cs typeface="+mn-cs"/>
            </a:rPr>
            <a:t>Zrozumienie i nazwanie realnych zagrożeń</a:t>
          </a:r>
        </a:p>
        <a:p>
          <a:pPr>
            <a:buNone/>
          </a:pPr>
          <a:r>
            <a:rPr lang="pl-PL" sz="800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Dosis" panose="02010503020202060003" pitchFamily="2" charset="-18"/>
              <a:ea typeface="+mn-ea"/>
              <a:cs typeface="+mn-cs"/>
            </a:rPr>
            <a:t>Poznanie scenariuszy przeciwdziałania zagrożeniom</a:t>
          </a:r>
        </a:p>
        <a:p>
          <a:pPr>
            <a:buNone/>
          </a:pPr>
          <a:r>
            <a:rPr lang="pl-PL" sz="800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Dosis" panose="02010503020202060003" pitchFamily="2" charset="-18"/>
              <a:ea typeface="+mn-ea"/>
              <a:cs typeface="+mn-cs"/>
            </a:rPr>
            <a:t>Poznanie metod nawiązania relacji </a:t>
          </a:r>
          <a:br>
            <a:rPr lang="pl-PL" sz="800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Dosis" panose="02010503020202060003" pitchFamily="2" charset="-18"/>
              <a:ea typeface="+mn-ea"/>
              <a:cs typeface="+mn-cs"/>
            </a:rPr>
          </a:br>
          <a:r>
            <a:rPr lang="pl-PL" sz="800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Dosis" panose="02010503020202060003" pitchFamily="2" charset="-18"/>
              <a:ea typeface="+mn-ea"/>
              <a:cs typeface="+mn-cs"/>
            </a:rPr>
            <a:t>z dziećmi i rozmowy z nimi na temat zagrożeń </a:t>
          </a:r>
        </a:p>
      </dgm:t>
    </dgm:pt>
    <dgm:pt modelId="{DEC90064-8820-4B1F-B041-7F3FD45B0FDB}" type="parTrans" cxnId="{6FC4E9F3-9388-4B53-8E2E-4A6A45FBB42C}">
      <dgm:prSet/>
      <dgm:spPr>
        <a:xfrm rot="5428595">
          <a:off x="4146857" y="856925"/>
          <a:ext cx="107188" cy="112123"/>
        </a:xfrm>
        <a:solidFill>
          <a:srgbClr val="AE78D6"/>
        </a:solidFill>
        <a:ln>
          <a:noFill/>
        </a:ln>
        <a:effectLst/>
      </dgm:spPr>
      <dgm:t>
        <a:bodyPr/>
        <a:lstStyle/>
        <a:p>
          <a:endParaRPr lang="pl-PL" sz="1200"/>
        </a:p>
      </dgm:t>
    </dgm:pt>
    <dgm:pt modelId="{D35068D8-EC9C-4501-A8AC-0F0630C12155}" type="sibTrans" cxnId="{6FC4E9F3-9388-4B53-8E2E-4A6A45FBB42C}">
      <dgm:prSet/>
      <dgm:spPr/>
      <dgm:t>
        <a:bodyPr/>
        <a:lstStyle/>
        <a:p>
          <a:endParaRPr lang="pl-PL" sz="1200"/>
        </a:p>
      </dgm:t>
    </dgm:pt>
    <dgm:pt modelId="{0FF05A1B-DA7C-4C7A-860C-13C0B69C6A50}" type="pres">
      <dgm:prSet presAssocID="{6B202D17-61E9-43D1-B033-5D4D0F4BFA5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5293DE41-A56F-4785-BD11-2A3D5E9AF3A8}" type="pres">
      <dgm:prSet presAssocID="{7B898BD2-1A67-43D5-A05C-85FF2AB25126}" presName="vertFlow" presStyleCnt="0"/>
      <dgm:spPr/>
    </dgm:pt>
    <dgm:pt modelId="{CA3D03C1-6539-43D6-BD76-98472B6945BC}" type="pres">
      <dgm:prSet presAssocID="{7B898BD2-1A67-43D5-A05C-85FF2AB25126}" presName="header" presStyleLbl="node1" presStyleIdx="0" presStyleCnt="2" custScaleY="73568" custLinFactNeighborX="-8244" custLinFactNeighborY="-865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pl-PL"/>
        </a:p>
      </dgm:t>
    </dgm:pt>
    <dgm:pt modelId="{9002E4F4-E77B-4626-B396-C17C4D5B8682}" type="pres">
      <dgm:prSet presAssocID="{25B2764E-B75D-4C41-A829-CD870D34CA99}" presName="parTrans" presStyleLbl="sibTrans2D1" presStyleIdx="0" presStyleCnt="2" custScaleX="139753" custScaleY="295049"/>
      <dgm:spPr>
        <a:prstGeom prst="rightArrow">
          <a:avLst>
            <a:gd name="adj1" fmla="val 66700"/>
            <a:gd name="adj2" fmla="val 50000"/>
          </a:avLst>
        </a:prstGeom>
      </dgm:spPr>
      <dgm:t>
        <a:bodyPr/>
        <a:lstStyle/>
        <a:p>
          <a:endParaRPr lang="pl-PL"/>
        </a:p>
      </dgm:t>
    </dgm:pt>
    <dgm:pt modelId="{3A2657D1-2320-4BE4-9EAE-AA0C07C029F0}" type="pres">
      <dgm:prSet presAssocID="{4358071E-831D-402B-A827-B7C6542418BC}" presName="child" presStyleLbl="alignAccFollowNode1" presStyleIdx="0" presStyleCnt="2" custScaleY="312976" custLinFactNeighborX="-7759" custLinFactNeighborY="865">
        <dgm:presLayoutVars>
          <dgm:chMax val="0"/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pl-PL"/>
        </a:p>
      </dgm:t>
    </dgm:pt>
    <dgm:pt modelId="{AC3570EA-2D7D-4150-92C0-0CC63B783ED4}" type="pres">
      <dgm:prSet presAssocID="{7B898BD2-1A67-43D5-A05C-85FF2AB25126}" presName="hSp" presStyleCnt="0"/>
      <dgm:spPr/>
    </dgm:pt>
    <dgm:pt modelId="{358B34AD-4277-48A7-84A7-1C9DE32A0433}" type="pres">
      <dgm:prSet presAssocID="{0D78B090-25F8-4E07-BE03-CE350DDDE500}" presName="vertFlow" presStyleCnt="0"/>
      <dgm:spPr/>
    </dgm:pt>
    <dgm:pt modelId="{3655A473-42EA-4C81-8FF7-D57BF56E3CE9}" type="pres">
      <dgm:prSet presAssocID="{0D78B090-25F8-4E07-BE03-CE350DDDE500}" presName="header" presStyleLbl="node1" presStyleIdx="1" presStyleCnt="2" custScaleY="73568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pl-PL"/>
        </a:p>
      </dgm:t>
    </dgm:pt>
    <dgm:pt modelId="{5927848D-A99E-4545-A47C-A88176DAE2CD}" type="pres">
      <dgm:prSet presAssocID="{DEC90064-8820-4B1F-B041-7F3FD45B0FDB}" presName="parTrans" presStyleLbl="sibTrans2D1" presStyleIdx="1" presStyleCnt="2" custScaleX="168797" custScaleY="359036"/>
      <dgm:spPr>
        <a:prstGeom prst="rightArrow">
          <a:avLst>
            <a:gd name="adj1" fmla="val 66700"/>
            <a:gd name="adj2" fmla="val 50000"/>
          </a:avLst>
        </a:prstGeom>
      </dgm:spPr>
      <dgm:t>
        <a:bodyPr/>
        <a:lstStyle/>
        <a:p>
          <a:endParaRPr lang="pl-PL"/>
        </a:p>
      </dgm:t>
    </dgm:pt>
    <dgm:pt modelId="{38DE07EB-8D56-4623-BABD-EA8B8F928E59}" type="pres">
      <dgm:prSet presAssocID="{BDA11E1E-9CB8-4EBC-9253-51A62D76D6C3}" presName="child" presStyleLbl="alignAccFollowNode1" presStyleIdx="1" presStyleCnt="2" custScaleY="310112" custLinFactNeighborX="-496" custLinFactNeighborY="-4405">
        <dgm:presLayoutVars>
          <dgm:chMax val="0"/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pl-PL"/>
        </a:p>
      </dgm:t>
    </dgm:pt>
  </dgm:ptLst>
  <dgm:cxnLst>
    <dgm:cxn modelId="{3B92EC78-03FE-4EF5-B3DC-9EB119B6D488}" type="presOf" srcId="{4358071E-831D-402B-A827-B7C6542418BC}" destId="{3A2657D1-2320-4BE4-9EAE-AA0C07C029F0}" srcOrd="0" destOrd="0" presId="urn:microsoft.com/office/officeart/2005/8/layout/lProcess1"/>
    <dgm:cxn modelId="{D9F6B032-838E-48FE-AB55-977ED0573499}" type="presOf" srcId="{6B202D17-61E9-43D1-B033-5D4D0F4BFA59}" destId="{0FF05A1B-DA7C-4C7A-860C-13C0B69C6A50}" srcOrd="0" destOrd="0" presId="urn:microsoft.com/office/officeart/2005/8/layout/lProcess1"/>
    <dgm:cxn modelId="{6A213CB0-8685-4793-8946-A909B32CE992}" srcId="{6B202D17-61E9-43D1-B033-5D4D0F4BFA59}" destId="{0D78B090-25F8-4E07-BE03-CE350DDDE500}" srcOrd="1" destOrd="0" parTransId="{21A832FD-ACC8-4DBE-8486-9666B2375B85}" sibTransId="{B9A0ED1E-C665-41FB-9D8E-45429A72D3F8}"/>
    <dgm:cxn modelId="{E66CCDAD-87EB-4219-9CFD-D9F31C73C6FC}" type="presOf" srcId="{DEC90064-8820-4B1F-B041-7F3FD45B0FDB}" destId="{5927848D-A99E-4545-A47C-A88176DAE2CD}" srcOrd="0" destOrd="0" presId="urn:microsoft.com/office/officeart/2005/8/layout/lProcess1"/>
    <dgm:cxn modelId="{0569C2C9-5886-4EE5-8E3A-A69E6134217C}" type="presOf" srcId="{7B898BD2-1A67-43D5-A05C-85FF2AB25126}" destId="{CA3D03C1-6539-43D6-BD76-98472B6945BC}" srcOrd="0" destOrd="0" presId="urn:microsoft.com/office/officeart/2005/8/layout/lProcess1"/>
    <dgm:cxn modelId="{6381A7AD-764C-447F-87B0-44568704ED27}" type="presOf" srcId="{BDA11E1E-9CB8-4EBC-9253-51A62D76D6C3}" destId="{38DE07EB-8D56-4623-BABD-EA8B8F928E59}" srcOrd="0" destOrd="0" presId="urn:microsoft.com/office/officeart/2005/8/layout/lProcess1"/>
    <dgm:cxn modelId="{BA2692E4-80C5-4E2B-B7B6-E179366EEAB7}" srcId="{7B898BD2-1A67-43D5-A05C-85FF2AB25126}" destId="{4358071E-831D-402B-A827-B7C6542418BC}" srcOrd="0" destOrd="0" parTransId="{25B2764E-B75D-4C41-A829-CD870D34CA99}" sibTransId="{6D689BE2-DBAA-4F21-B791-BCAFE4ECCFB2}"/>
    <dgm:cxn modelId="{6FC4E9F3-9388-4B53-8E2E-4A6A45FBB42C}" srcId="{0D78B090-25F8-4E07-BE03-CE350DDDE500}" destId="{BDA11E1E-9CB8-4EBC-9253-51A62D76D6C3}" srcOrd="0" destOrd="0" parTransId="{DEC90064-8820-4B1F-B041-7F3FD45B0FDB}" sibTransId="{D35068D8-EC9C-4501-A8AC-0F0630C12155}"/>
    <dgm:cxn modelId="{FCAAF85C-2A6E-4BC7-BEA5-DE7FF6E62478}" type="presOf" srcId="{0D78B090-25F8-4E07-BE03-CE350DDDE500}" destId="{3655A473-42EA-4C81-8FF7-D57BF56E3CE9}" srcOrd="0" destOrd="0" presId="urn:microsoft.com/office/officeart/2005/8/layout/lProcess1"/>
    <dgm:cxn modelId="{3A6B3BA9-EC8A-4142-900B-1C55577C70AF}" srcId="{6B202D17-61E9-43D1-B033-5D4D0F4BFA59}" destId="{7B898BD2-1A67-43D5-A05C-85FF2AB25126}" srcOrd="0" destOrd="0" parTransId="{67FBE161-F706-4A21-B5DA-75DC7EE127BC}" sibTransId="{789CD43E-711B-494C-961D-E2C141D6BAFA}"/>
    <dgm:cxn modelId="{66ECA11A-C8EE-4AF9-8B2A-6854230E08FC}" type="presOf" srcId="{25B2764E-B75D-4C41-A829-CD870D34CA99}" destId="{9002E4F4-E77B-4626-B396-C17C4D5B8682}" srcOrd="0" destOrd="0" presId="urn:microsoft.com/office/officeart/2005/8/layout/lProcess1"/>
    <dgm:cxn modelId="{FC9E2EA8-B8AA-4F2B-B3B3-AE04FA392189}" type="presParOf" srcId="{0FF05A1B-DA7C-4C7A-860C-13C0B69C6A50}" destId="{5293DE41-A56F-4785-BD11-2A3D5E9AF3A8}" srcOrd="0" destOrd="0" presId="urn:microsoft.com/office/officeart/2005/8/layout/lProcess1"/>
    <dgm:cxn modelId="{36C031F1-19D0-441E-BDC5-13DC97122A04}" type="presParOf" srcId="{5293DE41-A56F-4785-BD11-2A3D5E9AF3A8}" destId="{CA3D03C1-6539-43D6-BD76-98472B6945BC}" srcOrd="0" destOrd="0" presId="urn:microsoft.com/office/officeart/2005/8/layout/lProcess1"/>
    <dgm:cxn modelId="{F0A85A5E-DD3D-4B8D-80ED-ABB3D203FB07}" type="presParOf" srcId="{5293DE41-A56F-4785-BD11-2A3D5E9AF3A8}" destId="{9002E4F4-E77B-4626-B396-C17C4D5B8682}" srcOrd="1" destOrd="0" presId="urn:microsoft.com/office/officeart/2005/8/layout/lProcess1"/>
    <dgm:cxn modelId="{CA4E9495-8BCE-46AD-8183-C662EC6C8E95}" type="presParOf" srcId="{5293DE41-A56F-4785-BD11-2A3D5E9AF3A8}" destId="{3A2657D1-2320-4BE4-9EAE-AA0C07C029F0}" srcOrd="2" destOrd="0" presId="urn:microsoft.com/office/officeart/2005/8/layout/lProcess1"/>
    <dgm:cxn modelId="{F8FAB6D9-747E-48B8-9B24-0AEE5F0F8CF0}" type="presParOf" srcId="{0FF05A1B-DA7C-4C7A-860C-13C0B69C6A50}" destId="{AC3570EA-2D7D-4150-92C0-0CC63B783ED4}" srcOrd="1" destOrd="0" presId="urn:microsoft.com/office/officeart/2005/8/layout/lProcess1"/>
    <dgm:cxn modelId="{6C47B9F2-300C-4980-938D-612051F817EB}" type="presParOf" srcId="{0FF05A1B-DA7C-4C7A-860C-13C0B69C6A50}" destId="{358B34AD-4277-48A7-84A7-1C9DE32A0433}" srcOrd="2" destOrd="0" presId="urn:microsoft.com/office/officeart/2005/8/layout/lProcess1"/>
    <dgm:cxn modelId="{8B3FDDC9-017E-40D4-9B17-4C6F7C27FBA4}" type="presParOf" srcId="{358B34AD-4277-48A7-84A7-1C9DE32A0433}" destId="{3655A473-42EA-4C81-8FF7-D57BF56E3CE9}" srcOrd="0" destOrd="0" presId="urn:microsoft.com/office/officeart/2005/8/layout/lProcess1"/>
    <dgm:cxn modelId="{D344B8DD-52C6-42C1-9197-D876F22C6C6B}" type="presParOf" srcId="{358B34AD-4277-48A7-84A7-1C9DE32A0433}" destId="{5927848D-A99E-4545-A47C-A88176DAE2CD}" srcOrd="1" destOrd="0" presId="urn:microsoft.com/office/officeart/2005/8/layout/lProcess1"/>
    <dgm:cxn modelId="{6B5448A3-B8AB-460C-B099-F17AF09ACBAF}" type="presParOf" srcId="{358B34AD-4277-48A7-84A7-1C9DE32A0433}" destId="{38DE07EB-8D56-4623-BABD-EA8B8F928E59}" srcOrd="2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B202D17-61E9-43D1-B033-5D4D0F4BFA59}" type="doc">
      <dgm:prSet loTypeId="urn:microsoft.com/office/officeart/2005/8/layout/l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7B898BD2-1A67-43D5-A05C-85FF2AB25126}">
      <dgm:prSet phldrT="[Tekst]" custT="1"/>
      <dgm:spPr>
        <a:xfrm>
          <a:off x="982" y="165097"/>
          <a:ext cx="2562820" cy="640705"/>
        </a:xfrm>
        <a:solidFill>
          <a:srgbClr val="7030A0"/>
        </a:solidFill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pl-PL" sz="14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POTRZEBA</a:t>
          </a:r>
        </a:p>
      </dgm:t>
    </dgm:pt>
    <dgm:pt modelId="{67FBE161-F706-4A21-B5DA-75DC7EE127BC}" type="parTrans" cxnId="{3A6B3BA9-EC8A-4142-900B-1C55577C70AF}">
      <dgm:prSet/>
      <dgm:spPr/>
      <dgm:t>
        <a:bodyPr/>
        <a:lstStyle/>
        <a:p>
          <a:endParaRPr lang="pl-PL" sz="1200"/>
        </a:p>
      </dgm:t>
    </dgm:pt>
    <dgm:pt modelId="{789CD43E-711B-494C-961D-E2C141D6BAFA}" type="sibTrans" cxnId="{3A6B3BA9-EC8A-4142-900B-1C55577C70AF}">
      <dgm:prSet/>
      <dgm:spPr/>
      <dgm:t>
        <a:bodyPr/>
        <a:lstStyle/>
        <a:p>
          <a:endParaRPr lang="pl-PL" sz="1200"/>
        </a:p>
      </dgm:t>
    </dgm:pt>
    <dgm:pt modelId="{4358071E-831D-402B-A827-B7C6542418BC}">
      <dgm:prSet phldrT="[Tekst]" custT="1"/>
      <dgm:spPr>
        <a:xfrm>
          <a:off x="982" y="1030049"/>
          <a:ext cx="2562820" cy="2005253"/>
        </a:xfrm>
        <a:solidFill>
          <a:srgbClr val="E6D5F3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pl-PL" sz="800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Dosis" panose="02010503020202060003" pitchFamily="2" charset="-18"/>
              <a:ea typeface="+mn-ea"/>
              <a:cs typeface="+mn-cs"/>
            </a:rPr>
            <a:t>Wzrost świadomości zagrożeń związanych z korzystaniem z Internetu</a:t>
          </a:r>
        </a:p>
        <a:p>
          <a:pPr>
            <a:buNone/>
          </a:pPr>
          <a:r>
            <a:rPr lang="pl-PL" sz="800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Dosis" panose="02010503020202060003" pitchFamily="2" charset="-18"/>
              <a:ea typeface="+mn-ea"/>
              <a:cs typeface="+mn-cs"/>
            </a:rPr>
            <a:t>Jednoczesne zachowanie i wzmocnienie postawy zaufania wobec działań w sieci wśród obywateli</a:t>
          </a:r>
        </a:p>
        <a:p>
          <a:pPr>
            <a:buNone/>
          </a:pPr>
          <a:r>
            <a:rPr lang="pl-PL" sz="800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Dosis" panose="02010503020202060003" pitchFamily="2" charset="-18"/>
              <a:ea typeface="+mn-ea"/>
              <a:cs typeface="+mn-cs"/>
            </a:rPr>
            <a:t>Wzrost świadomości wagi ochrony danych osobowych</a:t>
          </a:r>
          <a:endParaRPr lang="pl-PL" sz="400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Dosis" panose="02010503020202060003" pitchFamily="2" charset="-18"/>
            <a:ea typeface="+mn-ea"/>
            <a:cs typeface="+mn-cs"/>
          </a:endParaRPr>
        </a:p>
      </dgm:t>
    </dgm:pt>
    <dgm:pt modelId="{25B2764E-B75D-4C41-A829-CD870D34CA99}" type="parTrans" cxnId="{BA2692E4-80C5-4E2B-B7B6-E179366EEAB7}">
      <dgm:prSet/>
      <dgm:spPr>
        <a:xfrm rot="5400000">
          <a:off x="1226330" y="861864"/>
          <a:ext cx="112123" cy="112123"/>
        </a:xfrm>
        <a:solidFill>
          <a:srgbClr val="AE78D6"/>
        </a:solidFill>
        <a:ln>
          <a:noFill/>
        </a:ln>
        <a:effectLst/>
      </dgm:spPr>
      <dgm:t>
        <a:bodyPr/>
        <a:lstStyle/>
        <a:p>
          <a:endParaRPr lang="pl-PL" sz="1200"/>
        </a:p>
      </dgm:t>
    </dgm:pt>
    <dgm:pt modelId="{6D689BE2-DBAA-4F21-B791-BCAFE4ECCFB2}" type="sibTrans" cxnId="{BA2692E4-80C5-4E2B-B7B6-E179366EEAB7}">
      <dgm:prSet/>
      <dgm:spPr/>
      <dgm:t>
        <a:bodyPr/>
        <a:lstStyle/>
        <a:p>
          <a:endParaRPr lang="pl-PL" sz="1200"/>
        </a:p>
      </dgm:t>
    </dgm:pt>
    <dgm:pt modelId="{0D78B090-25F8-4E07-BE03-CE350DDDE500}">
      <dgm:prSet phldrT="[Tekst]" custT="1"/>
      <dgm:spPr>
        <a:xfrm>
          <a:off x="2922597" y="165097"/>
          <a:ext cx="2562820" cy="640705"/>
        </a:xfrm>
        <a:solidFill>
          <a:srgbClr val="7030A0"/>
        </a:solidFill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pl-PL" sz="1400" b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KORZYŚĆ</a:t>
          </a:r>
        </a:p>
      </dgm:t>
    </dgm:pt>
    <dgm:pt modelId="{21A832FD-ACC8-4DBE-8486-9666B2375B85}" type="parTrans" cxnId="{6A213CB0-8685-4793-8946-A909B32CE992}">
      <dgm:prSet/>
      <dgm:spPr/>
      <dgm:t>
        <a:bodyPr/>
        <a:lstStyle/>
        <a:p>
          <a:endParaRPr lang="pl-PL" sz="1200"/>
        </a:p>
      </dgm:t>
    </dgm:pt>
    <dgm:pt modelId="{B9A0ED1E-C665-41FB-9D8E-45429A72D3F8}" type="sibTrans" cxnId="{6A213CB0-8685-4793-8946-A909B32CE992}">
      <dgm:prSet/>
      <dgm:spPr/>
      <dgm:t>
        <a:bodyPr/>
        <a:lstStyle/>
        <a:p>
          <a:endParaRPr lang="pl-PL" sz="1200"/>
        </a:p>
      </dgm:t>
    </dgm:pt>
    <dgm:pt modelId="{BDA11E1E-9CB8-4EBC-9253-51A62D76D6C3}">
      <dgm:prSet phldrT="[Tekst]" custT="1"/>
      <dgm:spPr>
        <a:xfrm>
          <a:off x="2909885" y="1020171"/>
          <a:ext cx="2562820" cy="1986903"/>
        </a:xfrm>
        <a:solidFill>
          <a:srgbClr val="E6D5F3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pl-PL" sz="800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Dosis" panose="02010503020202060003" pitchFamily="2" charset="-18"/>
              <a:ea typeface="+mn-ea"/>
              <a:cs typeface="+mn-cs"/>
            </a:rPr>
            <a:t>Zrozumienie i prawidłowe zdefiniowanie zagrożenia</a:t>
          </a:r>
        </a:p>
        <a:p>
          <a:pPr>
            <a:buNone/>
          </a:pPr>
          <a:r>
            <a:rPr lang="pl-PL" sz="800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Dosis" panose="02010503020202060003" pitchFamily="2" charset="-18"/>
              <a:ea typeface="+mn-ea"/>
              <a:cs typeface="+mn-cs"/>
            </a:rPr>
            <a:t>Zrozumienie skutków niebezpiecznego zachowania w sieci</a:t>
          </a:r>
        </a:p>
        <a:p>
          <a:pPr>
            <a:buNone/>
          </a:pPr>
          <a:r>
            <a:rPr lang="pl-PL" sz="800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Dosis" panose="02010503020202060003" pitchFamily="2" charset="-18"/>
              <a:ea typeface="+mn-ea"/>
              <a:cs typeface="+mn-cs"/>
            </a:rPr>
            <a:t>Zmiana zachowań wynikająca </a:t>
          </a:r>
          <a:br>
            <a:rPr lang="pl-PL" sz="800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Dosis" panose="02010503020202060003" pitchFamily="2" charset="-18"/>
              <a:ea typeface="+mn-ea"/>
              <a:cs typeface="+mn-cs"/>
            </a:rPr>
          </a:br>
          <a:r>
            <a:rPr lang="pl-PL" sz="800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Dosis" panose="02010503020202060003" pitchFamily="2" charset="-18"/>
              <a:ea typeface="+mn-ea"/>
              <a:cs typeface="+mn-cs"/>
            </a:rPr>
            <a:t>z procesów edukacyjnych</a:t>
          </a:r>
        </a:p>
      </dgm:t>
    </dgm:pt>
    <dgm:pt modelId="{DEC90064-8820-4B1F-B041-7F3FD45B0FDB}" type="parTrans" cxnId="{6FC4E9F3-9388-4B53-8E2E-4A6A45FBB42C}">
      <dgm:prSet/>
      <dgm:spPr>
        <a:xfrm rot="5428595">
          <a:off x="4146857" y="856925"/>
          <a:ext cx="107188" cy="112123"/>
        </a:xfrm>
        <a:solidFill>
          <a:srgbClr val="AE78D6"/>
        </a:solidFill>
        <a:ln>
          <a:noFill/>
        </a:ln>
        <a:effectLst/>
      </dgm:spPr>
      <dgm:t>
        <a:bodyPr/>
        <a:lstStyle/>
        <a:p>
          <a:endParaRPr lang="pl-PL" sz="1200"/>
        </a:p>
      </dgm:t>
    </dgm:pt>
    <dgm:pt modelId="{D35068D8-EC9C-4501-A8AC-0F0630C12155}" type="sibTrans" cxnId="{6FC4E9F3-9388-4B53-8E2E-4A6A45FBB42C}">
      <dgm:prSet/>
      <dgm:spPr/>
      <dgm:t>
        <a:bodyPr/>
        <a:lstStyle/>
        <a:p>
          <a:endParaRPr lang="pl-PL" sz="1200"/>
        </a:p>
      </dgm:t>
    </dgm:pt>
    <dgm:pt modelId="{0FF05A1B-DA7C-4C7A-860C-13C0B69C6A50}" type="pres">
      <dgm:prSet presAssocID="{6B202D17-61E9-43D1-B033-5D4D0F4BFA5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5293DE41-A56F-4785-BD11-2A3D5E9AF3A8}" type="pres">
      <dgm:prSet presAssocID="{7B898BD2-1A67-43D5-A05C-85FF2AB25126}" presName="vertFlow" presStyleCnt="0"/>
      <dgm:spPr/>
    </dgm:pt>
    <dgm:pt modelId="{CA3D03C1-6539-43D6-BD76-98472B6945BC}" type="pres">
      <dgm:prSet presAssocID="{7B898BD2-1A67-43D5-A05C-85FF2AB25126}" presName="header" presStyleLbl="node1" presStyleIdx="0" presStyleCnt="2" custScaleY="60630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pl-PL"/>
        </a:p>
      </dgm:t>
    </dgm:pt>
    <dgm:pt modelId="{9002E4F4-E77B-4626-B396-C17C4D5B8682}" type="pres">
      <dgm:prSet presAssocID="{25B2764E-B75D-4C41-A829-CD870D34CA99}" presName="parTrans" presStyleLbl="sibTrans2D1" presStyleIdx="0" presStyleCnt="2" custScaleX="140408" custScaleY="302717"/>
      <dgm:spPr>
        <a:prstGeom prst="rightArrow">
          <a:avLst>
            <a:gd name="adj1" fmla="val 66700"/>
            <a:gd name="adj2" fmla="val 50000"/>
          </a:avLst>
        </a:prstGeom>
      </dgm:spPr>
      <dgm:t>
        <a:bodyPr/>
        <a:lstStyle/>
        <a:p>
          <a:endParaRPr lang="pl-PL"/>
        </a:p>
      </dgm:t>
    </dgm:pt>
    <dgm:pt modelId="{3A2657D1-2320-4BE4-9EAE-AA0C07C029F0}" type="pres">
      <dgm:prSet presAssocID="{4358071E-831D-402B-A827-B7C6542418BC}" presName="child" presStyleLbl="alignAccFollowNode1" presStyleIdx="0" presStyleCnt="2" custScaleY="211867">
        <dgm:presLayoutVars>
          <dgm:chMax val="0"/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pl-PL"/>
        </a:p>
      </dgm:t>
    </dgm:pt>
    <dgm:pt modelId="{AC3570EA-2D7D-4150-92C0-0CC63B783ED4}" type="pres">
      <dgm:prSet presAssocID="{7B898BD2-1A67-43D5-A05C-85FF2AB25126}" presName="hSp" presStyleCnt="0"/>
      <dgm:spPr/>
    </dgm:pt>
    <dgm:pt modelId="{358B34AD-4277-48A7-84A7-1C9DE32A0433}" type="pres">
      <dgm:prSet presAssocID="{0D78B090-25F8-4E07-BE03-CE350DDDE500}" presName="vertFlow" presStyleCnt="0"/>
      <dgm:spPr/>
    </dgm:pt>
    <dgm:pt modelId="{3655A473-42EA-4C81-8FF7-D57BF56E3CE9}" type="pres">
      <dgm:prSet presAssocID="{0D78B090-25F8-4E07-BE03-CE350DDDE500}" presName="header" presStyleLbl="node1" presStyleIdx="1" presStyleCnt="2" custScaleY="60630" custLinFactNeighborX="-656" custLinFactNeighborY="-24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pl-PL"/>
        </a:p>
      </dgm:t>
    </dgm:pt>
    <dgm:pt modelId="{5927848D-A99E-4545-A47C-A88176DAE2CD}" type="pres">
      <dgm:prSet presAssocID="{DEC90064-8820-4B1F-B041-7F3FD45B0FDB}" presName="parTrans" presStyleLbl="sibTrans2D1" presStyleIdx="1" presStyleCnt="2" custFlipHor="1" custScaleX="170273" custScaleY="367665"/>
      <dgm:spPr>
        <a:prstGeom prst="rightArrow">
          <a:avLst>
            <a:gd name="adj1" fmla="val 66700"/>
            <a:gd name="adj2" fmla="val 50000"/>
          </a:avLst>
        </a:prstGeom>
      </dgm:spPr>
      <dgm:t>
        <a:bodyPr/>
        <a:lstStyle/>
        <a:p>
          <a:endParaRPr lang="pl-PL"/>
        </a:p>
      </dgm:t>
    </dgm:pt>
    <dgm:pt modelId="{38DE07EB-8D56-4623-BABD-EA8B8F928E59}" type="pres">
      <dgm:prSet presAssocID="{BDA11E1E-9CB8-4EBC-9253-51A62D76D6C3}" presName="child" presStyleLbl="alignAccFollowNode1" presStyleIdx="1" presStyleCnt="2" custScaleY="209928" custLinFactNeighborX="-496" custLinFactNeighborY="-4405">
        <dgm:presLayoutVars>
          <dgm:chMax val="0"/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pl-PL"/>
        </a:p>
      </dgm:t>
    </dgm:pt>
  </dgm:ptLst>
  <dgm:cxnLst>
    <dgm:cxn modelId="{B6674BCB-3CA7-4ACE-B976-F4CFD20CE617}" type="presOf" srcId="{BDA11E1E-9CB8-4EBC-9253-51A62D76D6C3}" destId="{38DE07EB-8D56-4623-BABD-EA8B8F928E59}" srcOrd="0" destOrd="0" presId="urn:microsoft.com/office/officeart/2005/8/layout/lProcess1"/>
    <dgm:cxn modelId="{BA2692E4-80C5-4E2B-B7B6-E179366EEAB7}" srcId="{7B898BD2-1A67-43D5-A05C-85FF2AB25126}" destId="{4358071E-831D-402B-A827-B7C6542418BC}" srcOrd="0" destOrd="0" parTransId="{25B2764E-B75D-4C41-A829-CD870D34CA99}" sibTransId="{6D689BE2-DBAA-4F21-B791-BCAFE4ECCFB2}"/>
    <dgm:cxn modelId="{29A06669-5AB5-449D-820B-5507555E8427}" type="presOf" srcId="{DEC90064-8820-4B1F-B041-7F3FD45B0FDB}" destId="{5927848D-A99E-4545-A47C-A88176DAE2CD}" srcOrd="0" destOrd="0" presId="urn:microsoft.com/office/officeart/2005/8/layout/lProcess1"/>
    <dgm:cxn modelId="{283B83BD-D1AB-45DF-B59B-8CDCB1CEAA7F}" type="presOf" srcId="{6B202D17-61E9-43D1-B033-5D4D0F4BFA59}" destId="{0FF05A1B-DA7C-4C7A-860C-13C0B69C6A50}" srcOrd="0" destOrd="0" presId="urn:microsoft.com/office/officeart/2005/8/layout/lProcess1"/>
    <dgm:cxn modelId="{0693FC3C-A606-4E98-8D67-EA15A225AC54}" type="presOf" srcId="{25B2764E-B75D-4C41-A829-CD870D34CA99}" destId="{9002E4F4-E77B-4626-B396-C17C4D5B8682}" srcOrd="0" destOrd="0" presId="urn:microsoft.com/office/officeart/2005/8/layout/lProcess1"/>
    <dgm:cxn modelId="{E8BAC384-4AEF-45BB-8309-FE90C353F1C5}" type="presOf" srcId="{7B898BD2-1A67-43D5-A05C-85FF2AB25126}" destId="{CA3D03C1-6539-43D6-BD76-98472B6945BC}" srcOrd="0" destOrd="0" presId="urn:microsoft.com/office/officeart/2005/8/layout/lProcess1"/>
    <dgm:cxn modelId="{6A213CB0-8685-4793-8946-A909B32CE992}" srcId="{6B202D17-61E9-43D1-B033-5D4D0F4BFA59}" destId="{0D78B090-25F8-4E07-BE03-CE350DDDE500}" srcOrd="1" destOrd="0" parTransId="{21A832FD-ACC8-4DBE-8486-9666B2375B85}" sibTransId="{B9A0ED1E-C665-41FB-9D8E-45429A72D3F8}"/>
    <dgm:cxn modelId="{6FC4E9F3-9388-4B53-8E2E-4A6A45FBB42C}" srcId="{0D78B090-25F8-4E07-BE03-CE350DDDE500}" destId="{BDA11E1E-9CB8-4EBC-9253-51A62D76D6C3}" srcOrd="0" destOrd="0" parTransId="{DEC90064-8820-4B1F-B041-7F3FD45B0FDB}" sibTransId="{D35068D8-EC9C-4501-A8AC-0F0630C12155}"/>
    <dgm:cxn modelId="{9D7CE486-2689-48FF-8928-7A84517097FF}" type="presOf" srcId="{4358071E-831D-402B-A827-B7C6542418BC}" destId="{3A2657D1-2320-4BE4-9EAE-AA0C07C029F0}" srcOrd="0" destOrd="0" presId="urn:microsoft.com/office/officeart/2005/8/layout/lProcess1"/>
    <dgm:cxn modelId="{3A6B3BA9-EC8A-4142-900B-1C55577C70AF}" srcId="{6B202D17-61E9-43D1-B033-5D4D0F4BFA59}" destId="{7B898BD2-1A67-43D5-A05C-85FF2AB25126}" srcOrd="0" destOrd="0" parTransId="{67FBE161-F706-4A21-B5DA-75DC7EE127BC}" sibTransId="{789CD43E-711B-494C-961D-E2C141D6BAFA}"/>
    <dgm:cxn modelId="{641966F2-6B8E-4D6E-8774-64B25F849824}" type="presOf" srcId="{0D78B090-25F8-4E07-BE03-CE350DDDE500}" destId="{3655A473-42EA-4C81-8FF7-D57BF56E3CE9}" srcOrd="0" destOrd="0" presId="urn:microsoft.com/office/officeart/2005/8/layout/lProcess1"/>
    <dgm:cxn modelId="{DA64C029-6EF8-48D6-99B2-C54C95F0FBAA}" type="presParOf" srcId="{0FF05A1B-DA7C-4C7A-860C-13C0B69C6A50}" destId="{5293DE41-A56F-4785-BD11-2A3D5E9AF3A8}" srcOrd="0" destOrd="0" presId="urn:microsoft.com/office/officeart/2005/8/layout/lProcess1"/>
    <dgm:cxn modelId="{58FAB6FE-FCC5-49F5-BBF0-FE555BA50D3A}" type="presParOf" srcId="{5293DE41-A56F-4785-BD11-2A3D5E9AF3A8}" destId="{CA3D03C1-6539-43D6-BD76-98472B6945BC}" srcOrd="0" destOrd="0" presId="urn:microsoft.com/office/officeart/2005/8/layout/lProcess1"/>
    <dgm:cxn modelId="{125C0D69-7D11-4EF2-90C8-46AAC8FD6A88}" type="presParOf" srcId="{5293DE41-A56F-4785-BD11-2A3D5E9AF3A8}" destId="{9002E4F4-E77B-4626-B396-C17C4D5B8682}" srcOrd="1" destOrd="0" presId="urn:microsoft.com/office/officeart/2005/8/layout/lProcess1"/>
    <dgm:cxn modelId="{511964BE-E0B8-4DB2-AEBE-BDB76F49B368}" type="presParOf" srcId="{5293DE41-A56F-4785-BD11-2A3D5E9AF3A8}" destId="{3A2657D1-2320-4BE4-9EAE-AA0C07C029F0}" srcOrd="2" destOrd="0" presId="urn:microsoft.com/office/officeart/2005/8/layout/lProcess1"/>
    <dgm:cxn modelId="{05739CDC-78E0-47D0-83D4-B52395EC5F62}" type="presParOf" srcId="{0FF05A1B-DA7C-4C7A-860C-13C0B69C6A50}" destId="{AC3570EA-2D7D-4150-92C0-0CC63B783ED4}" srcOrd="1" destOrd="0" presId="urn:microsoft.com/office/officeart/2005/8/layout/lProcess1"/>
    <dgm:cxn modelId="{CD4F13E0-2C22-463B-8788-DBC610BD232D}" type="presParOf" srcId="{0FF05A1B-DA7C-4C7A-860C-13C0B69C6A50}" destId="{358B34AD-4277-48A7-84A7-1C9DE32A0433}" srcOrd="2" destOrd="0" presId="urn:microsoft.com/office/officeart/2005/8/layout/lProcess1"/>
    <dgm:cxn modelId="{EFE3D576-7657-433D-BBE2-42D064DA4795}" type="presParOf" srcId="{358B34AD-4277-48A7-84A7-1C9DE32A0433}" destId="{3655A473-42EA-4C81-8FF7-D57BF56E3CE9}" srcOrd="0" destOrd="0" presId="urn:microsoft.com/office/officeart/2005/8/layout/lProcess1"/>
    <dgm:cxn modelId="{511A0930-5FBB-44FC-9EA7-F6B3DAE8F19C}" type="presParOf" srcId="{358B34AD-4277-48A7-84A7-1C9DE32A0433}" destId="{5927848D-A99E-4545-A47C-A88176DAE2CD}" srcOrd="1" destOrd="0" presId="urn:microsoft.com/office/officeart/2005/8/layout/lProcess1"/>
    <dgm:cxn modelId="{973D9A33-A5F7-4629-A2A6-853CA2AF7D59}" type="presParOf" srcId="{358B34AD-4277-48A7-84A7-1C9DE32A0433}" destId="{38DE07EB-8D56-4623-BABD-EA8B8F928E59}" srcOrd="2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9FA558-AD4B-4771-8E62-E0C718C4BF12}">
      <dsp:nvSpPr>
        <dsp:cNvPr id="0" name=""/>
        <dsp:cNvSpPr/>
      </dsp:nvSpPr>
      <dsp:spPr>
        <a:xfrm>
          <a:off x="6406" y="0"/>
          <a:ext cx="1914854" cy="337609"/>
        </a:xfrm>
        <a:prstGeom prst="roundRect">
          <a:avLst>
            <a:gd name="adj" fmla="val 10000"/>
          </a:avLst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/>
            <a:t>PROCES BADAWCZY</a:t>
          </a:r>
        </a:p>
      </dsp:txBody>
      <dsp:txXfrm>
        <a:off x="16294" y="9888"/>
        <a:ext cx="1895078" cy="317833"/>
      </dsp:txXfrm>
    </dsp:sp>
    <dsp:sp modelId="{9563D0D0-2058-4375-B8F9-0AF53A90770D}">
      <dsp:nvSpPr>
        <dsp:cNvPr id="0" name=""/>
        <dsp:cNvSpPr/>
      </dsp:nvSpPr>
      <dsp:spPr>
        <a:xfrm>
          <a:off x="2112746" y="0"/>
          <a:ext cx="405949" cy="337609"/>
        </a:xfrm>
        <a:prstGeom prst="rightArrow">
          <a:avLst>
            <a:gd name="adj1" fmla="val 60000"/>
            <a:gd name="adj2" fmla="val 50000"/>
          </a:avLst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100" kern="1200"/>
        </a:p>
      </dsp:txBody>
      <dsp:txXfrm>
        <a:off x="2112746" y="67522"/>
        <a:ext cx="304666" cy="202565"/>
      </dsp:txXfrm>
    </dsp:sp>
    <dsp:sp modelId="{CA1E8F28-34AC-4D76-B3F1-7359530680E7}">
      <dsp:nvSpPr>
        <dsp:cNvPr id="0" name=""/>
        <dsp:cNvSpPr/>
      </dsp:nvSpPr>
      <dsp:spPr>
        <a:xfrm>
          <a:off x="2687202" y="0"/>
          <a:ext cx="1914854" cy="337609"/>
        </a:xfrm>
        <a:prstGeom prst="roundRect">
          <a:avLst>
            <a:gd name="adj" fmla="val 10000"/>
          </a:avLst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/>
            <a:t>RAPORT</a:t>
          </a:r>
        </a:p>
      </dsp:txBody>
      <dsp:txXfrm>
        <a:off x="2697090" y="9888"/>
        <a:ext cx="1895078" cy="317833"/>
      </dsp:txXfrm>
    </dsp:sp>
    <dsp:sp modelId="{3F1DE050-ACDF-440A-93D6-21F03FCE810D}">
      <dsp:nvSpPr>
        <dsp:cNvPr id="0" name=""/>
        <dsp:cNvSpPr/>
      </dsp:nvSpPr>
      <dsp:spPr>
        <a:xfrm>
          <a:off x="4793542" y="0"/>
          <a:ext cx="405949" cy="337609"/>
        </a:xfrm>
        <a:prstGeom prst="rightArrow">
          <a:avLst>
            <a:gd name="adj1" fmla="val 60000"/>
            <a:gd name="adj2" fmla="val 50000"/>
          </a:avLst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100" kern="1200"/>
        </a:p>
      </dsp:txBody>
      <dsp:txXfrm>
        <a:off x="4793542" y="67522"/>
        <a:ext cx="304666" cy="202565"/>
      </dsp:txXfrm>
    </dsp:sp>
    <dsp:sp modelId="{996DA737-6990-444B-AD59-5AE9AC5B91B5}">
      <dsp:nvSpPr>
        <dsp:cNvPr id="0" name=""/>
        <dsp:cNvSpPr/>
      </dsp:nvSpPr>
      <dsp:spPr>
        <a:xfrm>
          <a:off x="5367998" y="0"/>
          <a:ext cx="1914854" cy="337609"/>
        </a:xfrm>
        <a:prstGeom prst="roundRect">
          <a:avLst>
            <a:gd name="adj" fmla="val 10000"/>
          </a:avLst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/>
            <a:t>KOMUNIKACJA</a:t>
          </a:r>
        </a:p>
      </dsp:txBody>
      <dsp:txXfrm>
        <a:off x="5377886" y="9888"/>
        <a:ext cx="1895078" cy="3178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702A3C-E860-4B23-98D8-4F8C5355C2FD}">
      <dsp:nvSpPr>
        <dsp:cNvPr id="0" name=""/>
        <dsp:cNvSpPr/>
      </dsp:nvSpPr>
      <dsp:spPr>
        <a:xfrm>
          <a:off x="0" y="628376"/>
          <a:ext cx="2474160" cy="1484496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kern="1200" dirty="0"/>
            <a:t>PARENTINGOWE</a:t>
          </a:r>
        </a:p>
      </dsp:txBody>
      <dsp:txXfrm>
        <a:off x="0" y="628376"/>
        <a:ext cx="2474160" cy="1484496"/>
      </dsp:txXfrm>
    </dsp:sp>
    <dsp:sp modelId="{65F3640F-986B-464F-961A-3A3EA25716F3}">
      <dsp:nvSpPr>
        <dsp:cNvPr id="0" name=""/>
        <dsp:cNvSpPr/>
      </dsp:nvSpPr>
      <dsp:spPr>
        <a:xfrm>
          <a:off x="2721576" y="628376"/>
          <a:ext cx="2474160" cy="1484496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47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kern="1200" dirty="0"/>
            <a:t>PODRÓŻNICZE/ LIFESTYLOWE</a:t>
          </a:r>
        </a:p>
      </dsp:txBody>
      <dsp:txXfrm>
        <a:off x="2721576" y="628376"/>
        <a:ext cx="2474160" cy="1484496"/>
      </dsp:txXfrm>
    </dsp:sp>
    <dsp:sp modelId="{A1A31652-1FED-4C17-83EC-1E4541133F6D}">
      <dsp:nvSpPr>
        <dsp:cNvPr id="0" name=""/>
        <dsp:cNvSpPr/>
      </dsp:nvSpPr>
      <dsp:spPr>
        <a:xfrm>
          <a:off x="5443153" y="628376"/>
          <a:ext cx="2474160" cy="1484496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94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kern="1200" dirty="0"/>
            <a:t>FINANSOWE/ EKONOMICZNE</a:t>
          </a:r>
        </a:p>
      </dsp:txBody>
      <dsp:txXfrm>
        <a:off x="5443153" y="628376"/>
        <a:ext cx="2474160" cy="1484496"/>
      </dsp:txXfrm>
    </dsp:sp>
    <dsp:sp modelId="{A0E2B372-CC39-42E4-98D5-07B4B86E3062}">
      <dsp:nvSpPr>
        <dsp:cNvPr id="0" name=""/>
        <dsp:cNvSpPr/>
      </dsp:nvSpPr>
      <dsp:spPr>
        <a:xfrm>
          <a:off x="1360788" y="2360289"/>
          <a:ext cx="2474160" cy="1484496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1411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kern="1200" dirty="0"/>
            <a:t>TECHNOLOGICZNE</a:t>
          </a:r>
        </a:p>
      </dsp:txBody>
      <dsp:txXfrm>
        <a:off x="1360788" y="2360289"/>
        <a:ext cx="2474160" cy="1484496"/>
      </dsp:txXfrm>
    </dsp:sp>
    <dsp:sp modelId="{2281CC25-3662-402F-A57A-ADBC1BC40B2E}">
      <dsp:nvSpPr>
        <dsp:cNvPr id="0" name=""/>
        <dsp:cNvSpPr/>
      </dsp:nvSpPr>
      <dsp:spPr>
        <a:xfrm>
          <a:off x="4082365" y="2360289"/>
          <a:ext cx="2474160" cy="1484496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188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kern="1200" dirty="0"/>
            <a:t>MODOWE</a:t>
          </a:r>
        </a:p>
      </dsp:txBody>
      <dsp:txXfrm>
        <a:off x="4082365" y="2360289"/>
        <a:ext cx="2474160" cy="14844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9FA558-AD4B-4771-8E62-E0C718C4BF12}">
      <dsp:nvSpPr>
        <dsp:cNvPr id="0" name=""/>
        <dsp:cNvSpPr/>
      </dsp:nvSpPr>
      <dsp:spPr>
        <a:xfrm>
          <a:off x="6406" y="0"/>
          <a:ext cx="1914854" cy="337609"/>
        </a:xfrm>
        <a:prstGeom prst="roundRect">
          <a:avLst>
            <a:gd name="adj" fmla="val 10000"/>
          </a:avLst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/>
            <a:t>PROCES BADAWCZY</a:t>
          </a:r>
        </a:p>
      </dsp:txBody>
      <dsp:txXfrm>
        <a:off x="16294" y="9888"/>
        <a:ext cx="1895078" cy="317833"/>
      </dsp:txXfrm>
    </dsp:sp>
    <dsp:sp modelId="{9563D0D0-2058-4375-B8F9-0AF53A90770D}">
      <dsp:nvSpPr>
        <dsp:cNvPr id="0" name=""/>
        <dsp:cNvSpPr/>
      </dsp:nvSpPr>
      <dsp:spPr>
        <a:xfrm>
          <a:off x="2112746" y="0"/>
          <a:ext cx="405949" cy="337609"/>
        </a:xfrm>
        <a:prstGeom prst="rightArrow">
          <a:avLst>
            <a:gd name="adj1" fmla="val 60000"/>
            <a:gd name="adj2" fmla="val 50000"/>
          </a:avLst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100" kern="1200"/>
        </a:p>
      </dsp:txBody>
      <dsp:txXfrm>
        <a:off x="2112746" y="67522"/>
        <a:ext cx="304666" cy="202565"/>
      </dsp:txXfrm>
    </dsp:sp>
    <dsp:sp modelId="{CA1E8F28-34AC-4D76-B3F1-7359530680E7}">
      <dsp:nvSpPr>
        <dsp:cNvPr id="0" name=""/>
        <dsp:cNvSpPr/>
      </dsp:nvSpPr>
      <dsp:spPr>
        <a:xfrm>
          <a:off x="2687202" y="0"/>
          <a:ext cx="1914854" cy="337609"/>
        </a:xfrm>
        <a:prstGeom prst="roundRect">
          <a:avLst>
            <a:gd name="adj" fmla="val 10000"/>
          </a:avLst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/>
            <a:t>KOMENTARZ EKSPERCKI</a:t>
          </a:r>
        </a:p>
      </dsp:txBody>
      <dsp:txXfrm>
        <a:off x="2697090" y="9888"/>
        <a:ext cx="1895078" cy="317833"/>
      </dsp:txXfrm>
    </dsp:sp>
    <dsp:sp modelId="{3F1DE050-ACDF-440A-93D6-21F03FCE810D}">
      <dsp:nvSpPr>
        <dsp:cNvPr id="0" name=""/>
        <dsp:cNvSpPr/>
      </dsp:nvSpPr>
      <dsp:spPr>
        <a:xfrm>
          <a:off x="4793542" y="0"/>
          <a:ext cx="405949" cy="337609"/>
        </a:xfrm>
        <a:prstGeom prst="rightArrow">
          <a:avLst>
            <a:gd name="adj1" fmla="val 60000"/>
            <a:gd name="adj2" fmla="val 50000"/>
          </a:avLst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100" kern="1200"/>
        </a:p>
      </dsp:txBody>
      <dsp:txXfrm>
        <a:off x="4793542" y="67522"/>
        <a:ext cx="304666" cy="202565"/>
      </dsp:txXfrm>
    </dsp:sp>
    <dsp:sp modelId="{996DA737-6990-444B-AD59-5AE9AC5B91B5}">
      <dsp:nvSpPr>
        <dsp:cNvPr id="0" name=""/>
        <dsp:cNvSpPr/>
      </dsp:nvSpPr>
      <dsp:spPr>
        <a:xfrm>
          <a:off x="5367998" y="0"/>
          <a:ext cx="1914854" cy="337609"/>
        </a:xfrm>
        <a:prstGeom prst="roundRect">
          <a:avLst>
            <a:gd name="adj" fmla="val 10000"/>
          </a:avLst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/>
            <a:t>RAPORT</a:t>
          </a:r>
        </a:p>
      </dsp:txBody>
      <dsp:txXfrm>
        <a:off x="5377886" y="9888"/>
        <a:ext cx="1895078" cy="31783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3D03C1-6539-43D6-BD76-98472B6945BC}">
      <dsp:nvSpPr>
        <dsp:cNvPr id="0" name=""/>
        <dsp:cNvSpPr/>
      </dsp:nvSpPr>
      <dsp:spPr>
        <a:xfrm>
          <a:off x="862090" y="200"/>
          <a:ext cx="1874854" cy="314403"/>
        </a:xfrm>
        <a:prstGeom prst="roundRect">
          <a:avLst>
            <a:gd name="adj" fmla="val 10000"/>
          </a:avLst>
        </a:prstGeom>
        <a:solidFill>
          <a:srgbClr val="7030A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POTRZEBA</a:t>
          </a:r>
        </a:p>
      </dsp:txBody>
      <dsp:txXfrm>
        <a:off x="871299" y="9409"/>
        <a:ext cx="1856436" cy="295985"/>
      </dsp:txXfrm>
    </dsp:sp>
    <dsp:sp modelId="{9002E4F4-E77B-4626-B396-C17C4D5B8682}">
      <dsp:nvSpPr>
        <dsp:cNvPr id="0" name=""/>
        <dsp:cNvSpPr/>
      </dsp:nvSpPr>
      <dsp:spPr>
        <a:xfrm rot="5400965">
          <a:off x="1739127" y="268254"/>
          <a:ext cx="120638" cy="268405"/>
        </a:xfrm>
        <a:prstGeom prst="rightArrow">
          <a:avLst>
            <a:gd name="adj1" fmla="val 66700"/>
            <a:gd name="adj2" fmla="val 50000"/>
          </a:avLst>
        </a:prstGeom>
        <a:solidFill>
          <a:srgbClr val="AE78D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2657D1-2320-4BE4-9EAE-AA0C07C029F0}">
      <dsp:nvSpPr>
        <dsp:cNvPr id="0" name=""/>
        <dsp:cNvSpPr/>
      </dsp:nvSpPr>
      <dsp:spPr>
        <a:xfrm>
          <a:off x="909552" y="501939"/>
          <a:ext cx="1779480" cy="913129"/>
        </a:xfrm>
        <a:prstGeom prst="roundRect">
          <a:avLst>
            <a:gd name="adj" fmla="val 10000"/>
          </a:avLst>
        </a:prstGeom>
        <a:solidFill>
          <a:srgbClr val="E6D5F3">
            <a:alpha val="89804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Dosis" panose="02010503020202060003" pitchFamily="2" charset="-18"/>
              <a:ea typeface="+mn-ea"/>
              <a:cs typeface="+mn-cs"/>
            </a:rPr>
            <a:t>Realne zrozumienie, na czym polegają zachowania niebezpieczne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Dosis" panose="02010503020202060003" pitchFamily="2" charset="-18"/>
              <a:ea typeface="+mn-ea"/>
              <a:cs typeface="+mn-cs"/>
            </a:rPr>
            <a:t>Realne zrozumienie skutków niebezpiecznych zachowań w Internecie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Dosis" panose="02010503020202060003" pitchFamily="2" charset="-18"/>
              <a:ea typeface="+mn-ea"/>
              <a:cs typeface="+mn-cs"/>
            </a:rPr>
            <a:t>Zapoznanie się z zachowaniami niebezpiecznymi, zdefiniowanie ich i zmiana zachowań</a:t>
          </a:r>
        </a:p>
      </dsp:txBody>
      <dsp:txXfrm>
        <a:off x="936297" y="528684"/>
        <a:ext cx="1725990" cy="859639"/>
      </dsp:txXfrm>
    </dsp:sp>
    <dsp:sp modelId="{3655A473-42EA-4C81-8FF7-D57BF56E3CE9}">
      <dsp:nvSpPr>
        <dsp:cNvPr id="0" name=""/>
        <dsp:cNvSpPr/>
      </dsp:nvSpPr>
      <dsp:spPr>
        <a:xfrm>
          <a:off x="3031465" y="0"/>
          <a:ext cx="1874854" cy="314403"/>
        </a:xfrm>
        <a:prstGeom prst="roundRect">
          <a:avLst>
            <a:gd name="adj" fmla="val 10000"/>
          </a:avLst>
        </a:prstGeom>
        <a:solidFill>
          <a:srgbClr val="7030A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KORZYŚĆ</a:t>
          </a:r>
        </a:p>
      </dsp:txBody>
      <dsp:txXfrm>
        <a:off x="3040674" y="9209"/>
        <a:ext cx="1856436" cy="295985"/>
      </dsp:txXfrm>
    </dsp:sp>
    <dsp:sp modelId="{5927848D-A99E-4545-A47C-A88176DAE2CD}">
      <dsp:nvSpPr>
        <dsp:cNvPr id="0" name=""/>
        <dsp:cNvSpPr/>
      </dsp:nvSpPr>
      <dsp:spPr>
        <a:xfrm rot="5400000">
          <a:off x="3903527" y="256612"/>
          <a:ext cx="106043" cy="268405"/>
        </a:xfrm>
        <a:prstGeom prst="rightArrow">
          <a:avLst>
            <a:gd name="adj1" fmla="val 66700"/>
            <a:gd name="adj2" fmla="val 50000"/>
          </a:avLst>
        </a:prstGeom>
        <a:solidFill>
          <a:srgbClr val="AE78D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DE07EB-8D56-4623-BABD-EA8B8F928E59}">
      <dsp:nvSpPr>
        <dsp:cNvPr id="0" name=""/>
        <dsp:cNvSpPr/>
      </dsp:nvSpPr>
      <dsp:spPr>
        <a:xfrm>
          <a:off x="3093495" y="478855"/>
          <a:ext cx="1666764" cy="986679"/>
        </a:xfrm>
        <a:prstGeom prst="roundRect">
          <a:avLst>
            <a:gd name="adj" fmla="val 10000"/>
          </a:avLst>
        </a:prstGeom>
        <a:solidFill>
          <a:srgbClr val="E6D5F3">
            <a:alpha val="89804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800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Dosis" panose="02010503020202060003" pitchFamily="2" charset="-18"/>
              <a:ea typeface="+mn-ea"/>
              <a:cs typeface="+mn-cs"/>
            </a:rPr>
            <a:t>Dzięki procesom edukacyjnym zrozumienie, na czym polega niebezpieczne zachowanie w Internecie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800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Dosis" panose="02010503020202060003" pitchFamily="2" charset="-18"/>
              <a:ea typeface="+mn-ea"/>
              <a:cs typeface="+mn-cs"/>
            </a:rPr>
            <a:t>Zastosowanie w życiu codziennym zabezpieczeń, które wynikają z procesów edukacyjnych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800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Dosis" panose="02010503020202060003" pitchFamily="2" charset="-18"/>
              <a:ea typeface="+mn-ea"/>
              <a:cs typeface="+mn-cs"/>
            </a:rPr>
            <a:t>Zdefiniowanie, na czym polegają</a:t>
          </a:r>
        </a:p>
      </dsp:txBody>
      <dsp:txXfrm>
        <a:off x="3122394" y="507754"/>
        <a:ext cx="1608966" cy="92888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3D03C1-6539-43D6-BD76-98472B6945BC}">
      <dsp:nvSpPr>
        <dsp:cNvPr id="0" name=""/>
        <dsp:cNvSpPr/>
      </dsp:nvSpPr>
      <dsp:spPr>
        <a:xfrm>
          <a:off x="73668" y="183"/>
          <a:ext cx="1746027" cy="321129"/>
        </a:xfrm>
        <a:prstGeom prst="roundRect">
          <a:avLst>
            <a:gd name="adj" fmla="val 10000"/>
          </a:avLst>
        </a:prstGeom>
        <a:solidFill>
          <a:srgbClr val="7030A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POTRZEBA</a:t>
          </a:r>
        </a:p>
      </dsp:txBody>
      <dsp:txXfrm>
        <a:off x="83074" y="9589"/>
        <a:ext cx="1727215" cy="302317"/>
      </dsp:txXfrm>
    </dsp:sp>
    <dsp:sp modelId="{9002E4F4-E77B-4626-B396-C17C4D5B8682}">
      <dsp:nvSpPr>
        <dsp:cNvPr id="0" name=""/>
        <dsp:cNvSpPr/>
      </dsp:nvSpPr>
      <dsp:spPr>
        <a:xfrm rot="5370811">
          <a:off x="895005" y="285457"/>
          <a:ext cx="107385" cy="225384"/>
        </a:xfrm>
        <a:prstGeom prst="rightArrow">
          <a:avLst>
            <a:gd name="adj1" fmla="val 66700"/>
            <a:gd name="adj2" fmla="val 50000"/>
          </a:avLst>
        </a:prstGeom>
        <a:solidFill>
          <a:srgbClr val="AE78D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2657D1-2320-4BE4-9EAE-AA0C07C029F0}">
      <dsp:nvSpPr>
        <dsp:cNvPr id="0" name=""/>
        <dsp:cNvSpPr/>
      </dsp:nvSpPr>
      <dsp:spPr>
        <a:xfrm>
          <a:off x="82136" y="474985"/>
          <a:ext cx="1746027" cy="1366161"/>
        </a:xfrm>
        <a:prstGeom prst="roundRect">
          <a:avLst>
            <a:gd name="adj" fmla="val 10000"/>
          </a:avLst>
        </a:prstGeom>
        <a:solidFill>
          <a:srgbClr val="E6D5F3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700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Dosis" panose="02010503020202060003" pitchFamily="2" charset="-18"/>
              <a:ea typeface="+mn-ea"/>
              <a:cs typeface="+mn-cs"/>
            </a:rPr>
            <a:t>Wzrost świadomości i zagrożeń związanych z korzystaniem i Internetu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700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Dosis" panose="02010503020202060003" pitchFamily="2" charset="-18"/>
              <a:ea typeface="+mn-ea"/>
              <a:cs typeface="+mn-cs"/>
            </a:rPr>
            <a:t>Jednoczesne zachowanie i wzmocnienie postawy zaufania wobec działań w sieci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700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Dosis" panose="02010503020202060003" pitchFamily="2" charset="-18"/>
              <a:ea typeface="+mn-ea"/>
              <a:cs typeface="+mn-cs"/>
            </a:rPr>
            <a:t>Wzrost świadomości dotyczącej zagrożeń wobec dzieci związanych z ich aktywnością w Internecie (cyberprzemoc, sexting, szkodliwe treści)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700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Dosis" panose="02010503020202060003" pitchFamily="2" charset="-18"/>
              <a:ea typeface="+mn-ea"/>
              <a:cs typeface="+mn-cs"/>
            </a:rPr>
            <a:t>Zrozumienie realnych zagrożeń, nazwanie ich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700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Dosis" panose="02010503020202060003" pitchFamily="2" charset="-18"/>
              <a:ea typeface="+mn-ea"/>
              <a:cs typeface="+mn-cs"/>
            </a:rPr>
            <a:t>Poznanie możliwości przeciwdziałania niebezpiecznym nawykom</a:t>
          </a:r>
          <a:endParaRPr lang="pl-PL" sz="300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Dosis" panose="02010503020202060003" pitchFamily="2" charset="-18"/>
            <a:ea typeface="+mn-ea"/>
            <a:cs typeface="+mn-cs"/>
          </a:endParaRPr>
        </a:p>
      </dsp:txBody>
      <dsp:txXfrm>
        <a:off x="122149" y="514998"/>
        <a:ext cx="1666001" cy="1286135"/>
      </dsp:txXfrm>
    </dsp:sp>
    <dsp:sp modelId="{3655A473-42EA-4C81-8FF7-D57BF56E3CE9}">
      <dsp:nvSpPr>
        <dsp:cNvPr id="0" name=""/>
        <dsp:cNvSpPr/>
      </dsp:nvSpPr>
      <dsp:spPr>
        <a:xfrm>
          <a:off x="2208082" y="631"/>
          <a:ext cx="1746027" cy="321129"/>
        </a:xfrm>
        <a:prstGeom prst="roundRect">
          <a:avLst>
            <a:gd name="adj" fmla="val 10000"/>
          </a:avLst>
        </a:prstGeom>
        <a:solidFill>
          <a:srgbClr val="7030A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KORZYŚĆ</a:t>
          </a:r>
        </a:p>
      </dsp:txBody>
      <dsp:txXfrm>
        <a:off x="2217488" y="10037"/>
        <a:ext cx="1727215" cy="302317"/>
      </dsp:txXfrm>
    </dsp:sp>
    <dsp:sp modelId="{5927848D-A99E-4545-A47C-A88176DAE2CD}">
      <dsp:nvSpPr>
        <dsp:cNvPr id="0" name=""/>
        <dsp:cNvSpPr/>
      </dsp:nvSpPr>
      <dsp:spPr>
        <a:xfrm rot="5430124">
          <a:off x="3015345" y="260080"/>
          <a:ext cx="127364" cy="274262"/>
        </a:xfrm>
        <a:prstGeom prst="rightArrow">
          <a:avLst>
            <a:gd name="adj1" fmla="val 66700"/>
            <a:gd name="adj2" fmla="val 50000"/>
          </a:avLst>
        </a:prstGeom>
        <a:solidFill>
          <a:srgbClr val="AE78D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DE07EB-8D56-4623-BABD-EA8B8F928E59}">
      <dsp:nvSpPr>
        <dsp:cNvPr id="0" name=""/>
        <dsp:cNvSpPr/>
      </dsp:nvSpPr>
      <dsp:spPr>
        <a:xfrm>
          <a:off x="2199422" y="472663"/>
          <a:ext cx="1746027" cy="1353660"/>
        </a:xfrm>
        <a:prstGeom prst="roundRect">
          <a:avLst>
            <a:gd name="adj" fmla="val 10000"/>
          </a:avLst>
        </a:prstGeom>
        <a:solidFill>
          <a:srgbClr val="E6D5F3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800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Dosis" panose="02010503020202060003" pitchFamily="2" charset="-18"/>
              <a:ea typeface="+mn-ea"/>
              <a:cs typeface="+mn-cs"/>
            </a:rPr>
            <a:t>Zrozumienie i nazwanie realnych zagrożeń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800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Dosis" panose="02010503020202060003" pitchFamily="2" charset="-18"/>
              <a:ea typeface="+mn-ea"/>
              <a:cs typeface="+mn-cs"/>
            </a:rPr>
            <a:t>Poznanie scenariuszy przeciwdziałania zagrożeniom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800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Dosis" panose="02010503020202060003" pitchFamily="2" charset="-18"/>
              <a:ea typeface="+mn-ea"/>
              <a:cs typeface="+mn-cs"/>
            </a:rPr>
            <a:t>Poznanie metod nawiązania relacji </a:t>
          </a:r>
          <a:br>
            <a:rPr lang="pl-PL" sz="800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Dosis" panose="02010503020202060003" pitchFamily="2" charset="-18"/>
              <a:ea typeface="+mn-ea"/>
              <a:cs typeface="+mn-cs"/>
            </a:rPr>
          </a:br>
          <a:r>
            <a:rPr lang="pl-PL" sz="800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Dosis" panose="02010503020202060003" pitchFamily="2" charset="-18"/>
              <a:ea typeface="+mn-ea"/>
              <a:cs typeface="+mn-cs"/>
            </a:rPr>
            <a:t>z dziećmi i rozmowy z nimi na temat zagrożeń </a:t>
          </a:r>
        </a:p>
      </dsp:txBody>
      <dsp:txXfrm>
        <a:off x="2239069" y="512310"/>
        <a:ext cx="1666733" cy="127436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3D03C1-6539-43D6-BD76-98472B6945BC}">
      <dsp:nvSpPr>
        <dsp:cNvPr id="0" name=""/>
        <dsp:cNvSpPr/>
      </dsp:nvSpPr>
      <dsp:spPr>
        <a:xfrm>
          <a:off x="193357" y="23"/>
          <a:ext cx="1815026" cy="275112"/>
        </a:xfrm>
        <a:prstGeom prst="roundRect">
          <a:avLst>
            <a:gd name="adj" fmla="val 10000"/>
          </a:avLst>
        </a:prstGeom>
        <a:solidFill>
          <a:srgbClr val="7030A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POTRZEBA</a:t>
          </a:r>
        </a:p>
      </dsp:txBody>
      <dsp:txXfrm>
        <a:off x="201415" y="8081"/>
        <a:ext cx="1798910" cy="258996"/>
      </dsp:txXfrm>
    </dsp:sp>
    <dsp:sp modelId="{9002E4F4-E77B-4626-B396-C17C4D5B8682}">
      <dsp:nvSpPr>
        <dsp:cNvPr id="0" name=""/>
        <dsp:cNvSpPr/>
      </dsp:nvSpPr>
      <dsp:spPr>
        <a:xfrm rot="5400000">
          <a:off x="1045123" y="234354"/>
          <a:ext cx="111494" cy="240379"/>
        </a:xfrm>
        <a:prstGeom prst="rightArrow">
          <a:avLst>
            <a:gd name="adj1" fmla="val 66700"/>
            <a:gd name="adj2" fmla="val 50000"/>
          </a:avLst>
        </a:prstGeom>
        <a:solidFill>
          <a:srgbClr val="AE78D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2657D1-2320-4BE4-9EAE-AA0C07C029F0}">
      <dsp:nvSpPr>
        <dsp:cNvPr id="0" name=""/>
        <dsp:cNvSpPr/>
      </dsp:nvSpPr>
      <dsp:spPr>
        <a:xfrm>
          <a:off x="193357" y="433951"/>
          <a:ext cx="1815026" cy="961360"/>
        </a:xfrm>
        <a:prstGeom prst="roundRect">
          <a:avLst>
            <a:gd name="adj" fmla="val 10000"/>
          </a:avLst>
        </a:prstGeom>
        <a:solidFill>
          <a:srgbClr val="E6D5F3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800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Dosis" panose="02010503020202060003" pitchFamily="2" charset="-18"/>
              <a:ea typeface="+mn-ea"/>
              <a:cs typeface="+mn-cs"/>
            </a:rPr>
            <a:t>Wzrost świadomości zagrożeń związanych z korzystaniem z Internetu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800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Dosis" panose="02010503020202060003" pitchFamily="2" charset="-18"/>
              <a:ea typeface="+mn-ea"/>
              <a:cs typeface="+mn-cs"/>
            </a:rPr>
            <a:t>Jednoczesne zachowanie i wzmocnienie postawy zaufania wobec działań w sieci wśród obywateli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800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Dosis" panose="02010503020202060003" pitchFamily="2" charset="-18"/>
              <a:ea typeface="+mn-ea"/>
              <a:cs typeface="+mn-cs"/>
            </a:rPr>
            <a:t>Wzrost świadomości wagi ochrony danych osobowych</a:t>
          </a:r>
          <a:endParaRPr lang="pl-PL" sz="400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Dosis" panose="02010503020202060003" pitchFamily="2" charset="-18"/>
            <a:ea typeface="+mn-ea"/>
            <a:cs typeface="+mn-cs"/>
          </a:endParaRPr>
        </a:p>
      </dsp:txBody>
      <dsp:txXfrm>
        <a:off x="221514" y="462108"/>
        <a:ext cx="1758712" cy="905046"/>
      </dsp:txXfrm>
    </dsp:sp>
    <dsp:sp modelId="{3655A473-42EA-4C81-8FF7-D57BF56E3CE9}">
      <dsp:nvSpPr>
        <dsp:cNvPr id="0" name=""/>
        <dsp:cNvSpPr/>
      </dsp:nvSpPr>
      <dsp:spPr>
        <a:xfrm>
          <a:off x="2250581" y="13"/>
          <a:ext cx="1815026" cy="275112"/>
        </a:xfrm>
        <a:prstGeom prst="roundRect">
          <a:avLst>
            <a:gd name="adj" fmla="val 10000"/>
          </a:avLst>
        </a:prstGeom>
        <a:solidFill>
          <a:srgbClr val="7030A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KORZYŚĆ</a:t>
          </a:r>
        </a:p>
      </dsp:txBody>
      <dsp:txXfrm>
        <a:off x="2258639" y="8071"/>
        <a:ext cx="1798910" cy="258996"/>
      </dsp:txXfrm>
    </dsp:sp>
    <dsp:sp modelId="{5927848D-A99E-4545-A47C-A88176DAE2CD}">
      <dsp:nvSpPr>
        <dsp:cNvPr id="0" name=""/>
        <dsp:cNvSpPr/>
      </dsp:nvSpPr>
      <dsp:spPr>
        <a:xfrm rot="16212953" flipH="1">
          <a:off x="3092109" y="207610"/>
          <a:ext cx="133599" cy="291953"/>
        </a:xfrm>
        <a:prstGeom prst="rightArrow">
          <a:avLst>
            <a:gd name="adj1" fmla="val 66700"/>
            <a:gd name="adj2" fmla="val 50000"/>
          </a:avLst>
        </a:prstGeom>
        <a:solidFill>
          <a:srgbClr val="AE78D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DE07EB-8D56-4623-BABD-EA8B8F928E59}">
      <dsp:nvSpPr>
        <dsp:cNvPr id="0" name=""/>
        <dsp:cNvSpPr/>
      </dsp:nvSpPr>
      <dsp:spPr>
        <a:xfrm>
          <a:off x="2253485" y="432048"/>
          <a:ext cx="1815026" cy="952562"/>
        </a:xfrm>
        <a:prstGeom prst="roundRect">
          <a:avLst>
            <a:gd name="adj" fmla="val 10000"/>
          </a:avLst>
        </a:prstGeom>
        <a:solidFill>
          <a:srgbClr val="E6D5F3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800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Dosis" panose="02010503020202060003" pitchFamily="2" charset="-18"/>
              <a:ea typeface="+mn-ea"/>
              <a:cs typeface="+mn-cs"/>
            </a:rPr>
            <a:t>Zrozumienie i prawidłowe zdefiniowanie zagrożenia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800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Dosis" panose="02010503020202060003" pitchFamily="2" charset="-18"/>
              <a:ea typeface="+mn-ea"/>
              <a:cs typeface="+mn-cs"/>
            </a:rPr>
            <a:t>Zrozumienie skutków niebezpiecznego zachowania w sieci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800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Dosis" panose="02010503020202060003" pitchFamily="2" charset="-18"/>
              <a:ea typeface="+mn-ea"/>
              <a:cs typeface="+mn-cs"/>
            </a:rPr>
            <a:t>Zmiana zachowań wynikająca </a:t>
          </a:r>
          <a:br>
            <a:rPr lang="pl-PL" sz="800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Dosis" panose="02010503020202060003" pitchFamily="2" charset="-18"/>
              <a:ea typeface="+mn-ea"/>
              <a:cs typeface="+mn-cs"/>
            </a:rPr>
          </a:br>
          <a:r>
            <a:rPr lang="pl-PL" sz="800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Dosis" panose="02010503020202060003" pitchFamily="2" charset="-18"/>
              <a:ea typeface="+mn-ea"/>
              <a:cs typeface="+mn-cs"/>
            </a:rPr>
            <a:t>z procesów edukacyjnych</a:t>
          </a:r>
        </a:p>
      </dsp:txBody>
      <dsp:txXfrm>
        <a:off x="2281385" y="459948"/>
        <a:ext cx="1759226" cy="8967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9CDCE-3E81-6643-9E65-40A4BB6C969B}" type="datetimeFigureOut">
              <a:rPr lang="en-US" smtClean="0"/>
              <a:t>11/22/2018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A66D70-C483-AC4E-A3DC-D52DFE4D9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8699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63AB67-BFDB-BD43-A547-F237D0702BCB}" type="datetimeFigureOut">
              <a:rPr lang="en-US" smtClean="0"/>
              <a:t>11/22/2018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06F7EE-6658-F342-BA79-415377BF9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625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6F7EE-6658-F342-BA79-415377BF976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0116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06F7EE-6658-F342-BA79-415377BF976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3510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6F7EE-6658-F342-BA79-415377BF97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6980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6F7EE-6658-F342-BA79-415377BF976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2744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6F7EE-6658-F342-BA79-415377BF97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564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06F7EE-6658-F342-BA79-415377BF976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468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6F7EE-6658-F342-BA79-415377BF97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5036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6F7EE-6658-F342-BA79-415377BF97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8850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6F7EE-6658-F342-BA79-415377BF976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3118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6F7EE-6658-F342-BA79-415377BF976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4354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6F7EE-6658-F342-BA79-415377BF97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727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6F7EE-6658-F342-BA79-415377BF97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7473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06F7EE-6658-F342-BA79-415377BF976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2978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6F7EE-6658-F342-BA79-415377BF97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0925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6F7EE-6658-F342-BA79-415377BF97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4800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6F7EE-6658-F342-BA79-415377BF976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1469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6F7EE-6658-F342-BA79-415377BF97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6358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6F7EE-6658-F342-BA79-415377BF976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1593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6F7EE-6658-F342-BA79-415377BF97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0087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6F7EE-6658-F342-BA79-415377BF97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1692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6F7EE-6658-F342-BA79-415377BF976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666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6F7EE-6658-F342-BA79-415377BF97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058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6F7EE-6658-F342-BA79-415377BF97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2563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06F7EE-6658-F342-BA79-415377BF976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1106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6F7EE-6658-F342-BA79-415377BF976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18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6F7EE-6658-F342-BA79-415377BF97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955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6F7EE-6658-F342-BA79-415377BF97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7184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6F7EE-6658-F342-BA79-415377BF976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227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6F7EE-6658-F342-BA79-415377BF97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21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06F7EE-6658-F342-BA79-415377BF976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60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6F7EE-6658-F342-BA79-415377BF97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5416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4"/>
          <p:cNvSpPr>
            <a:spLocks/>
          </p:cNvSpPr>
          <p:nvPr userDrawn="1"/>
        </p:nvSpPr>
        <p:spPr bwMode="auto">
          <a:xfrm>
            <a:off x="1341076" y="6443668"/>
            <a:ext cx="150096" cy="124912"/>
          </a:xfrm>
          <a:custGeom>
            <a:avLst/>
            <a:gdLst>
              <a:gd name="T0" fmla="*/ 57 w 63"/>
              <a:gd name="T1" fmla="*/ 13 h 52"/>
              <a:gd name="T2" fmla="*/ 57 w 63"/>
              <a:gd name="T3" fmla="*/ 15 h 52"/>
              <a:gd name="T4" fmla="*/ 20 w 63"/>
              <a:gd name="T5" fmla="*/ 52 h 52"/>
              <a:gd name="T6" fmla="*/ 0 w 63"/>
              <a:gd name="T7" fmla="*/ 46 h 52"/>
              <a:gd name="T8" fmla="*/ 3 w 63"/>
              <a:gd name="T9" fmla="*/ 46 h 52"/>
              <a:gd name="T10" fmla="*/ 19 w 63"/>
              <a:gd name="T11" fmla="*/ 40 h 52"/>
              <a:gd name="T12" fmla="*/ 7 w 63"/>
              <a:gd name="T13" fmla="*/ 32 h 52"/>
              <a:gd name="T14" fmla="*/ 10 w 63"/>
              <a:gd name="T15" fmla="*/ 32 h 52"/>
              <a:gd name="T16" fmla="*/ 13 w 63"/>
              <a:gd name="T17" fmla="*/ 31 h 52"/>
              <a:gd name="T18" fmla="*/ 3 w 63"/>
              <a:gd name="T19" fmla="*/ 19 h 52"/>
              <a:gd name="T20" fmla="*/ 3 w 63"/>
              <a:gd name="T21" fmla="*/ 19 h 52"/>
              <a:gd name="T22" fmla="*/ 9 w 63"/>
              <a:gd name="T23" fmla="*/ 20 h 52"/>
              <a:gd name="T24" fmla="*/ 3 w 63"/>
              <a:gd name="T25" fmla="*/ 10 h 52"/>
              <a:gd name="T26" fmla="*/ 5 w 63"/>
              <a:gd name="T27" fmla="*/ 2 h 52"/>
              <a:gd name="T28" fmla="*/ 31 w 63"/>
              <a:gd name="T29" fmla="*/ 16 h 52"/>
              <a:gd name="T30" fmla="*/ 31 w 63"/>
              <a:gd name="T31" fmla="*/ 14 h 52"/>
              <a:gd name="T32" fmla="*/ 44 w 63"/>
              <a:gd name="T33" fmla="*/ 0 h 52"/>
              <a:gd name="T34" fmla="*/ 53 w 63"/>
              <a:gd name="T35" fmla="*/ 4 h 52"/>
              <a:gd name="T36" fmla="*/ 61 w 63"/>
              <a:gd name="T37" fmla="*/ 0 h 52"/>
              <a:gd name="T38" fmla="*/ 56 w 63"/>
              <a:gd name="T39" fmla="*/ 8 h 52"/>
              <a:gd name="T40" fmla="*/ 63 w 63"/>
              <a:gd name="T41" fmla="*/ 6 h 52"/>
              <a:gd name="T42" fmla="*/ 57 w 63"/>
              <a:gd name="T43" fmla="*/ 13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3" h="52">
                <a:moveTo>
                  <a:pt x="57" y="13"/>
                </a:moveTo>
                <a:cubicBezTo>
                  <a:pt x="57" y="14"/>
                  <a:pt x="57" y="14"/>
                  <a:pt x="57" y="15"/>
                </a:cubicBezTo>
                <a:cubicBezTo>
                  <a:pt x="57" y="32"/>
                  <a:pt x="44" y="52"/>
                  <a:pt x="20" y="52"/>
                </a:cubicBezTo>
                <a:cubicBezTo>
                  <a:pt x="13" y="52"/>
                  <a:pt x="6" y="50"/>
                  <a:pt x="0" y="46"/>
                </a:cubicBezTo>
                <a:cubicBezTo>
                  <a:pt x="1" y="46"/>
                  <a:pt x="2" y="46"/>
                  <a:pt x="3" y="46"/>
                </a:cubicBezTo>
                <a:cubicBezTo>
                  <a:pt x="9" y="46"/>
                  <a:pt x="15" y="44"/>
                  <a:pt x="19" y="40"/>
                </a:cubicBezTo>
                <a:cubicBezTo>
                  <a:pt x="14" y="40"/>
                  <a:pt x="9" y="37"/>
                  <a:pt x="7" y="32"/>
                </a:cubicBezTo>
                <a:cubicBezTo>
                  <a:pt x="8" y="32"/>
                  <a:pt x="9" y="32"/>
                  <a:pt x="10" y="32"/>
                </a:cubicBezTo>
                <a:cubicBezTo>
                  <a:pt x="11" y="32"/>
                  <a:pt x="12" y="32"/>
                  <a:pt x="13" y="31"/>
                </a:cubicBezTo>
                <a:cubicBezTo>
                  <a:pt x="7" y="30"/>
                  <a:pt x="3" y="25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5" y="19"/>
                  <a:pt x="7" y="20"/>
                  <a:pt x="9" y="20"/>
                </a:cubicBezTo>
                <a:cubicBezTo>
                  <a:pt x="5" y="18"/>
                  <a:pt x="3" y="14"/>
                  <a:pt x="3" y="10"/>
                </a:cubicBezTo>
                <a:cubicBezTo>
                  <a:pt x="3" y="6"/>
                  <a:pt x="4" y="4"/>
                  <a:pt x="5" y="2"/>
                </a:cubicBezTo>
                <a:cubicBezTo>
                  <a:pt x="11" y="11"/>
                  <a:pt x="20" y="16"/>
                  <a:pt x="31" y="16"/>
                </a:cubicBezTo>
                <a:cubicBezTo>
                  <a:pt x="31" y="14"/>
                  <a:pt x="31" y="14"/>
                  <a:pt x="31" y="14"/>
                </a:cubicBezTo>
                <a:cubicBezTo>
                  <a:pt x="31" y="5"/>
                  <a:pt x="37" y="0"/>
                  <a:pt x="44" y="0"/>
                </a:cubicBezTo>
                <a:cubicBezTo>
                  <a:pt x="48" y="0"/>
                  <a:pt x="51" y="1"/>
                  <a:pt x="53" y="4"/>
                </a:cubicBezTo>
                <a:cubicBezTo>
                  <a:pt x="56" y="3"/>
                  <a:pt x="59" y="2"/>
                  <a:pt x="61" y="0"/>
                </a:cubicBezTo>
                <a:cubicBezTo>
                  <a:pt x="61" y="4"/>
                  <a:pt x="58" y="6"/>
                  <a:pt x="56" y="8"/>
                </a:cubicBezTo>
                <a:cubicBezTo>
                  <a:pt x="58" y="7"/>
                  <a:pt x="61" y="7"/>
                  <a:pt x="63" y="6"/>
                </a:cubicBezTo>
                <a:cubicBezTo>
                  <a:pt x="61" y="8"/>
                  <a:pt x="59" y="11"/>
                  <a:pt x="57" y="13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16"/>
          <p:cNvSpPr>
            <a:spLocks/>
          </p:cNvSpPr>
          <p:nvPr userDrawn="1"/>
        </p:nvSpPr>
        <p:spPr bwMode="auto">
          <a:xfrm>
            <a:off x="514038" y="6443668"/>
            <a:ext cx="64471" cy="124912"/>
          </a:xfrm>
          <a:custGeom>
            <a:avLst/>
            <a:gdLst>
              <a:gd name="T0" fmla="*/ 27 w 27"/>
              <a:gd name="T1" fmla="*/ 8 h 52"/>
              <a:gd name="T2" fmla="*/ 22 w 27"/>
              <a:gd name="T3" fmla="*/ 8 h 52"/>
              <a:gd name="T4" fmla="*/ 18 w 27"/>
              <a:gd name="T5" fmla="*/ 13 h 52"/>
              <a:gd name="T6" fmla="*/ 18 w 27"/>
              <a:gd name="T7" fmla="*/ 19 h 52"/>
              <a:gd name="T8" fmla="*/ 27 w 27"/>
              <a:gd name="T9" fmla="*/ 19 h 52"/>
              <a:gd name="T10" fmla="*/ 25 w 27"/>
              <a:gd name="T11" fmla="*/ 28 h 52"/>
              <a:gd name="T12" fmla="*/ 18 w 27"/>
              <a:gd name="T13" fmla="*/ 28 h 52"/>
              <a:gd name="T14" fmla="*/ 18 w 27"/>
              <a:gd name="T15" fmla="*/ 52 h 52"/>
              <a:gd name="T16" fmla="*/ 8 w 27"/>
              <a:gd name="T17" fmla="*/ 52 h 52"/>
              <a:gd name="T18" fmla="*/ 8 w 27"/>
              <a:gd name="T19" fmla="*/ 28 h 52"/>
              <a:gd name="T20" fmla="*/ 0 w 27"/>
              <a:gd name="T21" fmla="*/ 28 h 52"/>
              <a:gd name="T22" fmla="*/ 0 w 27"/>
              <a:gd name="T23" fmla="*/ 19 h 52"/>
              <a:gd name="T24" fmla="*/ 8 w 27"/>
              <a:gd name="T25" fmla="*/ 19 h 52"/>
              <a:gd name="T26" fmla="*/ 8 w 27"/>
              <a:gd name="T27" fmla="*/ 12 h 52"/>
              <a:gd name="T28" fmla="*/ 20 w 27"/>
              <a:gd name="T29" fmla="*/ 0 h 52"/>
              <a:gd name="T30" fmla="*/ 27 w 27"/>
              <a:gd name="T31" fmla="*/ 0 h 52"/>
              <a:gd name="T32" fmla="*/ 27 w 27"/>
              <a:gd name="T33" fmla="*/ 8 h 52"/>
              <a:gd name="T34" fmla="*/ 27 w 27"/>
              <a:gd name="T35" fmla="*/ 8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7" h="52">
                <a:moveTo>
                  <a:pt x="27" y="8"/>
                </a:moveTo>
                <a:cubicBezTo>
                  <a:pt x="22" y="8"/>
                  <a:pt x="22" y="8"/>
                  <a:pt x="22" y="8"/>
                </a:cubicBezTo>
                <a:cubicBezTo>
                  <a:pt x="18" y="8"/>
                  <a:pt x="18" y="11"/>
                  <a:pt x="18" y="13"/>
                </a:cubicBezTo>
                <a:cubicBezTo>
                  <a:pt x="18" y="19"/>
                  <a:pt x="18" y="19"/>
                  <a:pt x="18" y="19"/>
                </a:cubicBezTo>
                <a:cubicBezTo>
                  <a:pt x="27" y="19"/>
                  <a:pt x="27" y="19"/>
                  <a:pt x="27" y="19"/>
                </a:cubicBezTo>
                <a:cubicBezTo>
                  <a:pt x="25" y="28"/>
                  <a:pt x="25" y="28"/>
                  <a:pt x="25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52"/>
                  <a:pt x="18" y="52"/>
                  <a:pt x="18" y="52"/>
                </a:cubicBezTo>
                <a:cubicBezTo>
                  <a:pt x="8" y="52"/>
                  <a:pt x="8" y="52"/>
                  <a:pt x="8" y="52"/>
                </a:cubicBezTo>
                <a:cubicBezTo>
                  <a:pt x="8" y="28"/>
                  <a:pt x="8" y="28"/>
                  <a:pt x="8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9"/>
                  <a:pt x="0" y="19"/>
                  <a:pt x="0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4"/>
                  <a:pt x="13" y="0"/>
                  <a:pt x="20" y="0"/>
                </a:cubicBezTo>
                <a:cubicBezTo>
                  <a:pt x="23" y="0"/>
                  <a:pt x="26" y="0"/>
                  <a:pt x="27" y="0"/>
                </a:cubicBezTo>
                <a:cubicBezTo>
                  <a:pt x="27" y="8"/>
                  <a:pt x="27" y="8"/>
                  <a:pt x="27" y="8"/>
                </a:cubicBezTo>
                <a:cubicBezTo>
                  <a:pt x="27" y="8"/>
                  <a:pt x="27" y="8"/>
                  <a:pt x="27" y="8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8"/>
          <p:cNvSpPr>
            <a:spLocks/>
          </p:cNvSpPr>
          <p:nvPr userDrawn="1"/>
        </p:nvSpPr>
        <p:spPr bwMode="auto">
          <a:xfrm>
            <a:off x="11608454" y="6443668"/>
            <a:ext cx="64471" cy="124912"/>
          </a:xfrm>
          <a:custGeom>
            <a:avLst/>
            <a:gdLst>
              <a:gd name="T0" fmla="*/ 1 w 27"/>
              <a:gd name="T1" fmla="*/ 52 h 52"/>
              <a:gd name="T2" fmla="*/ 0 w 27"/>
              <a:gd name="T3" fmla="*/ 51 h 52"/>
              <a:gd name="T4" fmla="*/ 0 w 27"/>
              <a:gd name="T5" fmla="*/ 49 h 52"/>
              <a:gd name="T6" fmla="*/ 23 w 27"/>
              <a:gd name="T7" fmla="*/ 26 h 52"/>
              <a:gd name="T8" fmla="*/ 0 w 27"/>
              <a:gd name="T9" fmla="*/ 3 h 52"/>
              <a:gd name="T10" fmla="*/ 0 w 27"/>
              <a:gd name="T11" fmla="*/ 1 h 52"/>
              <a:gd name="T12" fmla="*/ 2 w 27"/>
              <a:gd name="T13" fmla="*/ 1 h 52"/>
              <a:gd name="T14" fmla="*/ 26 w 27"/>
              <a:gd name="T15" fmla="*/ 25 h 52"/>
              <a:gd name="T16" fmla="*/ 26 w 27"/>
              <a:gd name="T17" fmla="*/ 27 h 52"/>
              <a:gd name="T18" fmla="*/ 2 w 27"/>
              <a:gd name="T19" fmla="*/ 51 h 52"/>
              <a:gd name="T20" fmla="*/ 1 w 27"/>
              <a:gd name="T21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7" h="52">
                <a:moveTo>
                  <a:pt x="1" y="52"/>
                </a:moveTo>
                <a:cubicBezTo>
                  <a:pt x="1" y="52"/>
                  <a:pt x="1" y="52"/>
                  <a:pt x="0" y="51"/>
                </a:cubicBezTo>
                <a:cubicBezTo>
                  <a:pt x="0" y="51"/>
                  <a:pt x="0" y="50"/>
                  <a:pt x="0" y="49"/>
                </a:cubicBezTo>
                <a:cubicBezTo>
                  <a:pt x="23" y="26"/>
                  <a:pt x="23" y="26"/>
                  <a:pt x="23" y="26"/>
                </a:cubicBezTo>
                <a:cubicBezTo>
                  <a:pt x="0" y="3"/>
                  <a:pt x="0" y="3"/>
                  <a:pt x="0" y="3"/>
                </a:cubicBezTo>
                <a:cubicBezTo>
                  <a:pt x="0" y="2"/>
                  <a:pt x="0" y="1"/>
                  <a:pt x="0" y="1"/>
                </a:cubicBezTo>
                <a:cubicBezTo>
                  <a:pt x="1" y="0"/>
                  <a:pt x="2" y="0"/>
                  <a:pt x="2" y="1"/>
                </a:cubicBezTo>
                <a:cubicBezTo>
                  <a:pt x="26" y="25"/>
                  <a:pt x="26" y="25"/>
                  <a:pt x="26" y="25"/>
                </a:cubicBezTo>
                <a:cubicBezTo>
                  <a:pt x="27" y="25"/>
                  <a:pt x="27" y="26"/>
                  <a:pt x="26" y="27"/>
                </a:cubicBezTo>
                <a:cubicBezTo>
                  <a:pt x="2" y="51"/>
                  <a:pt x="2" y="51"/>
                  <a:pt x="2" y="51"/>
                </a:cubicBezTo>
                <a:cubicBezTo>
                  <a:pt x="2" y="52"/>
                  <a:pt x="2" y="52"/>
                  <a:pt x="1" y="52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9"/>
          <p:cNvSpPr>
            <a:spLocks/>
          </p:cNvSpPr>
          <p:nvPr userDrawn="1"/>
        </p:nvSpPr>
        <p:spPr bwMode="auto">
          <a:xfrm>
            <a:off x="10739108" y="6443668"/>
            <a:ext cx="64471" cy="124912"/>
          </a:xfrm>
          <a:custGeom>
            <a:avLst/>
            <a:gdLst>
              <a:gd name="T0" fmla="*/ 25 w 27"/>
              <a:gd name="T1" fmla="*/ 52 h 52"/>
              <a:gd name="T2" fmla="*/ 24 w 27"/>
              <a:gd name="T3" fmla="*/ 51 h 52"/>
              <a:gd name="T4" fmla="*/ 1 w 27"/>
              <a:gd name="T5" fmla="*/ 27 h 52"/>
              <a:gd name="T6" fmla="*/ 1 w 27"/>
              <a:gd name="T7" fmla="*/ 25 h 52"/>
              <a:gd name="T8" fmla="*/ 24 w 27"/>
              <a:gd name="T9" fmla="*/ 1 h 52"/>
              <a:gd name="T10" fmla="*/ 26 w 27"/>
              <a:gd name="T11" fmla="*/ 1 h 52"/>
              <a:gd name="T12" fmla="*/ 26 w 27"/>
              <a:gd name="T13" fmla="*/ 3 h 52"/>
              <a:gd name="T14" fmla="*/ 4 w 27"/>
              <a:gd name="T15" fmla="*/ 26 h 52"/>
              <a:gd name="T16" fmla="*/ 26 w 27"/>
              <a:gd name="T17" fmla="*/ 49 h 52"/>
              <a:gd name="T18" fmla="*/ 26 w 27"/>
              <a:gd name="T19" fmla="*/ 51 h 52"/>
              <a:gd name="T20" fmla="*/ 25 w 27"/>
              <a:gd name="T21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7" h="52">
                <a:moveTo>
                  <a:pt x="25" y="52"/>
                </a:moveTo>
                <a:cubicBezTo>
                  <a:pt x="25" y="52"/>
                  <a:pt x="24" y="52"/>
                  <a:pt x="24" y="51"/>
                </a:cubicBezTo>
                <a:cubicBezTo>
                  <a:pt x="1" y="27"/>
                  <a:pt x="1" y="27"/>
                  <a:pt x="1" y="27"/>
                </a:cubicBezTo>
                <a:cubicBezTo>
                  <a:pt x="0" y="26"/>
                  <a:pt x="0" y="25"/>
                  <a:pt x="1" y="25"/>
                </a:cubicBezTo>
                <a:cubicBezTo>
                  <a:pt x="24" y="1"/>
                  <a:pt x="24" y="1"/>
                  <a:pt x="24" y="1"/>
                </a:cubicBezTo>
                <a:cubicBezTo>
                  <a:pt x="25" y="0"/>
                  <a:pt x="26" y="0"/>
                  <a:pt x="26" y="1"/>
                </a:cubicBezTo>
                <a:cubicBezTo>
                  <a:pt x="27" y="1"/>
                  <a:pt x="27" y="2"/>
                  <a:pt x="26" y="3"/>
                </a:cubicBezTo>
                <a:cubicBezTo>
                  <a:pt x="4" y="26"/>
                  <a:pt x="4" y="26"/>
                  <a:pt x="4" y="26"/>
                </a:cubicBezTo>
                <a:cubicBezTo>
                  <a:pt x="26" y="49"/>
                  <a:pt x="26" y="49"/>
                  <a:pt x="26" y="49"/>
                </a:cubicBezTo>
                <a:cubicBezTo>
                  <a:pt x="27" y="50"/>
                  <a:pt x="27" y="51"/>
                  <a:pt x="26" y="51"/>
                </a:cubicBezTo>
                <a:cubicBezTo>
                  <a:pt x="26" y="52"/>
                  <a:pt x="26" y="52"/>
                  <a:pt x="25" y="52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0987850" y="6449878"/>
            <a:ext cx="45987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lvl="0"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  <a:cs typeface="Poppins SemiBold" panose="02000000000000000000" pitchFamily="2" charset="0"/>
              </a:defRPr>
            </a:lvl1pPr>
          </a:lstStyle>
          <a:p>
            <a:pPr lvl="0"/>
            <a:fld id="{C7C71010-677A-489C-BB3F-CA8EBC4C3264}" type="slidenum">
              <a:rPr lang="id-ID" b="0" i="0" smtClean="0">
                <a:latin typeface="Poppins" charset="0"/>
                <a:ea typeface="Poppins" charset="0"/>
                <a:cs typeface="Poppins" charset="0"/>
              </a:rPr>
              <a:pPr lvl="0"/>
              <a:t>‹#›</a:t>
            </a:fld>
            <a:endParaRPr lang="id-ID" b="0" i="0" dirty="0">
              <a:latin typeface="Poppins" charset="0"/>
              <a:ea typeface="Poppins" charset="0"/>
              <a:cs typeface="Poppins" charset="0"/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10599086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 userDrawn="1"/>
        </p:nvSpPr>
        <p:spPr>
          <a:xfrm>
            <a:off x="11465342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 userDrawn="1"/>
        </p:nvSpPr>
        <p:spPr>
          <a:xfrm>
            <a:off x="11032214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 userDrawn="1"/>
        </p:nvSpPr>
        <p:spPr>
          <a:xfrm>
            <a:off x="366626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 userDrawn="1"/>
        </p:nvSpPr>
        <p:spPr>
          <a:xfrm>
            <a:off x="799754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 userDrawn="1"/>
        </p:nvSpPr>
        <p:spPr>
          <a:xfrm>
            <a:off x="1240341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utoShape 5"/>
          <p:cNvSpPr>
            <a:spLocks noChangeAspect="1" noChangeArrowheads="1" noTextEdit="1"/>
          </p:cNvSpPr>
          <p:nvPr userDrawn="1"/>
        </p:nvSpPr>
        <p:spPr bwMode="auto">
          <a:xfrm>
            <a:off x="897062" y="6430220"/>
            <a:ext cx="163145" cy="16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8"/>
          <p:cNvSpPr>
            <a:spLocks noEditPoints="1"/>
          </p:cNvSpPr>
          <p:nvPr userDrawn="1"/>
        </p:nvSpPr>
        <p:spPr bwMode="auto">
          <a:xfrm>
            <a:off x="897062" y="6431125"/>
            <a:ext cx="163145" cy="163145"/>
          </a:xfrm>
          <a:custGeom>
            <a:avLst/>
            <a:gdLst/>
            <a:ahLst/>
            <a:cxnLst>
              <a:cxn ang="0">
                <a:pos x="1031" y="400"/>
              </a:cxn>
              <a:cxn ang="0">
                <a:pos x="809" y="482"/>
              </a:cxn>
              <a:cxn ang="0">
                <a:pos x="622" y="622"/>
              </a:cxn>
              <a:cxn ang="0">
                <a:pos x="482" y="809"/>
              </a:cxn>
              <a:cxn ang="0">
                <a:pos x="400" y="1031"/>
              </a:cxn>
              <a:cxn ang="0">
                <a:pos x="384" y="3135"/>
              </a:cxn>
              <a:cxn ang="0">
                <a:pos x="421" y="3375"/>
              </a:cxn>
              <a:cxn ang="0">
                <a:pos x="522" y="3588"/>
              </a:cxn>
              <a:cxn ang="0">
                <a:pos x="679" y="3759"/>
              </a:cxn>
              <a:cxn ang="0">
                <a:pos x="879" y="3882"/>
              </a:cxn>
              <a:cxn ang="0">
                <a:pos x="1112" y="3941"/>
              </a:cxn>
              <a:cxn ang="0">
                <a:pos x="3217" y="3941"/>
              </a:cxn>
              <a:cxn ang="0">
                <a:pos x="3449" y="3882"/>
              </a:cxn>
              <a:cxn ang="0">
                <a:pos x="3650" y="3759"/>
              </a:cxn>
              <a:cxn ang="0">
                <a:pos x="3807" y="3588"/>
              </a:cxn>
              <a:cxn ang="0">
                <a:pos x="3908" y="3375"/>
              </a:cxn>
              <a:cxn ang="0">
                <a:pos x="3945" y="3135"/>
              </a:cxn>
              <a:cxn ang="0">
                <a:pos x="3929" y="1031"/>
              </a:cxn>
              <a:cxn ang="0">
                <a:pos x="3847" y="809"/>
              </a:cxn>
              <a:cxn ang="0">
                <a:pos x="3707" y="622"/>
              </a:cxn>
              <a:cxn ang="0">
                <a:pos x="3520" y="482"/>
              </a:cxn>
              <a:cxn ang="0">
                <a:pos x="3298" y="400"/>
              </a:cxn>
              <a:cxn ang="0">
                <a:pos x="1194" y="384"/>
              </a:cxn>
              <a:cxn ang="0">
                <a:pos x="3233" y="4"/>
              </a:cxn>
              <a:cxn ang="0">
                <a:pos x="3512" y="61"/>
              </a:cxn>
              <a:cxn ang="0">
                <a:pos x="3763" y="179"/>
              </a:cxn>
              <a:cxn ang="0">
                <a:pos x="3980" y="349"/>
              </a:cxn>
              <a:cxn ang="0">
                <a:pos x="4150" y="566"/>
              </a:cxn>
              <a:cxn ang="0">
                <a:pos x="4268" y="817"/>
              </a:cxn>
              <a:cxn ang="0">
                <a:pos x="4325" y="1096"/>
              </a:cxn>
              <a:cxn ang="0">
                <a:pos x="4325" y="3233"/>
              </a:cxn>
              <a:cxn ang="0">
                <a:pos x="4268" y="3512"/>
              </a:cxn>
              <a:cxn ang="0">
                <a:pos x="4150" y="3763"/>
              </a:cxn>
              <a:cxn ang="0">
                <a:pos x="3980" y="3980"/>
              </a:cxn>
              <a:cxn ang="0">
                <a:pos x="3763" y="4150"/>
              </a:cxn>
              <a:cxn ang="0">
                <a:pos x="3512" y="4268"/>
              </a:cxn>
              <a:cxn ang="0">
                <a:pos x="3233" y="4325"/>
              </a:cxn>
              <a:cxn ang="0">
                <a:pos x="1096" y="4325"/>
              </a:cxn>
              <a:cxn ang="0">
                <a:pos x="817" y="4268"/>
              </a:cxn>
              <a:cxn ang="0">
                <a:pos x="566" y="4150"/>
              </a:cxn>
              <a:cxn ang="0">
                <a:pos x="349" y="3980"/>
              </a:cxn>
              <a:cxn ang="0">
                <a:pos x="179" y="3763"/>
              </a:cxn>
              <a:cxn ang="0">
                <a:pos x="61" y="3512"/>
              </a:cxn>
              <a:cxn ang="0">
                <a:pos x="4" y="3233"/>
              </a:cxn>
              <a:cxn ang="0">
                <a:pos x="4" y="1096"/>
              </a:cxn>
              <a:cxn ang="0">
                <a:pos x="61" y="817"/>
              </a:cxn>
              <a:cxn ang="0">
                <a:pos x="179" y="566"/>
              </a:cxn>
              <a:cxn ang="0">
                <a:pos x="349" y="349"/>
              </a:cxn>
              <a:cxn ang="0">
                <a:pos x="566" y="179"/>
              </a:cxn>
              <a:cxn ang="0">
                <a:pos x="817" y="61"/>
              </a:cxn>
              <a:cxn ang="0">
                <a:pos x="1096" y="4"/>
              </a:cxn>
            </a:cxnLst>
            <a:rect l="0" t="0" r="r" b="b"/>
            <a:pathLst>
              <a:path w="4329" h="4329">
                <a:moveTo>
                  <a:pt x="1194" y="384"/>
                </a:moveTo>
                <a:lnTo>
                  <a:pt x="1112" y="388"/>
                </a:lnTo>
                <a:lnTo>
                  <a:pt x="1031" y="400"/>
                </a:lnTo>
                <a:lnTo>
                  <a:pt x="954" y="421"/>
                </a:lnTo>
                <a:lnTo>
                  <a:pt x="879" y="448"/>
                </a:lnTo>
                <a:lnTo>
                  <a:pt x="809" y="482"/>
                </a:lnTo>
                <a:lnTo>
                  <a:pt x="741" y="522"/>
                </a:lnTo>
                <a:lnTo>
                  <a:pt x="679" y="570"/>
                </a:lnTo>
                <a:lnTo>
                  <a:pt x="622" y="622"/>
                </a:lnTo>
                <a:lnTo>
                  <a:pt x="570" y="679"/>
                </a:lnTo>
                <a:lnTo>
                  <a:pt x="522" y="741"/>
                </a:lnTo>
                <a:lnTo>
                  <a:pt x="482" y="809"/>
                </a:lnTo>
                <a:lnTo>
                  <a:pt x="447" y="880"/>
                </a:lnTo>
                <a:lnTo>
                  <a:pt x="421" y="954"/>
                </a:lnTo>
                <a:lnTo>
                  <a:pt x="400" y="1031"/>
                </a:lnTo>
                <a:lnTo>
                  <a:pt x="388" y="1112"/>
                </a:lnTo>
                <a:lnTo>
                  <a:pt x="384" y="1195"/>
                </a:lnTo>
                <a:lnTo>
                  <a:pt x="384" y="3135"/>
                </a:lnTo>
                <a:lnTo>
                  <a:pt x="388" y="3217"/>
                </a:lnTo>
                <a:lnTo>
                  <a:pt x="400" y="3298"/>
                </a:lnTo>
                <a:lnTo>
                  <a:pt x="421" y="3375"/>
                </a:lnTo>
                <a:lnTo>
                  <a:pt x="447" y="3450"/>
                </a:lnTo>
                <a:lnTo>
                  <a:pt x="482" y="3520"/>
                </a:lnTo>
                <a:lnTo>
                  <a:pt x="522" y="3588"/>
                </a:lnTo>
                <a:lnTo>
                  <a:pt x="570" y="3650"/>
                </a:lnTo>
                <a:lnTo>
                  <a:pt x="622" y="3708"/>
                </a:lnTo>
                <a:lnTo>
                  <a:pt x="679" y="3759"/>
                </a:lnTo>
                <a:lnTo>
                  <a:pt x="741" y="3807"/>
                </a:lnTo>
                <a:lnTo>
                  <a:pt x="809" y="3847"/>
                </a:lnTo>
                <a:lnTo>
                  <a:pt x="879" y="3882"/>
                </a:lnTo>
                <a:lnTo>
                  <a:pt x="954" y="3908"/>
                </a:lnTo>
                <a:lnTo>
                  <a:pt x="1031" y="3929"/>
                </a:lnTo>
                <a:lnTo>
                  <a:pt x="1112" y="3941"/>
                </a:lnTo>
                <a:lnTo>
                  <a:pt x="1194" y="3945"/>
                </a:lnTo>
                <a:lnTo>
                  <a:pt x="3134" y="3945"/>
                </a:lnTo>
                <a:lnTo>
                  <a:pt x="3217" y="3941"/>
                </a:lnTo>
                <a:lnTo>
                  <a:pt x="3298" y="3929"/>
                </a:lnTo>
                <a:lnTo>
                  <a:pt x="3375" y="3908"/>
                </a:lnTo>
                <a:lnTo>
                  <a:pt x="3449" y="3882"/>
                </a:lnTo>
                <a:lnTo>
                  <a:pt x="3520" y="3847"/>
                </a:lnTo>
                <a:lnTo>
                  <a:pt x="3588" y="3807"/>
                </a:lnTo>
                <a:lnTo>
                  <a:pt x="3650" y="3759"/>
                </a:lnTo>
                <a:lnTo>
                  <a:pt x="3707" y="3708"/>
                </a:lnTo>
                <a:lnTo>
                  <a:pt x="3759" y="3650"/>
                </a:lnTo>
                <a:lnTo>
                  <a:pt x="3807" y="3588"/>
                </a:lnTo>
                <a:lnTo>
                  <a:pt x="3847" y="3520"/>
                </a:lnTo>
                <a:lnTo>
                  <a:pt x="3881" y="3450"/>
                </a:lnTo>
                <a:lnTo>
                  <a:pt x="3908" y="3375"/>
                </a:lnTo>
                <a:lnTo>
                  <a:pt x="3929" y="3298"/>
                </a:lnTo>
                <a:lnTo>
                  <a:pt x="3941" y="3217"/>
                </a:lnTo>
                <a:lnTo>
                  <a:pt x="3945" y="3135"/>
                </a:lnTo>
                <a:lnTo>
                  <a:pt x="3945" y="1195"/>
                </a:lnTo>
                <a:lnTo>
                  <a:pt x="3941" y="1112"/>
                </a:lnTo>
                <a:lnTo>
                  <a:pt x="3929" y="1031"/>
                </a:lnTo>
                <a:lnTo>
                  <a:pt x="3908" y="954"/>
                </a:lnTo>
                <a:lnTo>
                  <a:pt x="3881" y="880"/>
                </a:lnTo>
                <a:lnTo>
                  <a:pt x="3847" y="809"/>
                </a:lnTo>
                <a:lnTo>
                  <a:pt x="3807" y="741"/>
                </a:lnTo>
                <a:lnTo>
                  <a:pt x="3759" y="679"/>
                </a:lnTo>
                <a:lnTo>
                  <a:pt x="3707" y="622"/>
                </a:lnTo>
                <a:lnTo>
                  <a:pt x="3650" y="570"/>
                </a:lnTo>
                <a:lnTo>
                  <a:pt x="3588" y="522"/>
                </a:lnTo>
                <a:lnTo>
                  <a:pt x="3520" y="482"/>
                </a:lnTo>
                <a:lnTo>
                  <a:pt x="3449" y="448"/>
                </a:lnTo>
                <a:lnTo>
                  <a:pt x="3375" y="421"/>
                </a:lnTo>
                <a:lnTo>
                  <a:pt x="3298" y="400"/>
                </a:lnTo>
                <a:lnTo>
                  <a:pt x="3217" y="388"/>
                </a:lnTo>
                <a:lnTo>
                  <a:pt x="3134" y="384"/>
                </a:lnTo>
                <a:lnTo>
                  <a:pt x="1194" y="384"/>
                </a:lnTo>
                <a:close/>
                <a:moveTo>
                  <a:pt x="1194" y="0"/>
                </a:moveTo>
                <a:lnTo>
                  <a:pt x="3134" y="0"/>
                </a:lnTo>
                <a:lnTo>
                  <a:pt x="3233" y="4"/>
                </a:lnTo>
                <a:lnTo>
                  <a:pt x="3328" y="16"/>
                </a:lnTo>
                <a:lnTo>
                  <a:pt x="3421" y="34"/>
                </a:lnTo>
                <a:lnTo>
                  <a:pt x="3512" y="61"/>
                </a:lnTo>
                <a:lnTo>
                  <a:pt x="3600" y="94"/>
                </a:lnTo>
                <a:lnTo>
                  <a:pt x="3683" y="133"/>
                </a:lnTo>
                <a:lnTo>
                  <a:pt x="3763" y="179"/>
                </a:lnTo>
                <a:lnTo>
                  <a:pt x="3840" y="231"/>
                </a:lnTo>
                <a:lnTo>
                  <a:pt x="3912" y="288"/>
                </a:lnTo>
                <a:lnTo>
                  <a:pt x="3980" y="349"/>
                </a:lnTo>
                <a:lnTo>
                  <a:pt x="4041" y="417"/>
                </a:lnTo>
                <a:lnTo>
                  <a:pt x="4098" y="489"/>
                </a:lnTo>
                <a:lnTo>
                  <a:pt x="4150" y="566"/>
                </a:lnTo>
                <a:lnTo>
                  <a:pt x="4196" y="646"/>
                </a:lnTo>
                <a:lnTo>
                  <a:pt x="4235" y="729"/>
                </a:lnTo>
                <a:lnTo>
                  <a:pt x="4268" y="817"/>
                </a:lnTo>
                <a:lnTo>
                  <a:pt x="4295" y="908"/>
                </a:lnTo>
                <a:lnTo>
                  <a:pt x="4313" y="1001"/>
                </a:lnTo>
                <a:lnTo>
                  <a:pt x="4325" y="1096"/>
                </a:lnTo>
                <a:lnTo>
                  <a:pt x="4329" y="1195"/>
                </a:lnTo>
                <a:lnTo>
                  <a:pt x="4329" y="3135"/>
                </a:lnTo>
                <a:lnTo>
                  <a:pt x="4325" y="3233"/>
                </a:lnTo>
                <a:lnTo>
                  <a:pt x="4313" y="3329"/>
                </a:lnTo>
                <a:lnTo>
                  <a:pt x="4295" y="3422"/>
                </a:lnTo>
                <a:lnTo>
                  <a:pt x="4268" y="3512"/>
                </a:lnTo>
                <a:lnTo>
                  <a:pt x="4235" y="3600"/>
                </a:lnTo>
                <a:lnTo>
                  <a:pt x="4196" y="3684"/>
                </a:lnTo>
                <a:lnTo>
                  <a:pt x="4150" y="3763"/>
                </a:lnTo>
                <a:lnTo>
                  <a:pt x="4098" y="3840"/>
                </a:lnTo>
                <a:lnTo>
                  <a:pt x="4041" y="3912"/>
                </a:lnTo>
                <a:lnTo>
                  <a:pt x="3980" y="3980"/>
                </a:lnTo>
                <a:lnTo>
                  <a:pt x="3912" y="4041"/>
                </a:lnTo>
                <a:lnTo>
                  <a:pt x="3840" y="4098"/>
                </a:lnTo>
                <a:lnTo>
                  <a:pt x="3763" y="4150"/>
                </a:lnTo>
                <a:lnTo>
                  <a:pt x="3683" y="4197"/>
                </a:lnTo>
                <a:lnTo>
                  <a:pt x="3600" y="4235"/>
                </a:lnTo>
                <a:lnTo>
                  <a:pt x="3512" y="4268"/>
                </a:lnTo>
                <a:lnTo>
                  <a:pt x="3421" y="4295"/>
                </a:lnTo>
                <a:lnTo>
                  <a:pt x="3328" y="4313"/>
                </a:lnTo>
                <a:lnTo>
                  <a:pt x="3233" y="4325"/>
                </a:lnTo>
                <a:lnTo>
                  <a:pt x="3134" y="4329"/>
                </a:lnTo>
                <a:lnTo>
                  <a:pt x="1194" y="4329"/>
                </a:lnTo>
                <a:lnTo>
                  <a:pt x="1096" y="4325"/>
                </a:lnTo>
                <a:lnTo>
                  <a:pt x="1000" y="4313"/>
                </a:lnTo>
                <a:lnTo>
                  <a:pt x="907" y="4295"/>
                </a:lnTo>
                <a:lnTo>
                  <a:pt x="817" y="4268"/>
                </a:lnTo>
                <a:lnTo>
                  <a:pt x="729" y="4235"/>
                </a:lnTo>
                <a:lnTo>
                  <a:pt x="645" y="4197"/>
                </a:lnTo>
                <a:lnTo>
                  <a:pt x="566" y="4150"/>
                </a:lnTo>
                <a:lnTo>
                  <a:pt x="489" y="4098"/>
                </a:lnTo>
                <a:lnTo>
                  <a:pt x="417" y="4041"/>
                </a:lnTo>
                <a:lnTo>
                  <a:pt x="349" y="3980"/>
                </a:lnTo>
                <a:lnTo>
                  <a:pt x="288" y="3912"/>
                </a:lnTo>
                <a:lnTo>
                  <a:pt x="231" y="3840"/>
                </a:lnTo>
                <a:lnTo>
                  <a:pt x="179" y="3763"/>
                </a:lnTo>
                <a:lnTo>
                  <a:pt x="133" y="3684"/>
                </a:lnTo>
                <a:lnTo>
                  <a:pt x="94" y="3600"/>
                </a:lnTo>
                <a:lnTo>
                  <a:pt x="61" y="3512"/>
                </a:lnTo>
                <a:lnTo>
                  <a:pt x="34" y="3422"/>
                </a:lnTo>
                <a:lnTo>
                  <a:pt x="16" y="3329"/>
                </a:lnTo>
                <a:lnTo>
                  <a:pt x="4" y="3233"/>
                </a:lnTo>
                <a:lnTo>
                  <a:pt x="0" y="3135"/>
                </a:lnTo>
                <a:lnTo>
                  <a:pt x="0" y="1195"/>
                </a:lnTo>
                <a:lnTo>
                  <a:pt x="4" y="1096"/>
                </a:lnTo>
                <a:lnTo>
                  <a:pt x="16" y="1001"/>
                </a:lnTo>
                <a:lnTo>
                  <a:pt x="34" y="908"/>
                </a:lnTo>
                <a:lnTo>
                  <a:pt x="61" y="817"/>
                </a:lnTo>
                <a:lnTo>
                  <a:pt x="94" y="729"/>
                </a:lnTo>
                <a:lnTo>
                  <a:pt x="133" y="646"/>
                </a:lnTo>
                <a:lnTo>
                  <a:pt x="179" y="566"/>
                </a:lnTo>
                <a:lnTo>
                  <a:pt x="231" y="489"/>
                </a:lnTo>
                <a:lnTo>
                  <a:pt x="288" y="417"/>
                </a:lnTo>
                <a:lnTo>
                  <a:pt x="349" y="349"/>
                </a:lnTo>
                <a:lnTo>
                  <a:pt x="417" y="288"/>
                </a:lnTo>
                <a:lnTo>
                  <a:pt x="489" y="231"/>
                </a:lnTo>
                <a:lnTo>
                  <a:pt x="566" y="179"/>
                </a:lnTo>
                <a:lnTo>
                  <a:pt x="645" y="133"/>
                </a:lnTo>
                <a:lnTo>
                  <a:pt x="729" y="94"/>
                </a:lnTo>
                <a:lnTo>
                  <a:pt x="817" y="61"/>
                </a:lnTo>
                <a:lnTo>
                  <a:pt x="907" y="34"/>
                </a:lnTo>
                <a:lnTo>
                  <a:pt x="1000" y="16"/>
                </a:lnTo>
                <a:lnTo>
                  <a:pt x="1096" y="4"/>
                </a:lnTo>
                <a:lnTo>
                  <a:pt x="119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9"/>
          <p:cNvSpPr>
            <a:spLocks noEditPoints="1"/>
          </p:cNvSpPr>
          <p:nvPr userDrawn="1"/>
        </p:nvSpPr>
        <p:spPr bwMode="auto">
          <a:xfrm>
            <a:off x="936567" y="6470629"/>
            <a:ext cx="84136" cy="84136"/>
          </a:xfrm>
          <a:custGeom>
            <a:avLst/>
            <a:gdLst/>
            <a:ahLst/>
            <a:cxnLst>
              <a:cxn ang="0">
                <a:pos x="969" y="398"/>
              </a:cxn>
              <a:cxn ang="0">
                <a:pos x="768" y="473"/>
              </a:cxn>
              <a:cxn ang="0">
                <a:pos x="599" y="598"/>
              </a:cxn>
              <a:cxn ang="0">
                <a:pos x="473" y="767"/>
              </a:cxn>
              <a:cxn ang="0">
                <a:pos x="400" y="967"/>
              </a:cxn>
              <a:cxn ang="0">
                <a:pos x="389" y="1189"/>
              </a:cxn>
              <a:cxn ang="0">
                <a:pos x="443" y="1399"/>
              </a:cxn>
              <a:cxn ang="0">
                <a:pos x="553" y="1580"/>
              </a:cxn>
              <a:cxn ang="0">
                <a:pos x="708" y="1721"/>
              </a:cxn>
              <a:cxn ang="0">
                <a:pos x="900" y="1812"/>
              </a:cxn>
              <a:cxn ang="0">
                <a:pos x="1116" y="1846"/>
              </a:cxn>
              <a:cxn ang="0">
                <a:pos x="1333" y="1812"/>
              </a:cxn>
              <a:cxn ang="0">
                <a:pos x="1524" y="1721"/>
              </a:cxn>
              <a:cxn ang="0">
                <a:pos x="1680" y="1580"/>
              </a:cxn>
              <a:cxn ang="0">
                <a:pos x="1790" y="1399"/>
              </a:cxn>
              <a:cxn ang="0">
                <a:pos x="1843" y="1189"/>
              </a:cxn>
              <a:cxn ang="0">
                <a:pos x="1833" y="967"/>
              </a:cxn>
              <a:cxn ang="0">
                <a:pos x="1760" y="767"/>
              </a:cxn>
              <a:cxn ang="0">
                <a:pos x="1633" y="598"/>
              </a:cxn>
              <a:cxn ang="0">
                <a:pos x="1465" y="473"/>
              </a:cxn>
              <a:cxn ang="0">
                <a:pos x="1264" y="398"/>
              </a:cxn>
              <a:cxn ang="0">
                <a:pos x="1116" y="0"/>
              </a:cxn>
              <a:cxn ang="0">
                <a:pos x="1398" y="36"/>
              </a:cxn>
              <a:cxn ang="0">
                <a:pos x="1653" y="137"/>
              </a:cxn>
              <a:cxn ang="0">
                <a:pos x="1872" y="295"/>
              </a:cxn>
              <a:cxn ang="0">
                <a:pos x="2047" y="501"/>
              </a:cxn>
              <a:cxn ang="0">
                <a:pos x="2169" y="745"/>
              </a:cxn>
              <a:cxn ang="0">
                <a:pos x="2227" y="1019"/>
              </a:cxn>
              <a:cxn ang="0">
                <a:pos x="2215" y="1305"/>
              </a:cxn>
              <a:cxn ang="0">
                <a:pos x="2134" y="1569"/>
              </a:cxn>
              <a:cxn ang="0">
                <a:pos x="1995" y="1802"/>
              </a:cxn>
              <a:cxn ang="0">
                <a:pos x="1803" y="1993"/>
              </a:cxn>
              <a:cxn ang="0">
                <a:pos x="1571" y="2133"/>
              </a:cxn>
              <a:cxn ang="0">
                <a:pos x="1306" y="2214"/>
              </a:cxn>
              <a:cxn ang="0">
                <a:pos x="1021" y="2226"/>
              </a:cxn>
              <a:cxn ang="0">
                <a:pos x="747" y="2167"/>
              </a:cxn>
              <a:cxn ang="0">
                <a:pos x="502" y="2045"/>
              </a:cxn>
              <a:cxn ang="0">
                <a:pos x="296" y="1871"/>
              </a:cxn>
              <a:cxn ang="0">
                <a:pos x="138" y="1652"/>
              </a:cxn>
              <a:cxn ang="0">
                <a:pos x="36" y="1396"/>
              </a:cxn>
              <a:cxn ang="0">
                <a:pos x="0" y="1115"/>
              </a:cxn>
              <a:cxn ang="0">
                <a:pos x="36" y="833"/>
              </a:cxn>
              <a:cxn ang="0">
                <a:pos x="138" y="578"/>
              </a:cxn>
              <a:cxn ang="0">
                <a:pos x="296" y="359"/>
              </a:cxn>
              <a:cxn ang="0">
                <a:pos x="502" y="184"/>
              </a:cxn>
              <a:cxn ang="0">
                <a:pos x="747" y="62"/>
              </a:cxn>
              <a:cxn ang="0">
                <a:pos x="1021" y="4"/>
              </a:cxn>
            </a:cxnLst>
            <a:rect l="0" t="0" r="r" b="b"/>
            <a:pathLst>
              <a:path w="2231" h="2230">
                <a:moveTo>
                  <a:pt x="1116" y="384"/>
                </a:moveTo>
                <a:lnTo>
                  <a:pt x="1042" y="388"/>
                </a:lnTo>
                <a:lnTo>
                  <a:pt x="969" y="398"/>
                </a:lnTo>
                <a:lnTo>
                  <a:pt x="898" y="417"/>
                </a:lnTo>
                <a:lnTo>
                  <a:pt x="832" y="441"/>
                </a:lnTo>
                <a:lnTo>
                  <a:pt x="768" y="473"/>
                </a:lnTo>
                <a:lnTo>
                  <a:pt x="707" y="509"/>
                </a:lnTo>
                <a:lnTo>
                  <a:pt x="651" y="551"/>
                </a:lnTo>
                <a:lnTo>
                  <a:pt x="599" y="598"/>
                </a:lnTo>
                <a:lnTo>
                  <a:pt x="553" y="650"/>
                </a:lnTo>
                <a:lnTo>
                  <a:pt x="510" y="707"/>
                </a:lnTo>
                <a:lnTo>
                  <a:pt x="473" y="767"/>
                </a:lnTo>
                <a:lnTo>
                  <a:pt x="443" y="830"/>
                </a:lnTo>
                <a:lnTo>
                  <a:pt x="419" y="898"/>
                </a:lnTo>
                <a:lnTo>
                  <a:pt x="400" y="967"/>
                </a:lnTo>
                <a:lnTo>
                  <a:pt x="389" y="1040"/>
                </a:lnTo>
                <a:lnTo>
                  <a:pt x="386" y="1115"/>
                </a:lnTo>
                <a:lnTo>
                  <a:pt x="389" y="1189"/>
                </a:lnTo>
                <a:lnTo>
                  <a:pt x="400" y="1262"/>
                </a:lnTo>
                <a:lnTo>
                  <a:pt x="419" y="1333"/>
                </a:lnTo>
                <a:lnTo>
                  <a:pt x="443" y="1399"/>
                </a:lnTo>
                <a:lnTo>
                  <a:pt x="475" y="1463"/>
                </a:lnTo>
                <a:lnTo>
                  <a:pt x="510" y="1524"/>
                </a:lnTo>
                <a:lnTo>
                  <a:pt x="553" y="1580"/>
                </a:lnTo>
                <a:lnTo>
                  <a:pt x="599" y="1632"/>
                </a:lnTo>
                <a:lnTo>
                  <a:pt x="651" y="1678"/>
                </a:lnTo>
                <a:lnTo>
                  <a:pt x="708" y="1721"/>
                </a:lnTo>
                <a:lnTo>
                  <a:pt x="768" y="1758"/>
                </a:lnTo>
                <a:lnTo>
                  <a:pt x="832" y="1788"/>
                </a:lnTo>
                <a:lnTo>
                  <a:pt x="900" y="1812"/>
                </a:lnTo>
                <a:lnTo>
                  <a:pt x="969" y="1831"/>
                </a:lnTo>
                <a:lnTo>
                  <a:pt x="1042" y="1842"/>
                </a:lnTo>
                <a:lnTo>
                  <a:pt x="1116" y="1846"/>
                </a:lnTo>
                <a:lnTo>
                  <a:pt x="1191" y="1842"/>
                </a:lnTo>
                <a:lnTo>
                  <a:pt x="1264" y="1831"/>
                </a:lnTo>
                <a:lnTo>
                  <a:pt x="1333" y="1812"/>
                </a:lnTo>
                <a:lnTo>
                  <a:pt x="1401" y="1788"/>
                </a:lnTo>
                <a:lnTo>
                  <a:pt x="1465" y="1758"/>
                </a:lnTo>
                <a:lnTo>
                  <a:pt x="1524" y="1721"/>
                </a:lnTo>
                <a:lnTo>
                  <a:pt x="1581" y="1678"/>
                </a:lnTo>
                <a:lnTo>
                  <a:pt x="1633" y="1632"/>
                </a:lnTo>
                <a:lnTo>
                  <a:pt x="1680" y="1580"/>
                </a:lnTo>
                <a:lnTo>
                  <a:pt x="1722" y="1524"/>
                </a:lnTo>
                <a:lnTo>
                  <a:pt x="1758" y="1463"/>
                </a:lnTo>
                <a:lnTo>
                  <a:pt x="1790" y="1399"/>
                </a:lnTo>
                <a:lnTo>
                  <a:pt x="1814" y="1333"/>
                </a:lnTo>
                <a:lnTo>
                  <a:pt x="1833" y="1262"/>
                </a:lnTo>
                <a:lnTo>
                  <a:pt x="1843" y="1189"/>
                </a:lnTo>
                <a:lnTo>
                  <a:pt x="1847" y="1115"/>
                </a:lnTo>
                <a:lnTo>
                  <a:pt x="1843" y="1040"/>
                </a:lnTo>
                <a:lnTo>
                  <a:pt x="1833" y="967"/>
                </a:lnTo>
                <a:lnTo>
                  <a:pt x="1814" y="898"/>
                </a:lnTo>
                <a:lnTo>
                  <a:pt x="1790" y="830"/>
                </a:lnTo>
                <a:lnTo>
                  <a:pt x="1760" y="767"/>
                </a:lnTo>
                <a:lnTo>
                  <a:pt x="1722" y="707"/>
                </a:lnTo>
                <a:lnTo>
                  <a:pt x="1680" y="650"/>
                </a:lnTo>
                <a:lnTo>
                  <a:pt x="1633" y="598"/>
                </a:lnTo>
                <a:lnTo>
                  <a:pt x="1581" y="551"/>
                </a:lnTo>
                <a:lnTo>
                  <a:pt x="1526" y="509"/>
                </a:lnTo>
                <a:lnTo>
                  <a:pt x="1465" y="473"/>
                </a:lnTo>
                <a:lnTo>
                  <a:pt x="1401" y="441"/>
                </a:lnTo>
                <a:lnTo>
                  <a:pt x="1334" y="417"/>
                </a:lnTo>
                <a:lnTo>
                  <a:pt x="1264" y="398"/>
                </a:lnTo>
                <a:lnTo>
                  <a:pt x="1191" y="388"/>
                </a:lnTo>
                <a:lnTo>
                  <a:pt x="1116" y="384"/>
                </a:lnTo>
                <a:close/>
                <a:moveTo>
                  <a:pt x="1116" y="0"/>
                </a:moveTo>
                <a:lnTo>
                  <a:pt x="1212" y="4"/>
                </a:lnTo>
                <a:lnTo>
                  <a:pt x="1306" y="16"/>
                </a:lnTo>
                <a:lnTo>
                  <a:pt x="1398" y="36"/>
                </a:lnTo>
                <a:lnTo>
                  <a:pt x="1486" y="62"/>
                </a:lnTo>
                <a:lnTo>
                  <a:pt x="1571" y="97"/>
                </a:lnTo>
                <a:lnTo>
                  <a:pt x="1653" y="137"/>
                </a:lnTo>
                <a:lnTo>
                  <a:pt x="1730" y="184"/>
                </a:lnTo>
                <a:lnTo>
                  <a:pt x="1803" y="236"/>
                </a:lnTo>
                <a:lnTo>
                  <a:pt x="1872" y="295"/>
                </a:lnTo>
                <a:lnTo>
                  <a:pt x="1936" y="359"/>
                </a:lnTo>
                <a:lnTo>
                  <a:pt x="1995" y="428"/>
                </a:lnTo>
                <a:lnTo>
                  <a:pt x="2047" y="501"/>
                </a:lnTo>
                <a:lnTo>
                  <a:pt x="2094" y="578"/>
                </a:lnTo>
                <a:lnTo>
                  <a:pt x="2134" y="660"/>
                </a:lnTo>
                <a:lnTo>
                  <a:pt x="2169" y="745"/>
                </a:lnTo>
                <a:lnTo>
                  <a:pt x="2195" y="833"/>
                </a:lnTo>
                <a:lnTo>
                  <a:pt x="2215" y="925"/>
                </a:lnTo>
                <a:lnTo>
                  <a:pt x="2227" y="1019"/>
                </a:lnTo>
                <a:lnTo>
                  <a:pt x="2231" y="1115"/>
                </a:lnTo>
                <a:lnTo>
                  <a:pt x="2227" y="1210"/>
                </a:lnTo>
                <a:lnTo>
                  <a:pt x="2215" y="1305"/>
                </a:lnTo>
                <a:lnTo>
                  <a:pt x="2195" y="1396"/>
                </a:lnTo>
                <a:lnTo>
                  <a:pt x="2169" y="1484"/>
                </a:lnTo>
                <a:lnTo>
                  <a:pt x="2134" y="1569"/>
                </a:lnTo>
                <a:lnTo>
                  <a:pt x="2094" y="1652"/>
                </a:lnTo>
                <a:lnTo>
                  <a:pt x="2047" y="1729"/>
                </a:lnTo>
                <a:lnTo>
                  <a:pt x="1995" y="1802"/>
                </a:lnTo>
                <a:lnTo>
                  <a:pt x="1936" y="1871"/>
                </a:lnTo>
                <a:lnTo>
                  <a:pt x="1872" y="1935"/>
                </a:lnTo>
                <a:lnTo>
                  <a:pt x="1803" y="1993"/>
                </a:lnTo>
                <a:lnTo>
                  <a:pt x="1730" y="2045"/>
                </a:lnTo>
                <a:lnTo>
                  <a:pt x="1653" y="2093"/>
                </a:lnTo>
                <a:lnTo>
                  <a:pt x="1571" y="2133"/>
                </a:lnTo>
                <a:lnTo>
                  <a:pt x="1486" y="2167"/>
                </a:lnTo>
                <a:lnTo>
                  <a:pt x="1398" y="2194"/>
                </a:lnTo>
                <a:lnTo>
                  <a:pt x="1306" y="2214"/>
                </a:lnTo>
                <a:lnTo>
                  <a:pt x="1212" y="2226"/>
                </a:lnTo>
                <a:lnTo>
                  <a:pt x="1116" y="2230"/>
                </a:lnTo>
                <a:lnTo>
                  <a:pt x="1021" y="2226"/>
                </a:lnTo>
                <a:lnTo>
                  <a:pt x="926" y="2214"/>
                </a:lnTo>
                <a:lnTo>
                  <a:pt x="835" y="2194"/>
                </a:lnTo>
                <a:lnTo>
                  <a:pt x="747" y="2167"/>
                </a:lnTo>
                <a:lnTo>
                  <a:pt x="662" y="2133"/>
                </a:lnTo>
                <a:lnTo>
                  <a:pt x="580" y="2093"/>
                </a:lnTo>
                <a:lnTo>
                  <a:pt x="502" y="2045"/>
                </a:lnTo>
                <a:lnTo>
                  <a:pt x="429" y="1993"/>
                </a:lnTo>
                <a:lnTo>
                  <a:pt x="360" y="1935"/>
                </a:lnTo>
                <a:lnTo>
                  <a:pt x="296" y="1871"/>
                </a:lnTo>
                <a:lnTo>
                  <a:pt x="238" y="1802"/>
                </a:lnTo>
                <a:lnTo>
                  <a:pt x="185" y="1729"/>
                </a:lnTo>
                <a:lnTo>
                  <a:pt x="138" y="1652"/>
                </a:lnTo>
                <a:lnTo>
                  <a:pt x="97" y="1569"/>
                </a:lnTo>
                <a:lnTo>
                  <a:pt x="63" y="1484"/>
                </a:lnTo>
                <a:lnTo>
                  <a:pt x="36" y="1396"/>
                </a:lnTo>
                <a:lnTo>
                  <a:pt x="16" y="1305"/>
                </a:lnTo>
                <a:lnTo>
                  <a:pt x="4" y="1210"/>
                </a:lnTo>
                <a:lnTo>
                  <a:pt x="0" y="1115"/>
                </a:lnTo>
                <a:lnTo>
                  <a:pt x="4" y="1019"/>
                </a:lnTo>
                <a:lnTo>
                  <a:pt x="16" y="925"/>
                </a:lnTo>
                <a:lnTo>
                  <a:pt x="36" y="833"/>
                </a:lnTo>
                <a:lnTo>
                  <a:pt x="63" y="745"/>
                </a:lnTo>
                <a:lnTo>
                  <a:pt x="97" y="660"/>
                </a:lnTo>
                <a:lnTo>
                  <a:pt x="138" y="578"/>
                </a:lnTo>
                <a:lnTo>
                  <a:pt x="185" y="501"/>
                </a:lnTo>
                <a:lnTo>
                  <a:pt x="238" y="428"/>
                </a:lnTo>
                <a:lnTo>
                  <a:pt x="296" y="359"/>
                </a:lnTo>
                <a:lnTo>
                  <a:pt x="360" y="295"/>
                </a:lnTo>
                <a:lnTo>
                  <a:pt x="429" y="236"/>
                </a:lnTo>
                <a:lnTo>
                  <a:pt x="502" y="184"/>
                </a:lnTo>
                <a:lnTo>
                  <a:pt x="580" y="137"/>
                </a:lnTo>
                <a:lnTo>
                  <a:pt x="662" y="97"/>
                </a:lnTo>
                <a:lnTo>
                  <a:pt x="747" y="62"/>
                </a:lnTo>
                <a:lnTo>
                  <a:pt x="835" y="36"/>
                </a:lnTo>
                <a:lnTo>
                  <a:pt x="926" y="16"/>
                </a:lnTo>
                <a:lnTo>
                  <a:pt x="1021" y="4"/>
                </a:lnTo>
                <a:lnTo>
                  <a:pt x="1116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10"/>
          <p:cNvSpPr>
            <a:spLocks/>
          </p:cNvSpPr>
          <p:nvPr userDrawn="1"/>
        </p:nvSpPr>
        <p:spPr bwMode="auto">
          <a:xfrm>
            <a:off x="1011807" y="6458416"/>
            <a:ext cx="21260" cy="21260"/>
          </a:xfrm>
          <a:custGeom>
            <a:avLst/>
            <a:gdLst/>
            <a:ahLst/>
            <a:cxnLst>
              <a:cxn ang="0">
                <a:pos x="282" y="0"/>
              </a:cxn>
              <a:cxn ang="0">
                <a:pos x="326" y="4"/>
              </a:cxn>
              <a:cxn ang="0">
                <a:pos x="368" y="14"/>
              </a:cxn>
              <a:cxn ang="0">
                <a:pos x="410" y="30"/>
              </a:cxn>
              <a:cxn ang="0">
                <a:pos x="447" y="54"/>
              </a:cxn>
              <a:cxn ang="0">
                <a:pos x="481" y="82"/>
              </a:cxn>
              <a:cxn ang="0">
                <a:pos x="509" y="117"/>
              </a:cxn>
              <a:cxn ang="0">
                <a:pos x="533" y="154"/>
              </a:cxn>
              <a:cxn ang="0">
                <a:pos x="549" y="195"/>
              </a:cxn>
              <a:cxn ang="0">
                <a:pos x="560" y="238"/>
              </a:cxn>
              <a:cxn ang="0">
                <a:pos x="564" y="282"/>
              </a:cxn>
              <a:cxn ang="0">
                <a:pos x="560" y="325"/>
              </a:cxn>
              <a:cxn ang="0">
                <a:pos x="549" y="369"/>
              </a:cxn>
              <a:cxn ang="0">
                <a:pos x="533" y="409"/>
              </a:cxn>
              <a:cxn ang="0">
                <a:pos x="509" y="448"/>
              </a:cxn>
              <a:cxn ang="0">
                <a:pos x="481" y="481"/>
              </a:cxn>
              <a:cxn ang="0">
                <a:pos x="447" y="510"/>
              </a:cxn>
              <a:cxn ang="0">
                <a:pos x="410" y="533"/>
              </a:cxn>
              <a:cxn ang="0">
                <a:pos x="368" y="550"/>
              </a:cxn>
              <a:cxn ang="0">
                <a:pos x="326" y="559"/>
              </a:cxn>
              <a:cxn ang="0">
                <a:pos x="282" y="563"/>
              </a:cxn>
              <a:cxn ang="0">
                <a:pos x="245" y="561"/>
              </a:cxn>
              <a:cxn ang="0">
                <a:pos x="209" y="554"/>
              </a:cxn>
              <a:cxn ang="0">
                <a:pos x="174" y="542"/>
              </a:cxn>
              <a:cxn ang="0">
                <a:pos x="141" y="526"/>
              </a:cxn>
              <a:cxn ang="0">
                <a:pos x="111" y="505"/>
              </a:cxn>
              <a:cxn ang="0">
                <a:pos x="83" y="481"/>
              </a:cxn>
              <a:cxn ang="0">
                <a:pos x="59" y="453"/>
              </a:cxn>
              <a:cxn ang="0">
                <a:pos x="38" y="422"/>
              </a:cxn>
              <a:cxn ang="0">
                <a:pos x="22" y="389"/>
              </a:cxn>
              <a:cxn ang="0">
                <a:pos x="10" y="355"/>
              </a:cxn>
              <a:cxn ang="0">
                <a:pos x="3" y="319"/>
              </a:cxn>
              <a:cxn ang="0">
                <a:pos x="0" y="282"/>
              </a:cxn>
              <a:cxn ang="0">
                <a:pos x="4" y="238"/>
              </a:cxn>
              <a:cxn ang="0">
                <a:pos x="14" y="195"/>
              </a:cxn>
              <a:cxn ang="0">
                <a:pos x="31" y="154"/>
              </a:cxn>
              <a:cxn ang="0">
                <a:pos x="54" y="117"/>
              </a:cxn>
              <a:cxn ang="0">
                <a:pos x="83" y="82"/>
              </a:cxn>
              <a:cxn ang="0">
                <a:pos x="116" y="54"/>
              </a:cxn>
              <a:cxn ang="0">
                <a:pos x="155" y="30"/>
              </a:cxn>
              <a:cxn ang="0">
                <a:pos x="194" y="14"/>
              </a:cxn>
              <a:cxn ang="0">
                <a:pos x="238" y="4"/>
              </a:cxn>
              <a:cxn ang="0">
                <a:pos x="282" y="0"/>
              </a:cxn>
            </a:cxnLst>
            <a:rect l="0" t="0" r="r" b="b"/>
            <a:pathLst>
              <a:path w="564" h="563">
                <a:moveTo>
                  <a:pt x="282" y="0"/>
                </a:moveTo>
                <a:lnTo>
                  <a:pt x="326" y="4"/>
                </a:lnTo>
                <a:lnTo>
                  <a:pt x="368" y="14"/>
                </a:lnTo>
                <a:lnTo>
                  <a:pt x="410" y="30"/>
                </a:lnTo>
                <a:lnTo>
                  <a:pt x="447" y="54"/>
                </a:lnTo>
                <a:lnTo>
                  <a:pt x="481" y="82"/>
                </a:lnTo>
                <a:lnTo>
                  <a:pt x="509" y="117"/>
                </a:lnTo>
                <a:lnTo>
                  <a:pt x="533" y="154"/>
                </a:lnTo>
                <a:lnTo>
                  <a:pt x="549" y="195"/>
                </a:lnTo>
                <a:lnTo>
                  <a:pt x="560" y="238"/>
                </a:lnTo>
                <a:lnTo>
                  <a:pt x="564" y="282"/>
                </a:lnTo>
                <a:lnTo>
                  <a:pt x="560" y="325"/>
                </a:lnTo>
                <a:lnTo>
                  <a:pt x="549" y="369"/>
                </a:lnTo>
                <a:lnTo>
                  <a:pt x="533" y="409"/>
                </a:lnTo>
                <a:lnTo>
                  <a:pt x="509" y="448"/>
                </a:lnTo>
                <a:lnTo>
                  <a:pt x="481" y="481"/>
                </a:lnTo>
                <a:lnTo>
                  <a:pt x="447" y="510"/>
                </a:lnTo>
                <a:lnTo>
                  <a:pt x="410" y="533"/>
                </a:lnTo>
                <a:lnTo>
                  <a:pt x="368" y="550"/>
                </a:lnTo>
                <a:lnTo>
                  <a:pt x="326" y="559"/>
                </a:lnTo>
                <a:lnTo>
                  <a:pt x="282" y="563"/>
                </a:lnTo>
                <a:lnTo>
                  <a:pt x="245" y="561"/>
                </a:lnTo>
                <a:lnTo>
                  <a:pt x="209" y="554"/>
                </a:lnTo>
                <a:lnTo>
                  <a:pt x="174" y="542"/>
                </a:lnTo>
                <a:lnTo>
                  <a:pt x="141" y="526"/>
                </a:lnTo>
                <a:lnTo>
                  <a:pt x="111" y="505"/>
                </a:lnTo>
                <a:lnTo>
                  <a:pt x="83" y="481"/>
                </a:lnTo>
                <a:lnTo>
                  <a:pt x="59" y="453"/>
                </a:lnTo>
                <a:lnTo>
                  <a:pt x="38" y="422"/>
                </a:lnTo>
                <a:lnTo>
                  <a:pt x="22" y="389"/>
                </a:lnTo>
                <a:lnTo>
                  <a:pt x="10" y="355"/>
                </a:lnTo>
                <a:lnTo>
                  <a:pt x="3" y="319"/>
                </a:lnTo>
                <a:lnTo>
                  <a:pt x="0" y="282"/>
                </a:lnTo>
                <a:lnTo>
                  <a:pt x="4" y="238"/>
                </a:lnTo>
                <a:lnTo>
                  <a:pt x="14" y="195"/>
                </a:lnTo>
                <a:lnTo>
                  <a:pt x="31" y="154"/>
                </a:lnTo>
                <a:lnTo>
                  <a:pt x="54" y="117"/>
                </a:lnTo>
                <a:lnTo>
                  <a:pt x="83" y="82"/>
                </a:lnTo>
                <a:lnTo>
                  <a:pt x="116" y="54"/>
                </a:lnTo>
                <a:lnTo>
                  <a:pt x="155" y="30"/>
                </a:lnTo>
                <a:lnTo>
                  <a:pt x="194" y="14"/>
                </a:lnTo>
                <a:lnTo>
                  <a:pt x="238" y="4"/>
                </a:lnTo>
                <a:lnTo>
                  <a:pt x="282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882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249-9B52-8546-9BC6-97C42836B396}" type="datetimeFigureOut">
              <a:rPr lang="en-US" smtClean="0"/>
              <a:t>11/22/2018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6FF3C-D1BE-1E40-8BA8-B91194CFF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5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249-9B52-8546-9BC6-97C42836B396}" type="datetimeFigureOut">
              <a:rPr lang="en-US" smtClean="0"/>
              <a:t>11/22/2018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6FF3C-D1BE-1E40-8BA8-B91194CFF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661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8584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5" name="Freeform 8"/>
          <p:cNvSpPr>
            <a:spLocks/>
          </p:cNvSpPr>
          <p:nvPr userDrawn="1"/>
        </p:nvSpPr>
        <p:spPr bwMode="auto">
          <a:xfrm>
            <a:off x="11608454" y="6443668"/>
            <a:ext cx="64471" cy="124912"/>
          </a:xfrm>
          <a:custGeom>
            <a:avLst/>
            <a:gdLst>
              <a:gd name="T0" fmla="*/ 1 w 27"/>
              <a:gd name="T1" fmla="*/ 52 h 52"/>
              <a:gd name="T2" fmla="*/ 0 w 27"/>
              <a:gd name="T3" fmla="*/ 51 h 52"/>
              <a:gd name="T4" fmla="*/ 0 w 27"/>
              <a:gd name="T5" fmla="*/ 49 h 52"/>
              <a:gd name="T6" fmla="*/ 23 w 27"/>
              <a:gd name="T7" fmla="*/ 26 h 52"/>
              <a:gd name="T8" fmla="*/ 0 w 27"/>
              <a:gd name="T9" fmla="*/ 3 h 52"/>
              <a:gd name="T10" fmla="*/ 0 w 27"/>
              <a:gd name="T11" fmla="*/ 1 h 52"/>
              <a:gd name="T12" fmla="*/ 2 w 27"/>
              <a:gd name="T13" fmla="*/ 1 h 52"/>
              <a:gd name="T14" fmla="*/ 26 w 27"/>
              <a:gd name="T15" fmla="*/ 25 h 52"/>
              <a:gd name="T16" fmla="*/ 26 w 27"/>
              <a:gd name="T17" fmla="*/ 27 h 52"/>
              <a:gd name="T18" fmla="*/ 2 w 27"/>
              <a:gd name="T19" fmla="*/ 51 h 52"/>
              <a:gd name="T20" fmla="*/ 1 w 27"/>
              <a:gd name="T21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7" h="52">
                <a:moveTo>
                  <a:pt x="1" y="52"/>
                </a:moveTo>
                <a:cubicBezTo>
                  <a:pt x="1" y="52"/>
                  <a:pt x="1" y="52"/>
                  <a:pt x="0" y="51"/>
                </a:cubicBezTo>
                <a:cubicBezTo>
                  <a:pt x="0" y="51"/>
                  <a:pt x="0" y="50"/>
                  <a:pt x="0" y="49"/>
                </a:cubicBezTo>
                <a:cubicBezTo>
                  <a:pt x="23" y="26"/>
                  <a:pt x="23" y="26"/>
                  <a:pt x="23" y="26"/>
                </a:cubicBezTo>
                <a:cubicBezTo>
                  <a:pt x="0" y="3"/>
                  <a:pt x="0" y="3"/>
                  <a:pt x="0" y="3"/>
                </a:cubicBezTo>
                <a:cubicBezTo>
                  <a:pt x="0" y="2"/>
                  <a:pt x="0" y="1"/>
                  <a:pt x="0" y="1"/>
                </a:cubicBezTo>
                <a:cubicBezTo>
                  <a:pt x="1" y="0"/>
                  <a:pt x="2" y="0"/>
                  <a:pt x="2" y="1"/>
                </a:cubicBezTo>
                <a:cubicBezTo>
                  <a:pt x="26" y="25"/>
                  <a:pt x="26" y="25"/>
                  <a:pt x="26" y="25"/>
                </a:cubicBezTo>
                <a:cubicBezTo>
                  <a:pt x="27" y="25"/>
                  <a:pt x="27" y="26"/>
                  <a:pt x="26" y="27"/>
                </a:cubicBezTo>
                <a:cubicBezTo>
                  <a:pt x="2" y="51"/>
                  <a:pt x="2" y="51"/>
                  <a:pt x="2" y="51"/>
                </a:cubicBezTo>
                <a:cubicBezTo>
                  <a:pt x="2" y="52"/>
                  <a:pt x="2" y="52"/>
                  <a:pt x="1" y="52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>
                <a:lumMod val="25000"/>
                <a:lumOff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Freeform 9"/>
          <p:cNvSpPr>
            <a:spLocks/>
          </p:cNvSpPr>
          <p:nvPr userDrawn="1"/>
        </p:nvSpPr>
        <p:spPr bwMode="auto">
          <a:xfrm>
            <a:off x="10739108" y="6443668"/>
            <a:ext cx="64471" cy="124912"/>
          </a:xfrm>
          <a:custGeom>
            <a:avLst/>
            <a:gdLst>
              <a:gd name="T0" fmla="*/ 25 w 27"/>
              <a:gd name="T1" fmla="*/ 52 h 52"/>
              <a:gd name="T2" fmla="*/ 24 w 27"/>
              <a:gd name="T3" fmla="*/ 51 h 52"/>
              <a:gd name="T4" fmla="*/ 1 w 27"/>
              <a:gd name="T5" fmla="*/ 27 h 52"/>
              <a:gd name="T6" fmla="*/ 1 w 27"/>
              <a:gd name="T7" fmla="*/ 25 h 52"/>
              <a:gd name="T8" fmla="*/ 24 w 27"/>
              <a:gd name="T9" fmla="*/ 1 h 52"/>
              <a:gd name="T10" fmla="*/ 26 w 27"/>
              <a:gd name="T11" fmla="*/ 1 h 52"/>
              <a:gd name="T12" fmla="*/ 26 w 27"/>
              <a:gd name="T13" fmla="*/ 3 h 52"/>
              <a:gd name="T14" fmla="*/ 4 w 27"/>
              <a:gd name="T15" fmla="*/ 26 h 52"/>
              <a:gd name="T16" fmla="*/ 26 w 27"/>
              <a:gd name="T17" fmla="*/ 49 h 52"/>
              <a:gd name="T18" fmla="*/ 26 w 27"/>
              <a:gd name="T19" fmla="*/ 51 h 52"/>
              <a:gd name="T20" fmla="*/ 25 w 27"/>
              <a:gd name="T21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7" h="52">
                <a:moveTo>
                  <a:pt x="25" y="52"/>
                </a:moveTo>
                <a:cubicBezTo>
                  <a:pt x="25" y="52"/>
                  <a:pt x="24" y="52"/>
                  <a:pt x="24" y="51"/>
                </a:cubicBezTo>
                <a:cubicBezTo>
                  <a:pt x="1" y="27"/>
                  <a:pt x="1" y="27"/>
                  <a:pt x="1" y="27"/>
                </a:cubicBezTo>
                <a:cubicBezTo>
                  <a:pt x="0" y="26"/>
                  <a:pt x="0" y="25"/>
                  <a:pt x="1" y="25"/>
                </a:cubicBezTo>
                <a:cubicBezTo>
                  <a:pt x="24" y="1"/>
                  <a:pt x="24" y="1"/>
                  <a:pt x="24" y="1"/>
                </a:cubicBezTo>
                <a:cubicBezTo>
                  <a:pt x="25" y="0"/>
                  <a:pt x="26" y="0"/>
                  <a:pt x="26" y="1"/>
                </a:cubicBezTo>
                <a:cubicBezTo>
                  <a:pt x="27" y="1"/>
                  <a:pt x="27" y="2"/>
                  <a:pt x="26" y="3"/>
                </a:cubicBezTo>
                <a:cubicBezTo>
                  <a:pt x="4" y="26"/>
                  <a:pt x="4" y="26"/>
                  <a:pt x="4" y="26"/>
                </a:cubicBezTo>
                <a:cubicBezTo>
                  <a:pt x="26" y="49"/>
                  <a:pt x="26" y="49"/>
                  <a:pt x="26" y="49"/>
                </a:cubicBezTo>
                <a:cubicBezTo>
                  <a:pt x="27" y="50"/>
                  <a:pt x="27" y="51"/>
                  <a:pt x="26" y="51"/>
                </a:cubicBezTo>
                <a:cubicBezTo>
                  <a:pt x="26" y="52"/>
                  <a:pt x="26" y="52"/>
                  <a:pt x="25" y="52"/>
                </a:cubicBez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12700">
            <a:solidFill>
              <a:schemeClr val="tx1">
                <a:lumMod val="25000"/>
                <a:lumOff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0987850" y="6449878"/>
            <a:ext cx="45987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lvl="0"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  <a:cs typeface="Poppins SemiBold" panose="02000000000000000000" pitchFamily="2" charset="0"/>
              </a:defRPr>
            </a:lvl1pPr>
          </a:lstStyle>
          <a:p>
            <a:pPr lvl="0"/>
            <a:fld id="{C7C71010-677A-489C-BB3F-CA8EBC4C3264}" type="slidenum">
              <a:rPr lang="id-ID" b="0" i="0" smtClean="0">
                <a:solidFill>
                  <a:schemeClr val="tx1">
                    <a:lumMod val="25000"/>
                    <a:lumOff val="75000"/>
                  </a:schemeClr>
                </a:solidFill>
                <a:latin typeface="Poppins" charset="0"/>
                <a:ea typeface="Poppins" charset="0"/>
                <a:cs typeface="Poppins" charset="0"/>
              </a:rPr>
              <a:pPr lvl="0"/>
              <a:t>‹#›</a:t>
            </a:fld>
            <a:endParaRPr lang="id-ID" b="0" i="0" dirty="0">
              <a:solidFill>
                <a:schemeClr val="tx1">
                  <a:lumMod val="25000"/>
                  <a:lumOff val="75000"/>
                </a:schemeClr>
              </a:solidFill>
              <a:latin typeface="Poppins" charset="0"/>
              <a:ea typeface="Poppins" charset="0"/>
              <a:cs typeface="Poppins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0599086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1465342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1032214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84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3429000"/>
          </a:xfr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7230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38622" cy="6858000"/>
          </a:xfr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4744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567568" y="984738"/>
            <a:ext cx="2156110" cy="2154113"/>
          </a:xfr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567568" y="3775418"/>
            <a:ext cx="2156110" cy="2154113"/>
          </a:xfr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519439" y="984738"/>
            <a:ext cx="2156110" cy="2154113"/>
          </a:xfr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519439" y="3775418"/>
            <a:ext cx="2156110" cy="2154113"/>
          </a:xfr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323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228578" y="0"/>
            <a:ext cx="2156110" cy="2154113"/>
          </a:xfr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228578" y="4703887"/>
            <a:ext cx="2156110" cy="2154113"/>
          </a:xfr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9863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3352800"/>
          </a:xfr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939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850297" cy="6858000"/>
          </a:xfr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68369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249-9B52-8546-9BC6-97C42836B396}" type="datetimeFigureOut">
              <a:rPr lang="en-US" smtClean="0"/>
              <a:t>11/22/2018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6FF3C-D1BE-1E40-8BA8-B91194CFF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412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484098" cy="3429000"/>
          </a:xfr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4409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838902" cy="6858000"/>
          </a:xfrm>
          <a:custGeom>
            <a:avLst/>
            <a:gdLst>
              <a:gd name="connsiteX0" fmla="*/ 2888614 w 6838902"/>
              <a:gd name="connsiteY0" fmla="*/ 0 h 6858000"/>
              <a:gd name="connsiteX1" fmla="*/ 6838902 w 6838902"/>
              <a:gd name="connsiteY1" fmla="*/ 0 h 6858000"/>
              <a:gd name="connsiteX2" fmla="*/ 2335488 w 6838902"/>
              <a:gd name="connsiteY2" fmla="*/ 6858000 h 6858000"/>
              <a:gd name="connsiteX3" fmla="*/ 0 w 6838902"/>
              <a:gd name="connsiteY3" fmla="*/ 6858000 h 6858000"/>
              <a:gd name="connsiteX4" fmla="*/ 0 w 6838902"/>
              <a:gd name="connsiteY4" fmla="*/ 43989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38902" h="6858000">
                <a:moveTo>
                  <a:pt x="2888614" y="0"/>
                </a:moveTo>
                <a:lnTo>
                  <a:pt x="6838902" y="0"/>
                </a:lnTo>
                <a:lnTo>
                  <a:pt x="2335488" y="6858000"/>
                </a:lnTo>
                <a:lnTo>
                  <a:pt x="0" y="6858000"/>
                </a:lnTo>
                <a:lnTo>
                  <a:pt x="0" y="4398911"/>
                </a:lnTo>
                <a:close/>
              </a:path>
            </a:pathLst>
          </a:custGeo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267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826535" y="1267486"/>
            <a:ext cx="3743170" cy="4323027"/>
          </a:xfrm>
          <a:custGeom>
            <a:avLst/>
            <a:gdLst>
              <a:gd name="connsiteX0" fmla="*/ 1705580 w 3411160"/>
              <a:gd name="connsiteY0" fmla="*/ 0 h 3939585"/>
              <a:gd name="connsiteX1" fmla="*/ 3411160 w 3411160"/>
              <a:gd name="connsiteY1" fmla="*/ 985157 h 3939585"/>
              <a:gd name="connsiteX2" fmla="*/ 3411160 w 3411160"/>
              <a:gd name="connsiteY2" fmla="*/ 2954603 h 3939585"/>
              <a:gd name="connsiteX3" fmla="*/ 1705883 w 3411160"/>
              <a:gd name="connsiteY3" fmla="*/ 3939585 h 3939585"/>
              <a:gd name="connsiteX4" fmla="*/ 1705277 w 3411160"/>
              <a:gd name="connsiteY4" fmla="*/ 3939585 h 3939585"/>
              <a:gd name="connsiteX5" fmla="*/ 0 w 3411160"/>
              <a:gd name="connsiteY5" fmla="*/ 2954603 h 3939585"/>
              <a:gd name="connsiteX6" fmla="*/ 0 w 3411160"/>
              <a:gd name="connsiteY6" fmla="*/ 985157 h 3939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11160" h="3939585">
                <a:moveTo>
                  <a:pt x="1705580" y="0"/>
                </a:moveTo>
                <a:lnTo>
                  <a:pt x="3411160" y="985157"/>
                </a:lnTo>
                <a:lnTo>
                  <a:pt x="3411160" y="2954603"/>
                </a:lnTo>
                <a:lnTo>
                  <a:pt x="1705883" y="3939585"/>
                </a:lnTo>
                <a:lnTo>
                  <a:pt x="1705277" y="3939585"/>
                </a:lnTo>
                <a:lnTo>
                  <a:pt x="0" y="2954603"/>
                </a:lnTo>
                <a:lnTo>
                  <a:pt x="0" y="985157"/>
                </a:lnTo>
                <a:close/>
              </a:path>
            </a:pathLst>
          </a:custGeo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982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20774" y="414617"/>
            <a:ext cx="11350451" cy="6028765"/>
          </a:xfr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4825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223504" y="2010685"/>
            <a:ext cx="1858020" cy="1856299"/>
          </a:xfr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778445" y="2010685"/>
            <a:ext cx="1858020" cy="1856299"/>
          </a:xfr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9333386" y="2010685"/>
            <a:ext cx="1858020" cy="1856299"/>
          </a:xfr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535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56658" y="1771307"/>
            <a:ext cx="1847483" cy="1941621"/>
          </a:xfr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164363" y="3892021"/>
            <a:ext cx="1847483" cy="1941621"/>
          </a:xfr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180152" y="1771307"/>
            <a:ext cx="1847483" cy="1941621"/>
          </a:xfr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9687858" y="3892020"/>
            <a:ext cx="1847483" cy="1941621"/>
          </a:xfr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6" name="Freeform 8"/>
          <p:cNvSpPr>
            <a:spLocks/>
          </p:cNvSpPr>
          <p:nvPr userDrawn="1"/>
        </p:nvSpPr>
        <p:spPr bwMode="auto">
          <a:xfrm>
            <a:off x="11608454" y="6443668"/>
            <a:ext cx="64471" cy="124912"/>
          </a:xfrm>
          <a:custGeom>
            <a:avLst/>
            <a:gdLst>
              <a:gd name="T0" fmla="*/ 1 w 27"/>
              <a:gd name="T1" fmla="*/ 52 h 52"/>
              <a:gd name="T2" fmla="*/ 0 w 27"/>
              <a:gd name="T3" fmla="*/ 51 h 52"/>
              <a:gd name="T4" fmla="*/ 0 w 27"/>
              <a:gd name="T5" fmla="*/ 49 h 52"/>
              <a:gd name="T6" fmla="*/ 23 w 27"/>
              <a:gd name="T7" fmla="*/ 26 h 52"/>
              <a:gd name="T8" fmla="*/ 0 w 27"/>
              <a:gd name="T9" fmla="*/ 3 h 52"/>
              <a:gd name="T10" fmla="*/ 0 w 27"/>
              <a:gd name="T11" fmla="*/ 1 h 52"/>
              <a:gd name="T12" fmla="*/ 2 w 27"/>
              <a:gd name="T13" fmla="*/ 1 h 52"/>
              <a:gd name="T14" fmla="*/ 26 w 27"/>
              <a:gd name="T15" fmla="*/ 25 h 52"/>
              <a:gd name="T16" fmla="*/ 26 w 27"/>
              <a:gd name="T17" fmla="*/ 27 h 52"/>
              <a:gd name="T18" fmla="*/ 2 w 27"/>
              <a:gd name="T19" fmla="*/ 51 h 52"/>
              <a:gd name="T20" fmla="*/ 1 w 27"/>
              <a:gd name="T21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7" h="52">
                <a:moveTo>
                  <a:pt x="1" y="52"/>
                </a:moveTo>
                <a:cubicBezTo>
                  <a:pt x="1" y="52"/>
                  <a:pt x="1" y="52"/>
                  <a:pt x="0" y="51"/>
                </a:cubicBezTo>
                <a:cubicBezTo>
                  <a:pt x="0" y="51"/>
                  <a:pt x="0" y="50"/>
                  <a:pt x="0" y="49"/>
                </a:cubicBezTo>
                <a:cubicBezTo>
                  <a:pt x="23" y="26"/>
                  <a:pt x="23" y="26"/>
                  <a:pt x="23" y="26"/>
                </a:cubicBezTo>
                <a:cubicBezTo>
                  <a:pt x="0" y="3"/>
                  <a:pt x="0" y="3"/>
                  <a:pt x="0" y="3"/>
                </a:cubicBezTo>
                <a:cubicBezTo>
                  <a:pt x="0" y="2"/>
                  <a:pt x="0" y="1"/>
                  <a:pt x="0" y="1"/>
                </a:cubicBezTo>
                <a:cubicBezTo>
                  <a:pt x="1" y="0"/>
                  <a:pt x="2" y="0"/>
                  <a:pt x="2" y="1"/>
                </a:cubicBezTo>
                <a:cubicBezTo>
                  <a:pt x="26" y="25"/>
                  <a:pt x="26" y="25"/>
                  <a:pt x="26" y="25"/>
                </a:cubicBezTo>
                <a:cubicBezTo>
                  <a:pt x="27" y="25"/>
                  <a:pt x="27" y="26"/>
                  <a:pt x="26" y="27"/>
                </a:cubicBezTo>
                <a:cubicBezTo>
                  <a:pt x="2" y="51"/>
                  <a:pt x="2" y="51"/>
                  <a:pt x="2" y="51"/>
                </a:cubicBezTo>
                <a:cubicBezTo>
                  <a:pt x="2" y="52"/>
                  <a:pt x="2" y="52"/>
                  <a:pt x="1" y="52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>
                <a:lumMod val="25000"/>
                <a:lumOff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9"/>
          <p:cNvSpPr>
            <a:spLocks/>
          </p:cNvSpPr>
          <p:nvPr userDrawn="1"/>
        </p:nvSpPr>
        <p:spPr bwMode="auto">
          <a:xfrm>
            <a:off x="10739108" y="6443668"/>
            <a:ext cx="64471" cy="124912"/>
          </a:xfrm>
          <a:custGeom>
            <a:avLst/>
            <a:gdLst>
              <a:gd name="T0" fmla="*/ 25 w 27"/>
              <a:gd name="T1" fmla="*/ 52 h 52"/>
              <a:gd name="T2" fmla="*/ 24 w 27"/>
              <a:gd name="T3" fmla="*/ 51 h 52"/>
              <a:gd name="T4" fmla="*/ 1 w 27"/>
              <a:gd name="T5" fmla="*/ 27 h 52"/>
              <a:gd name="T6" fmla="*/ 1 w 27"/>
              <a:gd name="T7" fmla="*/ 25 h 52"/>
              <a:gd name="T8" fmla="*/ 24 w 27"/>
              <a:gd name="T9" fmla="*/ 1 h 52"/>
              <a:gd name="T10" fmla="*/ 26 w 27"/>
              <a:gd name="T11" fmla="*/ 1 h 52"/>
              <a:gd name="T12" fmla="*/ 26 w 27"/>
              <a:gd name="T13" fmla="*/ 3 h 52"/>
              <a:gd name="T14" fmla="*/ 4 w 27"/>
              <a:gd name="T15" fmla="*/ 26 h 52"/>
              <a:gd name="T16" fmla="*/ 26 w 27"/>
              <a:gd name="T17" fmla="*/ 49 h 52"/>
              <a:gd name="T18" fmla="*/ 26 w 27"/>
              <a:gd name="T19" fmla="*/ 51 h 52"/>
              <a:gd name="T20" fmla="*/ 25 w 27"/>
              <a:gd name="T21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7" h="52">
                <a:moveTo>
                  <a:pt x="25" y="52"/>
                </a:moveTo>
                <a:cubicBezTo>
                  <a:pt x="25" y="52"/>
                  <a:pt x="24" y="52"/>
                  <a:pt x="24" y="51"/>
                </a:cubicBezTo>
                <a:cubicBezTo>
                  <a:pt x="1" y="27"/>
                  <a:pt x="1" y="27"/>
                  <a:pt x="1" y="27"/>
                </a:cubicBezTo>
                <a:cubicBezTo>
                  <a:pt x="0" y="26"/>
                  <a:pt x="0" y="25"/>
                  <a:pt x="1" y="25"/>
                </a:cubicBezTo>
                <a:cubicBezTo>
                  <a:pt x="24" y="1"/>
                  <a:pt x="24" y="1"/>
                  <a:pt x="24" y="1"/>
                </a:cubicBezTo>
                <a:cubicBezTo>
                  <a:pt x="25" y="0"/>
                  <a:pt x="26" y="0"/>
                  <a:pt x="26" y="1"/>
                </a:cubicBezTo>
                <a:cubicBezTo>
                  <a:pt x="27" y="1"/>
                  <a:pt x="27" y="2"/>
                  <a:pt x="26" y="3"/>
                </a:cubicBezTo>
                <a:cubicBezTo>
                  <a:pt x="4" y="26"/>
                  <a:pt x="4" y="26"/>
                  <a:pt x="4" y="26"/>
                </a:cubicBezTo>
                <a:cubicBezTo>
                  <a:pt x="26" y="49"/>
                  <a:pt x="26" y="49"/>
                  <a:pt x="26" y="49"/>
                </a:cubicBezTo>
                <a:cubicBezTo>
                  <a:pt x="27" y="50"/>
                  <a:pt x="27" y="51"/>
                  <a:pt x="26" y="51"/>
                </a:cubicBezTo>
                <a:cubicBezTo>
                  <a:pt x="26" y="52"/>
                  <a:pt x="26" y="52"/>
                  <a:pt x="25" y="52"/>
                </a:cubicBez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12700">
            <a:solidFill>
              <a:schemeClr val="tx1">
                <a:lumMod val="25000"/>
                <a:lumOff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0987850" y="6449878"/>
            <a:ext cx="45987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lvl="0"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  <a:cs typeface="Poppins SemiBold" panose="02000000000000000000" pitchFamily="2" charset="0"/>
              </a:defRPr>
            </a:lvl1pPr>
          </a:lstStyle>
          <a:p>
            <a:pPr lvl="0"/>
            <a:fld id="{C7C71010-677A-489C-BB3F-CA8EBC4C3264}" type="slidenum">
              <a:rPr lang="id-ID" b="0" i="0" smtClean="0">
                <a:solidFill>
                  <a:schemeClr val="tx1">
                    <a:lumMod val="25000"/>
                    <a:lumOff val="75000"/>
                  </a:schemeClr>
                </a:solidFill>
                <a:latin typeface="Poppins" charset="0"/>
                <a:ea typeface="Poppins" charset="0"/>
                <a:cs typeface="Poppins" charset="0"/>
              </a:rPr>
              <a:pPr lvl="0"/>
              <a:t>‹#›</a:t>
            </a:fld>
            <a:endParaRPr lang="id-ID" b="0" i="0" dirty="0">
              <a:solidFill>
                <a:schemeClr val="tx1">
                  <a:lumMod val="25000"/>
                  <a:lumOff val="75000"/>
                </a:schemeClr>
              </a:solidFill>
              <a:latin typeface="Poppins" charset="0"/>
              <a:ea typeface="Poppins" charset="0"/>
              <a:cs typeface="Poppins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0599086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11465342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11032214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4"/>
          <p:cNvSpPr>
            <a:spLocks/>
          </p:cNvSpPr>
          <p:nvPr userDrawn="1"/>
        </p:nvSpPr>
        <p:spPr bwMode="auto">
          <a:xfrm>
            <a:off x="1341076" y="6443668"/>
            <a:ext cx="150096" cy="124912"/>
          </a:xfrm>
          <a:custGeom>
            <a:avLst/>
            <a:gdLst>
              <a:gd name="T0" fmla="*/ 57 w 63"/>
              <a:gd name="T1" fmla="*/ 13 h 52"/>
              <a:gd name="T2" fmla="*/ 57 w 63"/>
              <a:gd name="T3" fmla="*/ 15 h 52"/>
              <a:gd name="T4" fmla="*/ 20 w 63"/>
              <a:gd name="T5" fmla="*/ 52 h 52"/>
              <a:gd name="T6" fmla="*/ 0 w 63"/>
              <a:gd name="T7" fmla="*/ 46 h 52"/>
              <a:gd name="T8" fmla="*/ 3 w 63"/>
              <a:gd name="T9" fmla="*/ 46 h 52"/>
              <a:gd name="T10" fmla="*/ 19 w 63"/>
              <a:gd name="T11" fmla="*/ 40 h 52"/>
              <a:gd name="T12" fmla="*/ 7 w 63"/>
              <a:gd name="T13" fmla="*/ 32 h 52"/>
              <a:gd name="T14" fmla="*/ 10 w 63"/>
              <a:gd name="T15" fmla="*/ 32 h 52"/>
              <a:gd name="T16" fmla="*/ 13 w 63"/>
              <a:gd name="T17" fmla="*/ 31 h 52"/>
              <a:gd name="T18" fmla="*/ 3 w 63"/>
              <a:gd name="T19" fmla="*/ 19 h 52"/>
              <a:gd name="T20" fmla="*/ 3 w 63"/>
              <a:gd name="T21" fmla="*/ 19 h 52"/>
              <a:gd name="T22" fmla="*/ 9 w 63"/>
              <a:gd name="T23" fmla="*/ 20 h 52"/>
              <a:gd name="T24" fmla="*/ 3 w 63"/>
              <a:gd name="T25" fmla="*/ 10 h 52"/>
              <a:gd name="T26" fmla="*/ 5 w 63"/>
              <a:gd name="T27" fmla="*/ 2 h 52"/>
              <a:gd name="T28" fmla="*/ 31 w 63"/>
              <a:gd name="T29" fmla="*/ 16 h 52"/>
              <a:gd name="T30" fmla="*/ 31 w 63"/>
              <a:gd name="T31" fmla="*/ 14 h 52"/>
              <a:gd name="T32" fmla="*/ 44 w 63"/>
              <a:gd name="T33" fmla="*/ 0 h 52"/>
              <a:gd name="T34" fmla="*/ 53 w 63"/>
              <a:gd name="T35" fmla="*/ 4 h 52"/>
              <a:gd name="T36" fmla="*/ 61 w 63"/>
              <a:gd name="T37" fmla="*/ 0 h 52"/>
              <a:gd name="T38" fmla="*/ 56 w 63"/>
              <a:gd name="T39" fmla="*/ 8 h 52"/>
              <a:gd name="T40" fmla="*/ 63 w 63"/>
              <a:gd name="T41" fmla="*/ 6 h 52"/>
              <a:gd name="T42" fmla="*/ 57 w 63"/>
              <a:gd name="T43" fmla="*/ 13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3" h="52">
                <a:moveTo>
                  <a:pt x="57" y="13"/>
                </a:moveTo>
                <a:cubicBezTo>
                  <a:pt x="57" y="14"/>
                  <a:pt x="57" y="14"/>
                  <a:pt x="57" y="15"/>
                </a:cubicBezTo>
                <a:cubicBezTo>
                  <a:pt x="57" y="32"/>
                  <a:pt x="44" y="52"/>
                  <a:pt x="20" y="52"/>
                </a:cubicBezTo>
                <a:cubicBezTo>
                  <a:pt x="13" y="52"/>
                  <a:pt x="6" y="50"/>
                  <a:pt x="0" y="46"/>
                </a:cubicBezTo>
                <a:cubicBezTo>
                  <a:pt x="1" y="46"/>
                  <a:pt x="2" y="46"/>
                  <a:pt x="3" y="46"/>
                </a:cubicBezTo>
                <a:cubicBezTo>
                  <a:pt x="9" y="46"/>
                  <a:pt x="15" y="44"/>
                  <a:pt x="19" y="40"/>
                </a:cubicBezTo>
                <a:cubicBezTo>
                  <a:pt x="14" y="40"/>
                  <a:pt x="9" y="37"/>
                  <a:pt x="7" y="32"/>
                </a:cubicBezTo>
                <a:cubicBezTo>
                  <a:pt x="8" y="32"/>
                  <a:pt x="9" y="32"/>
                  <a:pt x="10" y="32"/>
                </a:cubicBezTo>
                <a:cubicBezTo>
                  <a:pt x="11" y="32"/>
                  <a:pt x="12" y="32"/>
                  <a:pt x="13" y="31"/>
                </a:cubicBezTo>
                <a:cubicBezTo>
                  <a:pt x="7" y="30"/>
                  <a:pt x="3" y="25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5" y="19"/>
                  <a:pt x="7" y="20"/>
                  <a:pt x="9" y="20"/>
                </a:cubicBezTo>
                <a:cubicBezTo>
                  <a:pt x="5" y="18"/>
                  <a:pt x="3" y="14"/>
                  <a:pt x="3" y="10"/>
                </a:cubicBezTo>
                <a:cubicBezTo>
                  <a:pt x="3" y="6"/>
                  <a:pt x="4" y="4"/>
                  <a:pt x="5" y="2"/>
                </a:cubicBezTo>
                <a:cubicBezTo>
                  <a:pt x="11" y="11"/>
                  <a:pt x="20" y="16"/>
                  <a:pt x="31" y="16"/>
                </a:cubicBezTo>
                <a:cubicBezTo>
                  <a:pt x="31" y="14"/>
                  <a:pt x="31" y="14"/>
                  <a:pt x="31" y="14"/>
                </a:cubicBezTo>
                <a:cubicBezTo>
                  <a:pt x="31" y="5"/>
                  <a:pt x="37" y="0"/>
                  <a:pt x="44" y="0"/>
                </a:cubicBezTo>
                <a:cubicBezTo>
                  <a:pt x="48" y="0"/>
                  <a:pt x="51" y="1"/>
                  <a:pt x="53" y="4"/>
                </a:cubicBezTo>
                <a:cubicBezTo>
                  <a:pt x="56" y="3"/>
                  <a:pt x="59" y="2"/>
                  <a:pt x="61" y="0"/>
                </a:cubicBezTo>
                <a:cubicBezTo>
                  <a:pt x="61" y="4"/>
                  <a:pt x="58" y="6"/>
                  <a:pt x="56" y="8"/>
                </a:cubicBezTo>
                <a:cubicBezTo>
                  <a:pt x="58" y="7"/>
                  <a:pt x="61" y="7"/>
                  <a:pt x="63" y="6"/>
                </a:cubicBezTo>
                <a:cubicBezTo>
                  <a:pt x="61" y="8"/>
                  <a:pt x="59" y="11"/>
                  <a:pt x="57" y="13"/>
                </a:cubicBez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16"/>
          <p:cNvSpPr>
            <a:spLocks/>
          </p:cNvSpPr>
          <p:nvPr userDrawn="1"/>
        </p:nvSpPr>
        <p:spPr bwMode="auto">
          <a:xfrm>
            <a:off x="514038" y="6443668"/>
            <a:ext cx="64471" cy="124912"/>
          </a:xfrm>
          <a:custGeom>
            <a:avLst/>
            <a:gdLst>
              <a:gd name="T0" fmla="*/ 27 w 27"/>
              <a:gd name="T1" fmla="*/ 8 h 52"/>
              <a:gd name="T2" fmla="*/ 22 w 27"/>
              <a:gd name="T3" fmla="*/ 8 h 52"/>
              <a:gd name="T4" fmla="*/ 18 w 27"/>
              <a:gd name="T5" fmla="*/ 13 h 52"/>
              <a:gd name="T6" fmla="*/ 18 w 27"/>
              <a:gd name="T7" fmla="*/ 19 h 52"/>
              <a:gd name="T8" fmla="*/ 27 w 27"/>
              <a:gd name="T9" fmla="*/ 19 h 52"/>
              <a:gd name="T10" fmla="*/ 25 w 27"/>
              <a:gd name="T11" fmla="*/ 28 h 52"/>
              <a:gd name="T12" fmla="*/ 18 w 27"/>
              <a:gd name="T13" fmla="*/ 28 h 52"/>
              <a:gd name="T14" fmla="*/ 18 w 27"/>
              <a:gd name="T15" fmla="*/ 52 h 52"/>
              <a:gd name="T16" fmla="*/ 8 w 27"/>
              <a:gd name="T17" fmla="*/ 52 h 52"/>
              <a:gd name="T18" fmla="*/ 8 w 27"/>
              <a:gd name="T19" fmla="*/ 28 h 52"/>
              <a:gd name="T20" fmla="*/ 0 w 27"/>
              <a:gd name="T21" fmla="*/ 28 h 52"/>
              <a:gd name="T22" fmla="*/ 0 w 27"/>
              <a:gd name="T23" fmla="*/ 19 h 52"/>
              <a:gd name="T24" fmla="*/ 8 w 27"/>
              <a:gd name="T25" fmla="*/ 19 h 52"/>
              <a:gd name="T26" fmla="*/ 8 w 27"/>
              <a:gd name="T27" fmla="*/ 12 h 52"/>
              <a:gd name="T28" fmla="*/ 20 w 27"/>
              <a:gd name="T29" fmla="*/ 0 h 52"/>
              <a:gd name="T30" fmla="*/ 27 w 27"/>
              <a:gd name="T31" fmla="*/ 0 h 52"/>
              <a:gd name="T32" fmla="*/ 27 w 27"/>
              <a:gd name="T33" fmla="*/ 8 h 52"/>
              <a:gd name="T34" fmla="*/ 27 w 27"/>
              <a:gd name="T35" fmla="*/ 8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7" h="52">
                <a:moveTo>
                  <a:pt x="27" y="8"/>
                </a:moveTo>
                <a:cubicBezTo>
                  <a:pt x="22" y="8"/>
                  <a:pt x="22" y="8"/>
                  <a:pt x="22" y="8"/>
                </a:cubicBezTo>
                <a:cubicBezTo>
                  <a:pt x="18" y="8"/>
                  <a:pt x="18" y="11"/>
                  <a:pt x="18" y="13"/>
                </a:cubicBezTo>
                <a:cubicBezTo>
                  <a:pt x="18" y="19"/>
                  <a:pt x="18" y="19"/>
                  <a:pt x="18" y="19"/>
                </a:cubicBezTo>
                <a:cubicBezTo>
                  <a:pt x="27" y="19"/>
                  <a:pt x="27" y="19"/>
                  <a:pt x="27" y="19"/>
                </a:cubicBezTo>
                <a:cubicBezTo>
                  <a:pt x="25" y="28"/>
                  <a:pt x="25" y="28"/>
                  <a:pt x="25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52"/>
                  <a:pt x="18" y="52"/>
                  <a:pt x="18" y="52"/>
                </a:cubicBezTo>
                <a:cubicBezTo>
                  <a:pt x="8" y="52"/>
                  <a:pt x="8" y="52"/>
                  <a:pt x="8" y="52"/>
                </a:cubicBezTo>
                <a:cubicBezTo>
                  <a:pt x="8" y="28"/>
                  <a:pt x="8" y="28"/>
                  <a:pt x="8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9"/>
                  <a:pt x="0" y="19"/>
                  <a:pt x="0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4"/>
                  <a:pt x="13" y="0"/>
                  <a:pt x="20" y="0"/>
                </a:cubicBezTo>
                <a:cubicBezTo>
                  <a:pt x="23" y="0"/>
                  <a:pt x="26" y="0"/>
                  <a:pt x="27" y="0"/>
                </a:cubicBezTo>
                <a:cubicBezTo>
                  <a:pt x="27" y="8"/>
                  <a:pt x="27" y="8"/>
                  <a:pt x="27" y="8"/>
                </a:cubicBezTo>
                <a:cubicBezTo>
                  <a:pt x="27" y="8"/>
                  <a:pt x="27" y="8"/>
                  <a:pt x="27" y="8"/>
                </a:cubicBez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366626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799754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1240341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utoShape 5"/>
          <p:cNvSpPr>
            <a:spLocks noChangeAspect="1" noChangeArrowheads="1" noTextEdit="1"/>
          </p:cNvSpPr>
          <p:nvPr userDrawn="1"/>
        </p:nvSpPr>
        <p:spPr bwMode="auto">
          <a:xfrm>
            <a:off x="897062" y="6430220"/>
            <a:ext cx="163145" cy="16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8"/>
          <p:cNvSpPr>
            <a:spLocks noEditPoints="1"/>
          </p:cNvSpPr>
          <p:nvPr userDrawn="1"/>
        </p:nvSpPr>
        <p:spPr bwMode="auto">
          <a:xfrm>
            <a:off x="897062" y="6431125"/>
            <a:ext cx="163145" cy="163145"/>
          </a:xfrm>
          <a:custGeom>
            <a:avLst/>
            <a:gdLst/>
            <a:ahLst/>
            <a:cxnLst>
              <a:cxn ang="0">
                <a:pos x="1031" y="400"/>
              </a:cxn>
              <a:cxn ang="0">
                <a:pos x="809" y="482"/>
              </a:cxn>
              <a:cxn ang="0">
                <a:pos x="622" y="622"/>
              </a:cxn>
              <a:cxn ang="0">
                <a:pos x="482" y="809"/>
              </a:cxn>
              <a:cxn ang="0">
                <a:pos x="400" y="1031"/>
              </a:cxn>
              <a:cxn ang="0">
                <a:pos x="384" y="3135"/>
              </a:cxn>
              <a:cxn ang="0">
                <a:pos x="421" y="3375"/>
              </a:cxn>
              <a:cxn ang="0">
                <a:pos x="522" y="3588"/>
              </a:cxn>
              <a:cxn ang="0">
                <a:pos x="679" y="3759"/>
              </a:cxn>
              <a:cxn ang="0">
                <a:pos x="879" y="3882"/>
              </a:cxn>
              <a:cxn ang="0">
                <a:pos x="1112" y="3941"/>
              </a:cxn>
              <a:cxn ang="0">
                <a:pos x="3217" y="3941"/>
              </a:cxn>
              <a:cxn ang="0">
                <a:pos x="3449" y="3882"/>
              </a:cxn>
              <a:cxn ang="0">
                <a:pos x="3650" y="3759"/>
              </a:cxn>
              <a:cxn ang="0">
                <a:pos x="3807" y="3588"/>
              </a:cxn>
              <a:cxn ang="0">
                <a:pos x="3908" y="3375"/>
              </a:cxn>
              <a:cxn ang="0">
                <a:pos x="3945" y="3135"/>
              </a:cxn>
              <a:cxn ang="0">
                <a:pos x="3929" y="1031"/>
              </a:cxn>
              <a:cxn ang="0">
                <a:pos x="3847" y="809"/>
              </a:cxn>
              <a:cxn ang="0">
                <a:pos x="3707" y="622"/>
              </a:cxn>
              <a:cxn ang="0">
                <a:pos x="3520" y="482"/>
              </a:cxn>
              <a:cxn ang="0">
                <a:pos x="3298" y="400"/>
              </a:cxn>
              <a:cxn ang="0">
                <a:pos x="1194" y="384"/>
              </a:cxn>
              <a:cxn ang="0">
                <a:pos x="3233" y="4"/>
              </a:cxn>
              <a:cxn ang="0">
                <a:pos x="3512" y="61"/>
              </a:cxn>
              <a:cxn ang="0">
                <a:pos x="3763" y="179"/>
              </a:cxn>
              <a:cxn ang="0">
                <a:pos x="3980" y="349"/>
              </a:cxn>
              <a:cxn ang="0">
                <a:pos x="4150" y="566"/>
              </a:cxn>
              <a:cxn ang="0">
                <a:pos x="4268" y="817"/>
              </a:cxn>
              <a:cxn ang="0">
                <a:pos x="4325" y="1096"/>
              </a:cxn>
              <a:cxn ang="0">
                <a:pos x="4325" y="3233"/>
              </a:cxn>
              <a:cxn ang="0">
                <a:pos x="4268" y="3512"/>
              </a:cxn>
              <a:cxn ang="0">
                <a:pos x="4150" y="3763"/>
              </a:cxn>
              <a:cxn ang="0">
                <a:pos x="3980" y="3980"/>
              </a:cxn>
              <a:cxn ang="0">
                <a:pos x="3763" y="4150"/>
              </a:cxn>
              <a:cxn ang="0">
                <a:pos x="3512" y="4268"/>
              </a:cxn>
              <a:cxn ang="0">
                <a:pos x="3233" y="4325"/>
              </a:cxn>
              <a:cxn ang="0">
                <a:pos x="1096" y="4325"/>
              </a:cxn>
              <a:cxn ang="0">
                <a:pos x="817" y="4268"/>
              </a:cxn>
              <a:cxn ang="0">
                <a:pos x="566" y="4150"/>
              </a:cxn>
              <a:cxn ang="0">
                <a:pos x="349" y="3980"/>
              </a:cxn>
              <a:cxn ang="0">
                <a:pos x="179" y="3763"/>
              </a:cxn>
              <a:cxn ang="0">
                <a:pos x="61" y="3512"/>
              </a:cxn>
              <a:cxn ang="0">
                <a:pos x="4" y="3233"/>
              </a:cxn>
              <a:cxn ang="0">
                <a:pos x="4" y="1096"/>
              </a:cxn>
              <a:cxn ang="0">
                <a:pos x="61" y="817"/>
              </a:cxn>
              <a:cxn ang="0">
                <a:pos x="179" y="566"/>
              </a:cxn>
              <a:cxn ang="0">
                <a:pos x="349" y="349"/>
              </a:cxn>
              <a:cxn ang="0">
                <a:pos x="566" y="179"/>
              </a:cxn>
              <a:cxn ang="0">
                <a:pos x="817" y="61"/>
              </a:cxn>
              <a:cxn ang="0">
                <a:pos x="1096" y="4"/>
              </a:cxn>
            </a:cxnLst>
            <a:rect l="0" t="0" r="r" b="b"/>
            <a:pathLst>
              <a:path w="4329" h="4329">
                <a:moveTo>
                  <a:pt x="1194" y="384"/>
                </a:moveTo>
                <a:lnTo>
                  <a:pt x="1112" y="388"/>
                </a:lnTo>
                <a:lnTo>
                  <a:pt x="1031" y="400"/>
                </a:lnTo>
                <a:lnTo>
                  <a:pt x="954" y="421"/>
                </a:lnTo>
                <a:lnTo>
                  <a:pt x="879" y="448"/>
                </a:lnTo>
                <a:lnTo>
                  <a:pt x="809" y="482"/>
                </a:lnTo>
                <a:lnTo>
                  <a:pt x="741" y="522"/>
                </a:lnTo>
                <a:lnTo>
                  <a:pt x="679" y="570"/>
                </a:lnTo>
                <a:lnTo>
                  <a:pt x="622" y="622"/>
                </a:lnTo>
                <a:lnTo>
                  <a:pt x="570" y="679"/>
                </a:lnTo>
                <a:lnTo>
                  <a:pt x="522" y="741"/>
                </a:lnTo>
                <a:lnTo>
                  <a:pt x="482" y="809"/>
                </a:lnTo>
                <a:lnTo>
                  <a:pt x="447" y="880"/>
                </a:lnTo>
                <a:lnTo>
                  <a:pt x="421" y="954"/>
                </a:lnTo>
                <a:lnTo>
                  <a:pt x="400" y="1031"/>
                </a:lnTo>
                <a:lnTo>
                  <a:pt x="388" y="1112"/>
                </a:lnTo>
                <a:lnTo>
                  <a:pt x="384" y="1195"/>
                </a:lnTo>
                <a:lnTo>
                  <a:pt x="384" y="3135"/>
                </a:lnTo>
                <a:lnTo>
                  <a:pt x="388" y="3217"/>
                </a:lnTo>
                <a:lnTo>
                  <a:pt x="400" y="3298"/>
                </a:lnTo>
                <a:lnTo>
                  <a:pt x="421" y="3375"/>
                </a:lnTo>
                <a:lnTo>
                  <a:pt x="447" y="3450"/>
                </a:lnTo>
                <a:lnTo>
                  <a:pt x="482" y="3520"/>
                </a:lnTo>
                <a:lnTo>
                  <a:pt x="522" y="3588"/>
                </a:lnTo>
                <a:lnTo>
                  <a:pt x="570" y="3650"/>
                </a:lnTo>
                <a:lnTo>
                  <a:pt x="622" y="3708"/>
                </a:lnTo>
                <a:lnTo>
                  <a:pt x="679" y="3759"/>
                </a:lnTo>
                <a:lnTo>
                  <a:pt x="741" y="3807"/>
                </a:lnTo>
                <a:lnTo>
                  <a:pt x="809" y="3847"/>
                </a:lnTo>
                <a:lnTo>
                  <a:pt x="879" y="3882"/>
                </a:lnTo>
                <a:lnTo>
                  <a:pt x="954" y="3908"/>
                </a:lnTo>
                <a:lnTo>
                  <a:pt x="1031" y="3929"/>
                </a:lnTo>
                <a:lnTo>
                  <a:pt x="1112" y="3941"/>
                </a:lnTo>
                <a:lnTo>
                  <a:pt x="1194" y="3945"/>
                </a:lnTo>
                <a:lnTo>
                  <a:pt x="3134" y="3945"/>
                </a:lnTo>
                <a:lnTo>
                  <a:pt x="3217" y="3941"/>
                </a:lnTo>
                <a:lnTo>
                  <a:pt x="3298" y="3929"/>
                </a:lnTo>
                <a:lnTo>
                  <a:pt x="3375" y="3908"/>
                </a:lnTo>
                <a:lnTo>
                  <a:pt x="3449" y="3882"/>
                </a:lnTo>
                <a:lnTo>
                  <a:pt x="3520" y="3847"/>
                </a:lnTo>
                <a:lnTo>
                  <a:pt x="3588" y="3807"/>
                </a:lnTo>
                <a:lnTo>
                  <a:pt x="3650" y="3759"/>
                </a:lnTo>
                <a:lnTo>
                  <a:pt x="3707" y="3708"/>
                </a:lnTo>
                <a:lnTo>
                  <a:pt x="3759" y="3650"/>
                </a:lnTo>
                <a:lnTo>
                  <a:pt x="3807" y="3588"/>
                </a:lnTo>
                <a:lnTo>
                  <a:pt x="3847" y="3520"/>
                </a:lnTo>
                <a:lnTo>
                  <a:pt x="3881" y="3450"/>
                </a:lnTo>
                <a:lnTo>
                  <a:pt x="3908" y="3375"/>
                </a:lnTo>
                <a:lnTo>
                  <a:pt x="3929" y="3298"/>
                </a:lnTo>
                <a:lnTo>
                  <a:pt x="3941" y="3217"/>
                </a:lnTo>
                <a:lnTo>
                  <a:pt x="3945" y="3135"/>
                </a:lnTo>
                <a:lnTo>
                  <a:pt x="3945" y="1195"/>
                </a:lnTo>
                <a:lnTo>
                  <a:pt x="3941" y="1112"/>
                </a:lnTo>
                <a:lnTo>
                  <a:pt x="3929" y="1031"/>
                </a:lnTo>
                <a:lnTo>
                  <a:pt x="3908" y="954"/>
                </a:lnTo>
                <a:lnTo>
                  <a:pt x="3881" y="880"/>
                </a:lnTo>
                <a:lnTo>
                  <a:pt x="3847" y="809"/>
                </a:lnTo>
                <a:lnTo>
                  <a:pt x="3807" y="741"/>
                </a:lnTo>
                <a:lnTo>
                  <a:pt x="3759" y="679"/>
                </a:lnTo>
                <a:lnTo>
                  <a:pt x="3707" y="622"/>
                </a:lnTo>
                <a:lnTo>
                  <a:pt x="3650" y="570"/>
                </a:lnTo>
                <a:lnTo>
                  <a:pt x="3588" y="522"/>
                </a:lnTo>
                <a:lnTo>
                  <a:pt x="3520" y="482"/>
                </a:lnTo>
                <a:lnTo>
                  <a:pt x="3449" y="448"/>
                </a:lnTo>
                <a:lnTo>
                  <a:pt x="3375" y="421"/>
                </a:lnTo>
                <a:lnTo>
                  <a:pt x="3298" y="400"/>
                </a:lnTo>
                <a:lnTo>
                  <a:pt x="3217" y="388"/>
                </a:lnTo>
                <a:lnTo>
                  <a:pt x="3134" y="384"/>
                </a:lnTo>
                <a:lnTo>
                  <a:pt x="1194" y="384"/>
                </a:lnTo>
                <a:close/>
                <a:moveTo>
                  <a:pt x="1194" y="0"/>
                </a:moveTo>
                <a:lnTo>
                  <a:pt x="3134" y="0"/>
                </a:lnTo>
                <a:lnTo>
                  <a:pt x="3233" y="4"/>
                </a:lnTo>
                <a:lnTo>
                  <a:pt x="3328" y="16"/>
                </a:lnTo>
                <a:lnTo>
                  <a:pt x="3421" y="34"/>
                </a:lnTo>
                <a:lnTo>
                  <a:pt x="3512" y="61"/>
                </a:lnTo>
                <a:lnTo>
                  <a:pt x="3600" y="94"/>
                </a:lnTo>
                <a:lnTo>
                  <a:pt x="3683" y="133"/>
                </a:lnTo>
                <a:lnTo>
                  <a:pt x="3763" y="179"/>
                </a:lnTo>
                <a:lnTo>
                  <a:pt x="3840" y="231"/>
                </a:lnTo>
                <a:lnTo>
                  <a:pt x="3912" y="288"/>
                </a:lnTo>
                <a:lnTo>
                  <a:pt x="3980" y="349"/>
                </a:lnTo>
                <a:lnTo>
                  <a:pt x="4041" y="417"/>
                </a:lnTo>
                <a:lnTo>
                  <a:pt x="4098" y="489"/>
                </a:lnTo>
                <a:lnTo>
                  <a:pt x="4150" y="566"/>
                </a:lnTo>
                <a:lnTo>
                  <a:pt x="4196" y="646"/>
                </a:lnTo>
                <a:lnTo>
                  <a:pt x="4235" y="729"/>
                </a:lnTo>
                <a:lnTo>
                  <a:pt x="4268" y="817"/>
                </a:lnTo>
                <a:lnTo>
                  <a:pt x="4295" y="908"/>
                </a:lnTo>
                <a:lnTo>
                  <a:pt x="4313" y="1001"/>
                </a:lnTo>
                <a:lnTo>
                  <a:pt x="4325" y="1096"/>
                </a:lnTo>
                <a:lnTo>
                  <a:pt x="4329" y="1195"/>
                </a:lnTo>
                <a:lnTo>
                  <a:pt x="4329" y="3135"/>
                </a:lnTo>
                <a:lnTo>
                  <a:pt x="4325" y="3233"/>
                </a:lnTo>
                <a:lnTo>
                  <a:pt x="4313" y="3329"/>
                </a:lnTo>
                <a:lnTo>
                  <a:pt x="4295" y="3422"/>
                </a:lnTo>
                <a:lnTo>
                  <a:pt x="4268" y="3512"/>
                </a:lnTo>
                <a:lnTo>
                  <a:pt x="4235" y="3600"/>
                </a:lnTo>
                <a:lnTo>
                  <a:pt x="4196" y="3684"/>
                </a:lnTo>
                <a:lnTo>
                  <a:pt x="4150" y="3763"/>
                </a:lnTo>
                <a:lnTo>
                  <a:pt x="4098" y="3840"/>
                </a:lnTo>
                <a:lnTo>
                  <a:pt x="4041" y="3912"/>
                </a:lnTo>
                <a:lnTo>
                  <a:pt x="3980" y="3980"/>
                </a:lnTo>
                <a:lnTo>
                  <a:pt x="3912" y="4041"/>
                </a:lnTo>
                <a:lnTo>
                  <a:pt x="3840" y="4098"/>
                </a:lnTo>
                <a:lnTo>
                  <a:pt x="3763" y="4150"/>
                </a:lnTo>
                <a:lnTo>
                  <a:pt x="3683" y="4197"/>
                </a:lnTo>
                <a:lnTo>
                  <a:pt x="3600" y="4235"/>
                </a:lnTo>
                <a:lnTo>
                  <a:pt x="3512" y="4268"/>
                </a:lnTo>
                <a:lnTo>
                  <a:pt x="3421" y="4295"/>
                </a:lnTo>
                <a:lnTo>
                  <a:pt x="3328" y="4313"/>
                </a:lnTo>
                <a:lnTo>
                  <a:pt x="3233" y="4325"/>
                </a:lnTo>
                <a:lnTo>
                  <a:pt x="3134" y="4329"/>
                </a:lnTo>
                <a:lnTo>
                  <a:pt x="1194" y="4329"/>
                </a:lnTo>
                <a:lnTo>
                  <a:pt x="1096" y="4325"/>
                </a:lnTo>
                <a:lnTo>
                  <a:pt x="1000" y="4313"/>
                </a:lnTo>
                <a:lnTo>
                  <a:pt x="907" y="4295"/>
                </a:lnTo>
                <a:lnTo>
                  <a:pt x="817" y="4268"/>
                </a:lnTo>
                <a:lnTo>
                  <a:pt x="729" y="4235"/>
                </a:lnTo>
                <a:lnTo>
                  <a:pt x="645" y="4197"/>
                </a:lnTo>
                <a:lnTo>
                  <a:pt x="566" y="4150"/>
                </a:lnTo>
                <a:lnTo>
                  <a:pt x="489" y="4098"/>
                </a:lnTo>
                <a:lnTo>
                  <a:pt x="417" y="4041"/>
                </a:lnTo>
                <a:lnTo>
                  <a:pt x="349" y="3980"/>
                </a:lnTo>
                <a:lnTo>
                  <a:pt x="288" y="3912"/>
                </a:lnTo>
                <a:lnTo>
                  <a:pt x="231" y="3840"/>
                </a:lnTo>
                <a:lnTo>
                  <a:pt x="179" y="3763"/>
                </a:lnTo>
                <a:lnTo>
                  <a:pt x="133" y="3684"/>
                </a:lnTo>
                <a:lnTo>
                  <a:pt x="94" y="3600"/>
                </a:lnTo>
                <a:lnTo>
                  <a:pt x="61" y="3512"/>
                </a:lnTo>
                <a:lnTo>
                  <a:pt x="34" y="3422"/>
                </a:lnTo>
                <a:lnTo>
                  <a:pt x="16" y="3329"/>
                </a:lnTo>
                <a:lnTo>
                  <a:pt x="4" y="3233"/>
                </a:lnTo>
                <a:lnTo>
                  <a:pt x="0" y="3135"/>
                </a:lnTo>
                <a:lnTo>
                  <a:pt x="0" y="1195"/>
                </a:lnTo>
                <a:lnTo>
                  <a:pt x="4" y="1096"/>
                </a:lnTo>
                <a:lnTo>
                  <a:pt x="16" y="1001"/>
                </a:lnTo>
                <a:lnTo>
                  <a:pt x="34" y="908"/>
                </a:lnTo>
                <a:lnTo>
                  <a:pt x="61" y="817"/>
                </a:lnTo>
                <a:lnTo>
                  <a:pt x="94" y="729"/>
                </a:lnTo>
                <a:lnTo>
                  <a:pt x="133" y="646"/>
                </a:lnTo>
                <a:lnTo>
                  <a:pt x="179" y="566"/>
                </a:lnTo>
                <a:lnTo>
                  <a:pt x="231" y="489"/>
                </a:lnTo>
                <a:lnTo>
                  <a:pt x="288" y="417"/>
                </a:lnTo>
                <a:lnTo>
                  <a:pt x="349" y="349"/>
                </a:lnTo>
                <a:lnTo>
                  <a:pt x="417" y="288"/>
                </a:lnTo>
                <a:lnTo>
                  <a:pt x="489" y="231"/>
                </a:lnTo>
                <a:lnTo>
                  <a:pt x="566" y="179"/>
                </a:lnTo>
                <a:lnTo>
                  <a:pt x="645" y="133"/>
                </a:lnTo>
                <a:lnTo>
                  <a:pt x="729" y="94"/>
                </a:lnTo>
                <a:lnTo>
                  <a:pt x="817" y="61"/>
                </a:lnTo>
                <a:lnTo>
                  <a:pt x="907" y="34"/>
                </a:lnTo>
                <a:lnTo>
                  <a:pt x="1000" y="16"/>
                </a:lnTo>
                <a:lnTo>
                  <a:pt x="1096" y="4"/>
                </a:lnTo>
                <a:lnTo>
                  <a:pt x="1194" y="0"/>
                </a:ln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9"/>
          <p:cNvSpPr>
            <a:spLocks noEditPoints="1"/>
          </p:cNvSpPr>
          <p:nvPr userDrawn="1"/>
        </p:nvSpPr>
        <p:spPr bwMode="auto">
          <a:xfrm>
            <a:off x="936567" y="6470629"/>
            <a:ext cx="84136" cy="84136"/>
          </a:xfrm>
          <a:custGeom>
            <a:avLst/>
            <a:gdLst/>
            <a:ahLst/>
            <a:cxnLst>
              <a:cxn ang="0">
                <a:pos x="969" y="398"/>
              </a:cxn>
              <a:cxn ang="0">
                <a:pos x="768" y="473"/>
              </a:cxn>
              <a:cxn ang="0">
                <a:pos x="599" y="598"/>
              </a:cxn>
              <a:cxn ang="0">
                <a:pos x="473" y="767"/>
              </a:cxn>
              <a:cxn ang="0">
                <a:pos x="400" y="967"/>
              </a:cxn>
              <a:cxn ang="0">
                <a:pos x="389" y="1189"/>
              </a:cxn>
              <a:cxn ang="0">
                <a:pos x="443" y="1399"/>
              </a:cxn>
              <a:cxn ang="0">
                <a:pos x="553" y="1580"/>
              </a:cxn>
              <a:cxn ang="0">
                <a:pos x="708" y="1721"/>
              </a:cxn>
              <a:cxn ang="0">
                <a:pos x="900" y="1812"/>
              </a:cxn>
              <a:cxn ang="0">
                <a:pos x="1116" y="1846"/>
              </a:cxn>
              <a:cxn ang="0">
                <a:pos x="1333" y="1812"/>
              </a:cxn>
              <a:cxn ang="0">
                <a:pos x="1524" y="1721"/>
              </a:cxn>
              <a:cxn ang="0">
                <a:pos x="1680" y="1580"/>
              </a:cxn>
              <a:cxn ang="0">
                <a:pos x="1790" y="1399"/>
              </a:cxn>
              <a:cxn ang="0">
                <a:pos x="1843" y="1189"/>
              </a:cxn>
              <a:cxn ang="0">
                <a:pos x="1833" y="967"/>
              </a:cxn>
              <a:cxn ang="0">
                <a:pos x="1760" y="767"/>
              </a:cxn>
              <a:cxn ang="0">
                <a:pos x="1633" y="598"/>
              </a:cxn>
              <a:cxn ang="0">
                <a:pos x="1465" y="473"/>
              </a:cxn>
              <a:cxn ang="0">
                <a:pos x="1264" y="398"/>
              </a:cxn>
              <a:cxn ang="0">
                <a:pos x="1116" y="0"/>
              </a:cxn>
              <a:cxn ang="0">
                <a:pos x="1398" y="36"/>
              </a:cxn>
              <a:cxn ang="0">
                <a:pos x="1653" y="137"/>
              </a:cxn>
              <a:cxn ang="0">
                <a:pos x="1872" y="295"/>
              </a:cxn>
              <a:cxn ang="0">
                <a:pos x="2047" y="501"/>
              </a:cxn>
              <a:cxn ang="0">
                <a:pos x="2169" y="745"/>
              </a:cxn>
              <a:cxn ang="0">
                <a:pos x="2227" y="1019"/>
              </a:cxn>
              <a:cxn ang="0">
                <a:pos x="2215" y="1305"/>
              </a:cxn>
              <a:cxn ang="0">
                <a:pos x="2134" y="1569"/>
              </a:cxn>
              <a:cxn ang="0">
                <a:pos x="1995" y="1802"/>
              </a:cxn>
              <a:cxn ang="0">
                <a:pos x="1803" y="1993"/>
              </a:cxn>
              <a:cxn ang="0">
                <a:pos x="1571" y="2133"/>
              </a:cxn>
              <a:cxn ang="0">
                <a:pos x="1306" y="2214"/>
              </a:cxn>
              <a:cxn ang="0">
                <a:pos x="1021" y="2226"/>
              </a:cxn>
              <a:cxn ang="0">
                <a:pos x="747" y="2167"/>
              </a:cxn>
              <a:cxn ang="0">
                <a:pos x="502" y="2045"/>
              </a:cxn>
              <a:cxn ang="0">
                <a:pos x="296" y="1871"/>
              </a:cxn>
              <a:cxn ang="0">
                <a:pos x="138" y="1652"/>
              </a:cxn>
              <a:cxn ang="0">
                <a:pos x="36" y="1396"/>
              </a:cxn>
              <a:cxn ang="0">
                <a:pos x="0" y="1115"/>
              </a:cxn>
              <a:cxn ang="0">
                <a:pos x="36" y="833"/>
              </a:cxn>
              <a:cxn ang="0">
                <a:pos x="138" y="578"/>
              </a:cxn>
              <a:cxn ang="0">
                <a:pos x="296" y="359"/>
              </a:cxn>
              <a:cxn ang="0">
                <a:pos x="502" y="184"/>
              </a:cxn>
              <a:cxn ang="0">
                <a:pos x="747" y="62"/>
              </a:cxn>
              <a:cxn ang="0">
                <a:pos x="1021" y="4"/>
              </a:cxn>
            </a:cxnLst>
            <a:rect l="0" t="0" r="r" b="b"/>
            <a:pathLst>
              <a:path w="2231" h="2230">
                <a:moveTo>
                  <a:pt x="1116" y="384"/>
                </a:moveTo>
                <a:lnTo>
                  <a:pt x="1042" y="388"/>
                </a:lnTo>
                <a:lnTo>
                  <a:pt x="969" y="398"/>
                </a:lnTo>
                <a:lnTo>
                  <a:pt x="898" y="417"/>
                </a:lnTo>
                <a:lnTo>
                  <a:pt x="832" y="441"/>
                </a:lnTo>
                <a:lnTo>
                  <a:pt x="768" y="473"/>
                </a:lnTo>
                <a:lnTo>
                  <a:pt x="707" y="509"/>
                </a:lnTo>
                <a:lnTo>
                  <a:pt x="651" y="551"/>
                </a:lnTo>
                <a:lnTo>
                  <a:pt x="599" y="598"/>
                </a:lnTo>
                <a:lnTo>
                  <a:pt x="553" y="650"/>
                </a:lnTo>
                <a:lnTo>
                  <a:pt x="510" y="707"/>
                </a:lnTo>
                <a:lnTo>
                  <a:pt x="473" y="767"/>
                </a:lnTo>
                <a:lnTo>
                  <a:pt x="443" y="830"/>
                </a:lnTo>
                <a:lnTo>
                  <a:pt x="419" y="898"/>
                </a:lnTo>
                <a:lnTo>
                  <a:pt x="400" y="967"/>
                </a:lnTo>
                <a:lnTo>
                  <a:pt x="389" y="1040"/>
                </a:lnTo>
                <a:lnTo>
                  <a:pt x="386" y="1115"/>
                </a:lnTo>
                <a:lnTo>
                  <a:pt x="389" y="1189"/>
                </a:lnTo>
                <a:lnTo>
                  <a:pt x="400" y="1262"/>
                </a:lnTo>
                <a:lnTo>
                  <a:pt x="419" y="1333"/>
                </a:lnTo>
                <a:lnTo>
                  <a:pt x="443" y="1399"/>
                </a:lnTo>
                <a:lnTo>
                  <a:pt x="475" y="1463"/>
                </a:lnTo>
                <a:lnTo>
                  <a:pt x="510" y="1524"/>
                </a:lnTo>
                <a:lnTo>
                  <a:pt x="553" y="1580"/>
                </a:lnTo>
                <a:lnTo>
                  <a:pt x="599" y="1632"/>
                </a:lnTo>
                <a:lnTo>
                  <a:pt x="651" y="1678"/>
                </a:lnTo>
                <a:lnTo>
                  <a:pt x="708" y="1721"/>
                </a:lnTo>
                <a:lnTo>
                  <a:pt x="768" y="1758"/>
                </a:lnTo>
                <a:lnTo>
                  <a:pt x="832" y="1788"/>
                </a:lnTo>
                <a:lnTo>
                  <a:pt x="900" y="1812"/>
                </a:lnTo>
                <a:lnTo>
                  <a:pt x="969" y="1831"/>
                </a:lnTo>
                <a:lnTo>
                  <a:pt x="1042" y="1842"/>
                </a:lnTo>
                <a:lnTo>
                  <a:pt x="1116" y="1846"/>
                </a:lnTo>
                <a:lnTo>
                  <a:pt x="1191" y="1842"/>
                </a:lnTo>
                <a:lnTo>
                  <a:pt x="1264" y="1831"/>
                </a:lnTo>
                <a:lnTo>
                  <a:pt x="1333" y="1812"/>
                </a:lnTo>
                <a:lnTo>
                  <a:pt x="1401" y="1788"/>
                </a:lnTo>
                <a:lnTo>
                  <a:pt x="1465" y="1758"/>
                </a:lnTo>
                <a:lnTo>
                  <a:pt x="1524" y="1721"/>
                </a:lnTo>
                <a:lnTo>
                  <a:pt x="1581" y="1678"/>
                </a:lnTo>
                <a:lnTo>
                  <a:pt x="1633" y="1632"/>
                </a:lnTo>
                <a:lnTo>
                  <a:pt x="1680" y="1580"/>
                </a:lnTo>
                <a:lnTo>
                  <a:pt x="1722" y="1524"/>
                </a:lnTo>
                <a:lnTo>
                  <a:pt x="1758" y="1463"/>
                </a:lnTo>
                <a:lnTo>
                  <a:pt x="1790" y="1399"/>
                </a:lnTo>
                <a:lnTo>
                  <a:pt x="1814" y="1333"/>
                </a:lnTo>
                <a:lnTo>
                  <a:pt x="1833" y="1262"/>
                </a:lnTo>
                <a:lnTo>
                  <a:pt x="1843" y="1189"/>
                </a:lnTo>
                <a:lnTo>
                  <a:pt x="1847" y="1115"/>
                </a:lnTo>
                <a:lnTo>
                  <a:pt x="1843" y="1040"/>
                </a:lnTo>
                <a:lnTo>
                  <a:pt x="1833" y="967"/>
                </a:lnTo>
                <a:lnTo>
                  <a:pt x="1814" y="898"/>
                </a:lnTo>
                <a:lnTo>
                  <a:pt x="1790" y="830"/>
                </a:lnTo>
                <a:lnTo>
                  <a:pt x="1760" y="767"/>
                </a:lnTo>
                <a:lnTo>
                  <a:pt x="1722" y="707"/>
                </a:lnTo>
                <a:lnTo>
                  <a:pt x="1680" y="650"/>
                </a:lnTo>
                <a:lnTo>
                  <a:pt x="1633" y="598"/>
                </a:lnTo>
                <a:lnTo>
                  <a:pt x="1581" y="551"/>
                </a:lnTo>
                <a:lnTo>
                  <a:pt x="1526" y="509"/>
                </a:lnTo>
                <a:lnTo>
                  <a:pt x="1465" y="473"/>
                </a:lnTo>
                <a:lnTo>
                  <a:pt x="1401" y="441"/>
                </a:lnTo>
                <a:lnTo>
                  <a:pt x="1334" y="417"/>
                </a:lnTo>
                <a:lnTo>
                  <a:pt x="1264" y="398"/>
                </a:lnTo>
                <a:lnTo>
                  <a:pt x="1191" y="388"/>
                </a:lnTo>
                <a:lnTo>
                  <a:pt x="1116" y="384"/>
                </a:lnTo>
                <a:close/>
                <a:moveTo>
                  <a:pt x="1116" y="0"/>
                </a:moveTo>
                <a:lnTo>
                  <a:pt x="1212" y="4"/>
                </a:lnTo>
                <a:lnTo>
                  <a:pt x="1306" y="16"/>
                </a:lnTo>
                <a:lnTo>
                  <a:pt x="1398" y="36"/>
                </a:lnTo>
                <a:lnTo>
                  <a:pt x="1486" y="62"/>
                </a:lnTo>
                <a:lnTo>
                  <a:pt x="1571" y="97"/>
                </a:lnTo>
                <a:lnTo>
                  <a:pt x="1653" y="137"/>
                </a:lnTo>
                <a:lnTo>
                  <a:pt x="1730" y="184"/>
                </a:lnTo>
                <a:lnTo>
                  <a:pt x="1803" y="236"/>
                </a:lnTo>
                <a:lnTo>
                  <a:pt x="1872" y="295"/>
                </a:lnTo>
                <a:lnTo>
                  <a:pt x="1936" y="359"/>
                </a:lnTo>
                <a:lnTo>
                  <a:pt x="1995" y="428"/>
                </a:lnTo>
                <a:lnTo>
                  <a:pt x="2047" y="501"/>
                </a:lnTo>
                <a:lnTo>
                  <a:pt x="2094" y="578"/>
                </a:lnTo>
                <a:lnTo>
                  <a:pt x="2134" y="660"/>
                </a:lnTo>
                <a:lnTo>
                  <a:pt x="2169" y="745"/>
                </a:lnTo>
                <a:lnTo>
                  <a:pt x="2195" y="833"/>
                </a:lnTo>
                <a:lnTo>
                  <a:pt x="2215" y="925"/>
                </a:lnTo>
                <a:lnTo>
                  <a:pt x="2227" y="1019"/>
                </a:lnTo>
                <a:lnTo>
                  <a:pt x="2231" y="1115"/>
                </a:lnTo>
                <a:lnTo>
                  <a:pt x="2227" y="1210"/>
                </a:lnTo>
                <a:lnTo>
                  <a:pt x="2215" y="1305"/>
                </a:lnTo>
                <a:lnTo>
                  <a:pt x="2195" y="1396"/>
                </a:lnTo>
                <a:lnTo>
                  <a:pt x="2169" y="1484"/>
                </a:lnTo>
                <a:lnTo>
                  <a:pt x="2134" y="1569"/>
                </a:lnTo>
                <a:lnTo>
                  <a:pt x="2094" y="1652"/>
                </a:lnTo>
                <a:lnTo>
                  <a:pt x="2047" y="1729"/>
                </a:lnTo>
                <a:lnTo>
                  <a:pt x="1995" y="1802"/>
                </a:lnTo>
                <a:lnTo>
                  <a:pt x="1936" y="1871"/>
                </a:lnTo>
                <a:lnTo>
                  <a:pt x="1872" y="1935"/>
                </a:lnTo>
                <a:lnTo>
                  <a:pt x="1803" y="1993"/>
                </a:lnTo>
                <a:lnTo>
                  <a:pt x="1730" y="2045"/>
                </a:lnTo>
                <a:lnTo>
                  <a:pt x="1653" y="2093"/>
                </a:lnTo>
                <a:lnTo>
                  <a:pt x="1571" y="2133"/>
                </a:lnTo>
                <a:lnTo>
                  <a:pt x="1486" y="2167"/>
                </a:lnTo>
                <a:lnTo>
                  <a:pt x="1398" y="2194"/>
                </a:lnTo>
                <a:lnTo>
                  <a:pt x="1306" y="2214"/>
                </a:lnTo>
                <a:lnTo>
                  <a:pt x="1212" y="2226"/>
                </a:lnTo>
                <a:lnTo>
                  <a:pt x="1116" y="2230"/>
                </a:lnTo>
                <a:lnTo>
                  <a:pt x="1021" y="2226"/>
                </a:lnTo>
                <a:lnTo>
                  <a:pt x="926" y="2214"/>
                </a:lnTo>
                <a:lnTo>
                  <a:pt x="835" y="2194"/>
                </a:lnTo>
                <a:lnTo>
                  <a:pt x="747" y="2167"/>
                </a:lnTo>
                <a:lnTo>
                  <a:pt x="662" y="2133"/>
                </a:lnTo>
                <a:lnTo>
                  <a:pt x="580" y="2093"/>
                </a:lnTo>
                <a:lnTo>
                  <a:pt x="502" y="2045"/>
                </a:lnTo>
                <a:lnTo>
                  <a:pt x="429" y="1993"/>
                </a:lnTo>
                <a:lnTo>
                  <a:pt x="360" y="1935"/>
                </a:lnTo>
                <a:lnTo>
                  <a:pt x="296" y="1871"/>
                </a:lnTo>
                <a:lnTo>
                  <a:pt x="238" y="1802"/>
                </a:lnTo>
                <a:lnTo>
                  <a:pt x="185" y="1729"/>
                </a:lnTo>
                <a:lnTo>
                  <a:pt x="138" y="1652"/>
                </a:lnTo>
                <a:lnTo>
                  <a:pt x="97" y="1569"/>
                </a:lnTo>
                <a:lnTo>
                  <a:pt x="63" y="1484"/>
                </a:lnTo>
                <a:lnTo>
                  <a:pt x="36" y="1396"/>
                </a:lnTo>
                <a:lnTo>
                  <a:pt x="16" y="1305"/>
                </a:lnTo>
                <a:lnTo>
                  <a:pt x="4" y="1210"/>
                </a:lnTo>
                <a:lnTo>
                  <a:pt x="0" y="1115"/>
                </a:lnTo>
                <a:lnTo>
                  <a:pt x="4" y="1019"/>
                </a:lnTo>
                <a:lnTo>
                  <a:pt x="16" y="925"/>
                </a:lnTo>
                <a:lnTo>
                  <a:pt x="36" y="833"/>
                </a:lnTo>
                <a:lnTo>
                  <a:pt x="63" y="745"/>
                </a:lnTo>
                <a:lnTo>
                  <a:pt x="97" y="660"/>
                </a:lnTo>
                <a:lnTo>
                  <a:pt x="138" y="578"/>
                </a:lnTo>
                <a:lnTo>
                  <a:pt x="185" y="501"/>
                </a:lnTo>
                <a:lnTo>
                  <a:pt x="238" y="428"/>
                </a:lnTo>
                <a:lnTo>
                  <a:pt x="296" y="359"/>
                </a:lnTo>
                <a:lnTo>
                  <a:pt x="360" y="295"/>
                </a:lnTo>
                <a:lnTo>
                  <a:pt x="429" y="236"/>
                </a:lnTo>
                <a:lnTo>
                  <a:pt x="502" y="184"/>
                </a:lnTo>
                <a:lnTo>
                  <a:pt x="580" y="137"/>
                </a:lnTo>
                <a:lnTo>
                  <a:pt x="662" y="97"/>
                </a:lnTo>
                <a:lnTo>
                  <a:pt x="747" y="62"/>
                </a:lnTo>
                <a:lnTo>
                  <a:pt x="835" y="36"/>
                </a:lnTo>
                <a:lnTo>
                  <a:pt x="926" y="16"/>
                </a:lnTo>
                <a:lnTo>
                  <a:pt x="1021" y="4"/>
                </a:lnTo>
                <a:lnTo>
                  <a:pt x="1116" y="0"/>
                </a:ln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10"/>
          <p:cNvSpPr>
            <a:spLocks/>
          </p:cNvSpPr>
          <p:nvPr userDrawn="1"/>
        </p:nvSpPr>
        <p:spPr bwMode="auto">
          <a:xfrm>
            <a:off x="1011807" y="6458416"/>
            <a:ext cx="21260" cy="21260"/>
          </a:xfrm>
          <a:custGeom>
            <a:avLst/>
            <a:gdLst/>
            <a:ahLst/>
            <a:cxnLst>
              <a:cxn ang="0">
                <a:pos x="282" y="0"/>
              </a:cxn>
              <a:cxn ang="0">
                <a:pos x="326" y="4"/>
              </a:cxn>
              <a:cxn ang="0">
                <a:pos x="368" y="14"/>
              </a:cxn>
              <a:cxn ang="0">
                <a:pos x="410" y="30"/>
              </a:cxn>
              <a:cxn ang="0">
                <a:pos x="447" y="54"/>
              </a:cxn>
              <a:cxn ang="0">
                <a:pos x="481" y="82"/>
              </a:cxn>
              <a:cxn ang="0">
                <a:pos x="509" y="117"/>
              </a:cxn>
              <a:cxn ang="0">
                <a:pos x="533" y="154"/>
              </a:cxn>
              <a:cxn ang="0">
                <a:pos x="549" y="195"/>
              </a:cxn>
              <a:cxn ang="0">
                <a:pos x="560" y="238"/>
              </a:cxn>
              <a:cxn ang="0">
                <a:pos x="564" y="282"/>
              </a:cxn>
              <a:cxn ang="0">
                <a:pos x="560" y="325"/>
              </a:cxn>
              <a:cxn ang="0">
                <a:pos x="549" y="369"/>
              </a:cxn>
              <a:cxn ang="0">
                <a:pos x="533" y="409"/>
              </a:cxn>
              <a:cxn ang="0">
                <a:pos x="509" y="448"/>
              </a:cxn>
              <a:cxn ang="0">
                <a:pos x="481" y="481"/>
              </a:cxn>
              <a:cxn ang="0">
                <a:pos x="447" y="510"/>
              </a:cxn>
              <a:cxn ang="0">
                <a:pos x="410" y="533"/>
              </a:cxn>
              <a:cxn ang="0">
                <a:pos x="368" y="550"/>
              </a:cxn>
              <a:cxn ang="0">
                <a:pos x="326" y="559"/>
              </a:cxn>
              <a:cxn ang="0">
                <a:pos x="282" y="563"/>
              </a:cxn>
              <a:cxn ang="0">
                <a:pos x="245" y="561"/>
              </a:cxn>
              <a:cxn ang="0">
                <a:pos x="209" y="554"/>
              </a:cxn>
              <a:cxn ang="0">
                <a:pos x="174" y="542"/>
              </a:cxn>
              <a:cxn ang="0">
                <a:pos x="141" y="526"/>
              </a:cxn>
              <a:cxn ang="0">
                <a:pos x="111" y="505"/>
              </a:cxn>
              <a:cxn ang="0">
                <a:pos x="83" y="481"/>
              </a:cxn>
              <a:cxn ang="0">
                <a:pos x="59" y="453"/>
              </a:cxn>
              <a:cxn ang="0">
                <a:pos x="38" y="422"/>
              </a:cxn>
              <a:cxn ang="0">
                <a:pos x="22" y="389"/>
              </a:cxn>
              <a:cxn ang="0">
                <a:pos x="10" y="355"/>
              </a:cxn>
              <a:cxn ang="0">
                <a:pos x="3" y="319"/>
              </a:cxn>
              <a:cxn ang="0">
                <a:pos x="0" y="282"/>
              </a:cxn>
              <a:cxn ang="0">
                <a:pos x="4" y="238"/>
              </a:cxn>
              <a:cxn ang="0">
                <a:pos x="14" y="195"/>
              </a:cxn>
              <a:cxn ang="0">
                <a:pos x="31" y="154"/>
              </a:cxn>
              <a:cxn ang="0">
                <a:pos x="54" y="117"/>
              </a:cxn>
              <a:cxn ang="0">
                <a:pos x="83" y="82"/>
              </a:cxn>
              <a:cxn ang="0">
                <a:pos x="116" y="54"/>
              </a:cxn>
              <a:cxn ang="0">
                <a:pos x="155" y="30"/>
              </a:cxn>
              <a:cxn ang="0">
                <a:pos x="194" y="14"/>
              </a:cxn>
              <a:cxn ang="0">
                <a:pos x="238" y="4"/>
              </a:cxn>
              <a:cxn ang="0">
                <a:pos x="282" y="0"/>
              </a:cxn>
            </a:cxnLst>
            <a:rect l="0" t="0" r="r" b="b"/>
            <a:pathLst>
              <a:path w="564" h="563">
                <a:moveTo>
                  <a:pt x="282" y="0"/>
                </a:moveTo>
                <a:lnTo>
                  <a:pt x="326" y="4"/>
                </a:lnTo>
                <a:lnTo>
                  <a:pt x="368" y="14"/>
                </a:lnTo>
                <a:lnTo>
                  <a:pt x="410" y="30"/>
                </a:lnTo>
                <a:lnTo>
                  <a:pt x="447" y="54"/>
                </a:lnTo>
                <a:lnTo>
                  <a:pt x="481" y="82"/>
                </a:lnTo>
                <a:lnTo>
                  <a:pt x="509" y="117"/>
                </a:lnTo>
                <a:lnTo>
                  <a:pt x="533" y="154"/>
                </a:lnTo>
                <a:lnTo>
                  <a:pt x="549" y="195"/>
                </a:lnTo>
                <a:lnTo>
                  <a:pt x="560" y="238"/>
                </a:lnTo>
                <a:lnTo>
                  <a:pt x="564" y="282"/>
                </a:lnTo>
                <a:lnTo>
                  <a:pt x="560" y="325"/>
                </a:lnTo>
                <a:lnTo>
                  <a:pt x="549" y="369"/>
                </a:lnTo>
                <a:lnTo>
                  <a:pt x="533" y="409"/>
                </a:lnTo>
                <a:lnTo>
                  <a:pt x="509" y="448"/>
                </a:lnTo>
                <a:lnTo>
                  <a:pt x="481" y="481"/>
                </a:lnTo>
                <a:lnTo>
                  <a:pt x="447" y="510"/>
                </a:lnTo>
                <a:lnTo>
                  <a:pt x="410" y="533"/>
                </a:lnTo>
                <a:lnTo>
                  <a:pt x="368" y="550"/>
                </a:lnTo>
                <a:lnTo>
                  <a:pt x="326" y="559"/>
                </a:lnTo>
                <a:lnTo>
                  <a:pt x="282" y="563"/>
                </a:lnTo>
                <a:lnTo>
                  <a:pt x="245" y="561"/>
                </a:lnTo>
                <a:lnTo>
                  <a:pt x="209" y="554"/>
                </a:lnTo>
                <a:lnTo>
                  <a:pt x="174" y="542"/>
                </a:lnTo>
                <a:lnTo>
                  <a:pt x="141" y="526"/>
                </a:lnTo>
                <a:lnTo>
                  <a:pt x="111" y="505"/>
                </a:lnTo>
                <a:lnTo>
                  <a:pt x="83" y="481"/>
                </a:lnTo>
                <a:lnTo>
                  <a:pt x="59" y="453"/>
                </a:lnTo>
                <a:lnTo>
                  <a:pt x="38" y="422"/>
                </a:lnTo>
                <a:lnTo>
                  <a:pt x="22" y="389"/>
                </a:lnTo>
                <a:lnTo>
                  <a:pt x="10" y="355"/>
                </a:lnTo>
                <a:lnTo>
                  <a:pt x="3" y="319"/>
                </a:lnTo>
                <a:lnTo>
                  <a:pt x="0" y="282"/>
                </a:lnTo>
                <a:lnTo>
                  <a:pt x="4" y="238"/>
                </a:lnTo>
                <a:lnTo>
                  <a:pt x="14" y="195"/>
                </a:lnTo>
                <a:lnTo>
                  <a:pt x="31" y="154"/>
                </a:lnTo>
                <a:lnTo>
                  <a:pt x="54" y="117"/>
                </a:lnTo>
                <a:lnTo>
                  <a:pt x="83" y="82"/>
                </a:lnTo>
                <a:lnTo>
                  <a:pt x="116" y="54"/>
                </a:lnTo>
                <a:lnTo>
                  <a:pt x="155" y="30"/>
                </a:lnTo>
                <a:lnTo>
                  <a:pt x="194" y="14"/>
                </a:lnTo>
                <a:lnTo>
                  <a:pt x="238" y="4"/>
                </a:lnTo>
                <a:lnTo>
                  <a:pt x="282" y="0"/>
                </a:ln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9256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" y="1446109"/>
            <a:ext cx="2437442" cy="2370538"/>
          </a:xfr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2439831" y="3814328"/>
            <a:ext cx="2437442" cy="2370538"/>
          </a:xfr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884434" y="1446109"/>
            <a:ext cx="2437442" cy="2370538"/>
          </a:xfr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326650" y="3814328"/>
            <a:ext cx="2437442" cy="2370538"/>
          </a:xfr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754549" y="1446109"/>
            <a:ext cx="2437442" cy="2370538"/>
          </a:xfr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16" name="Freeform 14"/>
          <p:cNvSpPr>
            <a:spLocks/>
          </p:cNvSpPr>
          <p:nvPr userDrawn="1"/>
        </p:nvSpPr>
        <p:spPr bwMode="auto">
          <a:xfrm>
            <a:off x="1341076" y="6443668"/>
            <a:ext cx="150096" cy="124912"/>
          </a:xfrm>
          <a:custGeom>
            <a:avLst/>
            <a:gdLst>
              <a:gd name="T0" fmla="*/ 57 w 63"/>
              <a:gd name="T1" fmla="*/ 13 h 52"/>
              <a:gd name="T2" fmla="*/ 57 w 63"/>
              <a:gd name="T3" fmla="*/ 15 h 52"/>
              <a:gd name="T4" fmla="*/ 20 w 63"/>
              <a:gd name="T5" fmla="*/ 52 h 52"/>
              <a:gd name="T6" fmla="*/ 0 w 63"/>
              <a:gd name="T7" fmla="*/ 46 h 52"/>
              <a:gd name="T8" fmla="*/ 3 w 63"/>
              <a:gd name="T9" fmla="*/ 46 h 52"/>
              <a:gd name="T10" fmla="*/ 19 w 63"/>
              <a:gd name="T11" fmla="*/ 40 h 52"/>
              <a:gd name="T12" fmla="*/ 7 w 63"/>
              <a:gd name="T13" fmla="*/ 32 h 52"/>
              <a:gd name="T14" fmla="*/ 10 w 63"/>
              <a:gd name="T15" fmla="*/ 32 h 52"/>
              <a:gd name="T16" fmla="*/ 13 w 63"/>
              <a:gd name="T17" fmla="*/ 31 h 52"/>
              <a:gd name="T18" fmla="*/ 3 w 63"/>
              <a:gd name="T19" fmla="*/ 19 h 52"/>
              <a:gd name="T20" fmla="*/ 3 w 63"/>
              <a:gd name="T21" fmla="*/ 19 h 52"/>
              <a:gd name="T22" fmla="*/ 9 w 63"/>
              <a:gd name="T23" fmla="*/ 20 h 52"/>
              <a:gd name="T24" fmla="*/ 3 w 63"/>
              <a:gd name="T25" fmla="*/ 10 h 52"/>
              <a:gd name="T26" fmla="*/ 5 w 63"/>
              <a:gd name="T27" fmla="*/ 2 h 52"/>
              <a:gd name="T28" fmla="*/ 31 w 63"/>
              <a:gd name="T29" fmla="*/ 16 h 52"/>
              <a:gd name="T30" fmla="*/ 31 w 63"/>
              <a:gd name="T31" fmla="*/ 14 h 52"/>
              <a:gd name="T32" fmla="*/ 44 w 63"/>
              <a:gd name="T33" fmla="*/ 0 h 52"/>
              <a:gd name="T34" fmla="*/ 53 w 63"/>
              <a:gd name="T35" fmla="*/ 4 h 52"/>
              <a:gd name="T36" fmla="*/ 61 w 63"/>
              <a:gd name="T37" fmla="*/ 0 h 52"/>
              <a:gd name="T38" fmla="*/ 56 w 63"/>
              <a:gd name="T39" fmla="*/ 8 h 52"/>
              <a:gd name="T40" fmla="*/ 63 w 63"/>
              <a:gd name="T41" fmla="*/ 6 h 52"/>
              <a:gd name="T42" fmla="*/ 57 w 63"/>
              <a:gd name="T43" fmla="*/ 13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3" h="52">
                <a:moveTo>
                  <a:pt x="57" y="13"/>
                </a:moveTo>
                <a:cubicBezTo>
                  <a:pt x="57" y="14"/>
                  <a:pt x="57" y="14"/>
                  <a:pt x="57" y="15"/>
                </a:cubicBezTo>
                <a:cubicBezTo>
                  <a:pt x="57" y="32"/>
                  <a:pt x="44" y="52"/>
                  <a:pt x="20" y="52"/>
                </a:cubicBezTo>
                <a:cubicBezTo>
                  <a:pt x="13" y="52"/>
                  <a:pt x="6" y="50"/>
                  <a:pt x="0" y="46"/>
                </a:cubicBezTo>
                <a:cubicBezTo>
                  <a:pt x="1" y="46"/>
                  <a:pt x="2" y="46"/>
                  <a:pt x="3" y="46"/>
                </a:cubicBezTo>
                <a:cubicBezTo>
                  <a:pt x="9" y="46"/>
                  <a:pt x="15" y="44"/>
                  <a:pt x="19" y="40"/>
                </a:cubicBezTo>
                <a:cubicBezTo>
                  <a:pt x="14" y="40"/>
                  <a:pt x="9" y="37"/>
                  <a:pt x="7" y="32"/>
                </a:cubicBezTo>
                <a:cubicBezTo>
                  <a:pt x="8" y="32"/>
                  <a:pt x="9" y="32"/>
                  <a:pt x="10" y="32"/>
                </a:cubicBezTo>
                <a:cubicBezTo>
                  <a:pt x="11" y="32"/>
                  <a:pt x="12" y="32"/>
                  <a:pt x="13" y="31"/>
                </a:cubicBezTo>
                <a:cubicBezTo>
                  <a:pt x="7" y="30"/>
                  <a:pt x="3" y="25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5" y="19"/>
                  <a:pt x="7" y="20"/>
                  <a:pt x="9" y="20"/>
                </a:cubicBezTo>
                <a:cubicBezTo>
                  <a:pt x="5" y="18"/>
                  <a:pt x="3" y="14"/>
                  <a:pt x="3" y="10"/>
                </a:cubicBezTo>
                <a:cubicBezTo>
                  <a:pt x="3" y="6"/>
                  <a:pt x="4" y="4"/>
                  <a:pt x="5" y="2"/>
                </a:cubicBezTo>
                <a:cubicBezTo>
                  <a:pt x="11" y="11"/>
                  <a:pt x="20" y="16"/>
                  <a:pt x="31" y="16"/>
                </a:cubicBezTo>
                <a:cubicBezTo>
                  <a:pt x="31" y="14"/>
                  <a:pt x="31" y="14"/>
                  <a:pt x="31" y="14"/>
                </a:cubicBezTo>
                <a:cubicBezTo>
                  <a:pt x="31" y="5"/>
                  <a:pt x="37" y="0"/>
                  <a:pt x="44" y="0"/>
                </a:cubicBezTo>
                <a:cubicBezTo>
                  <a:pt x="48" y="0"/>
                  <a:pt x="51" y="1"/>
                  <a:pt x="53" y="4"/>
                </a:cubicBezTo>
                <a:cubicBezTo>
                  <a:pt x="56" y="3"/>
                  <a:pt x="59" y="2"/>
                  <a:pt x="61" y="0"/>
                </a:cubicBezTo>
                <a:cubicBezTo>
                  <a:pt x="61" y="4"/>
                  <a:pt x="58" y="6"/>
                  <a:pt x="56" y="8"/>
                </a:cubicBezTo>
                <a:cubicBezTo>
                  <a:pt x="58" y="7"/>
                  <a:pt x="61" y="7"/>
                  <a:pt x="63" y="6"/>
                </a:cubicBezTo>
                <a:cubicBezTo>
                  <a:pt x="61" y="8"/>
                  <a:pt x="59" y="11"/>
                  <a:pt x="57" y="13"/>
                </a:cubicBez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16"/>
          <p:cNvSpPr>
            <a:spLocks/>
          </p:cNvSpPr>
          <p:nvPr userDrawn="1"/>
        </p:nvSpPr>
        <p:spPr bwMode="auto">
          <a:xfrm>
            <a:off x="514038" y="6443668"/>
            <a:ext cx="64471" cy="124912"/>
          </a:xfrm>
          <a:custGeom>
            <a:avLst/>
            <a:gdLst>
              <a:gd name="T0" fmla="*/ 27 w 27"/>
              <a:gd name="T1" fmla="*/ 8 h 52"/>
              <a:gd name="T2" fmla="*/ 22 w 27"/>
              <a:gd name="T3" fmla="*/ 8 h 52"/>
              <a:gd name="T4" fmla="*/ 18 w 27"/>
              <a:gd name="T5" fmla="*/ 13 h 52"/>
              <a:gd name="T6" fmla="*/ 18 w 27"/>
              <a:gd name="T7" fmla="*/ 19 h 52"/>
              <a:gd name="T8" fmla="*/ 27 w 27"/>
              <a:gd name="T9" fmla="*/ 19 h 52"/>
              <a:gd name="T10" fmla="*/ 25 w 27"/>
              <a:gd name="T11" fmla="*/ 28 h 52"/>
              <a:gd name="T12" fmla="*/ 18 w 27"/>
              <a:gd name="T13" fmla="*/ 28 h 52"/>
              <a:gd name="T14" fmla="*/ 18 w 27"/>
              <a:gd name="T15" fmla="*/ 52 h 52"/>
              <a:gd name="T16" fmla="*/ 8 w 27"/>
              <a:gd name="T17" fmla="*/ 52 h 52"/>
              <a:gd name="T18" fmla="*/ 8 w 27"/>
              <a:gd name="T19" fmla="*/ 28 h 52"/>
              <a:gd name="T20" fmla="*/ 0 w 27"/>
              <a:gd name="T21" fmla="*/ 28 h 52"/>
              <a:gd name="T22" fmla="*/ 0 w 27"/>
              <a:gd name="T23" fmla="*/ 19 h 52"/>
              <a:gd name="T24" fmla="*/ 8 w 27"/>
              <a:gd name="T25" fmla="*/ 19 h 52"/>
              <a:gd name="T26" fmla="*/ 8 w 27"/>
              <a:gd name="T27" fmla="*/ 12 h 52"/>
              <a:gd name="T28" fmla="*/ 20 w 27"/>
              <a:gd name="T29" fmla="*/ 0 h 52"/>
              <a:gd name="T30" fmla="*/ 27 w 27"/>
              <a:gd name="T31" fmla="*/ 0 h 52"/>
              <a:gd name="T32" fmla="*/ 27 w 27"/>
              <a:gd name="T33" fmla="*/ 8 h 52"/>
              <a:gd name="T34" fmla="*/ 27 w 27"/>
              <a:gd name="T35" fmla="*/ 8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7" h="52">
                <a:moveTo>
                  <a:pt x="27" y="8"/>
                </a:moveTo>
                <a:cubicBezTo>
                  <a:pt x="22" y="8"/>
                  <a:pt x="22" y="8"/>
                  <a:pt x="22" y="8"/>
                </a:cubicBezTo>
                <a:cubicBezTo>
                  <a:pt x="18" y="8"/>
                  <a:pt x="18" y="11"/>
                  <a:pt x="18" y="13"/>
                </a:cubicBezTo>
                <a:cubicBezTo>
                  <a:pt x="18" y="19"/>
                  <a:pt x="18" y="19"/>
                  <a:pt x="18" y="19"/>
                </a:cubicBezTo>
                <a:cubicBezTo>
                  <a:pt x="27" y="19"/>
                  <a:pt x="27" y="19"/>
                  <a:pt x="27" y="19"/>
                </a:cubicBezTo>
                <a:cubicBezTo>
                  <a:pt x="25" y="28"/>
                  <a:pt x="25" y="28"/>
                  <a:pt x="25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52"/>
                  <a:pt x="18" y="52"/>
                  <a:pt x="18" y="52"/>
                </a:cubicBezTo>
                <a:cubicBezTo>
                  <a:pt x="8" y="52"/>
                  <a:pt x="8" y="52"/>
                  <a:pt x="8" y="52"/>
                </a:cubicBezTo>
                <a:cubicBezTo>
                  <a:pt x="8" y="28"/>
                  <a:pt x="8" y="28"/>
                  <a:pt x="8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9"/>
                  <a:pt x="0" y="19"/>
                  <a:pt x="0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4"/>
                  <a:pt x="13" y="0"/>
                  <a:pt x="20" y="0"/>
                </a:cubicBezTo>
                <a:cubicBezTo>
                  <a:pt x="23" y="0"/>
                  <a:pt x="26" y="0"/>
                  <a:pt x="27" y="0"/>
                </a:cubicBezTo>
                <a:cubicBezTo>
                  <a:pt x="27" y="8"/>
                  <a:pt x="27" y="8"/>
                  <a:pt x="27" y="8"/>
                </a:cubicBezTo>
                <a:cubicBezTo>
                  <a:pt x="27" y="8"/>
                  <a:pt x="27" y="8"/>
                  <a:pt x="27" y="8"/>
                </a:cubicBez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366626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799754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1240341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utoShape 5"/>
          <p:cNvSpPr>
            <a:spLocks noChangeAspect="1" noChangeArrowheads="1" noTextEdit="1"/>
          </p:cNvSpPr>
          <p:nvPr userDrawn="1"/>
        </p:nvSpPr>
        <p:spPr bwMode="auto">
          <a:xfrm>
            <a:off x="897062" y="6430220"/>
            <a:ext cx="163145" cy="16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8"/>
          <p:cNvSpPr>
            <a:spLocks noEditPoints="1"/>
          </p:cNvSpPr>
          <p:nvPr userDrawn="1"/>
        </p:nvSpPr>
        <p:spPr bwMode="auto">
          <a:xfrm>
            <a:off x="897062" y="6431125"/>
            <a:ext cx="163145" cy="163145"/>
          </a:xfrm>
          <a:custGeom>
            <a:avLst/>
            <a:gdLst/>
            <a:ahLst/>
            <a:cxnLst>
              <a:cxn ang="0">
                <a:pos x="1031" y="400"/>
              </a:cxn>
              <a:cxn ang="0">
                <a:pos x="809" y="482"/>
              </a:cxn>
              <a:cxn ang="0">
                <a:pos x="622" y="622"/>
              </a:cxn>
              <a:cxn ang="0">
                <a:pos x="482" y="809"/>
              </a:cxn>
              <a:cxn ang="0">
                <a:pos x="400" y="1031"/>
              </a:cxn>
              <a:cxn ang="0">
                <a:pos x="384" y="3135"/>
              </a:cxn>
              <a:cxn ang="0">
                <a:pos x="421" y="3375"/>
              </a:cxn>
              <a:cxn ang="0">
                <a:pos x="522" y="3588"/>
              </a:cxn>
              <a:cxn ang="0">
                <a:pos x="679" y="3759"/>
              </a:cxn>
              <a:cxn ang="0">
                <a:pos x="879" y="3882"/>
              </a:cxn>
              <a:cxn ang="0">
                <a:pos x="1112" y="3941"/>
              </a:cxn>
              <a:cxn ang="0">
                <a:pos x="3217" y="3941"/>
              </a:cxn>
              <a:cxn ang="0">
                <a:pos x="3449" y="3882"/>
              </a:cxn>
              <a:cxn ang="0">
                <a:pos x="3650" y="3759"/>
              </a:cxn>
              <a:cxn ang="0">
                <a:pos x="3807" y="3588"/>
              </a:cxn>
              <a:cxn ang="0">
                <a:pos x="3908" y="3375"/>
              </a:cxn>
              <a:cxn ang="0">
                <a:pos x="3945" y="3135"/>
              </a:cxn>
              <a:cxn ang="0">
                <a:pos x="3929" y="1031"/>
              </a:cxn>
              <a:cxn ang="0">
                <a:pos x="3847" y="809"/>
              </a:cxn>
              <a:cxn ang="0">
                <a:pos x="3707" y="622"/>
              </a:cxn>
              <a:cxn ang="0">
                <a:pos x="3520" y="482"/>
              </a:cxn>
              <a:cxn ang="0">
                <a:pos x="3298" y="400"/>
              </a:cxn>
              <a:cxn ang="0">
                <a:pos x="1194" y="384"/>
              </a:cxn>
              <a:cxn ang="0">
                <a:pos x="3233" y="4"/>
              </a:cxn>
              <a:cxn ang="0">
                <a:pos x="3512" y="61"/>
              </a:cxn>
              <a:cxn ang="0">
                <a:pos x="3763" y="179"/>
              </a:cxn>
              <a:cxn ang="0">
                <a:pos x="3980" y="349"/>
              </a:cxn>
              <a:cxn ang="0">
                <a:pos x="4150" y="566"/>
              </a:cxn>
              <a:cxn ang="0">
                <a:pos x="4268" y="817"/>
              </a:cxn>
              <a:cxn ang="0">
                <a:pos x="4325" y="1096"/>
              </a:cxn>
              <a:cxn ang="0">
                <a:pos x="4325" y="3233"/>
              </a:cxn>
              <a:cxn ang="0">
                <a:pos x="4268" y="3512"/>
              </a:cxn>
              <a:cxn ang="0">
                <a:pos x="4150" y="3763"/>
              </a:cxn>
              <a:cxn ang="0">
                <a:pos x="3980" y="3980"/>
              </a:cxn>
              <a:cxn ang="0">
                <a:pos x="3763" y="4150"/>
              </a:cxn>
              <a:cxn ang="0">
                <a:pos x="3512" y="4268"/>
              </a:cxn>
              <a:cxn ang="0">
                <a:pos x="3233" y="4325"/>
              </a:cxn>
              <a:cxn ang="0">
                <a:pos x="1096" y="4325"/>
              </a:cxn>
              <a:cxn ang="0">
                <a:pos x="817" y="4268"/>
              </a:cxn>
              <a:cxn ang="0">
                <a:pos x="566" y="4150"/>
              </a:cxn>
              <a:cxn ang="0">
                <a:pos x="349" y="3980"/>
              </a:cxn>
              <a:cxn ang="0">
                <a:pos x="179" y="3763"/>
              </a:cxn>
              <a:cxn ang="0">
                <a:pos x="61" y="3512"/>
              </a:cxn>
              <a:cxn ang="0">
                <a:pos x="4" y="3233"/>
              </a:cxn>
              <a:cxn ang="0">
                <a:pos x="4" y="1096"/>
              </a:cxn>
              <a:cxn ang="0">
                <a:pos x="61" y="817"/>
              </a:cxn>
              <a:cxn ang="0">
                <a:pos x="179" y="566"/>
              </a:cxn>
              <a:cxn ang="0">
                <a:pos x="349" y="349"/>
              </a:cxn>
              <a:cxn ang="0">
                <a:pos x="566" y="179"/>
              </a:cxn>
              <a:cxn ang="0">
                <a:pos x="817" y="61"/>
              </a:cxn>
              <a:cxn ang="0">
                <a:pos x="1096" y="4"/>
              </a:cxn>
            </a:cxnLst>
            <a:rect l="0" t="0" r="r" b="b"/>
            <a:pathLst>
              <a:path w="4329" h="4329">
                <a:moveTo>
                  <a:pt x="1194" y="384"/>
                </a:moveTo>
                <a:lnTo>
                  <a:pt x="1112" y="388"/>
                </a:lnTo>
                <a:lnTo>
                  <a:pt x="1031" y="400"/>
                </a:lnTo>
                <a:lnTo>
                  <a:pt x="954" y="421"/>
                </a:lnTo>
                <a:lnTo>
                  <a:pt x="879" y="448"/>
                </a:lnTo>
                <a:lnTo>
                  <a:pt x="809" y="482"/>
                </a:lnTo>
                <a:lnTo>
                  <a:pt x="741" y="522"/>
                </a:lnTo>
                <a:lnTo>
                  <a:pt x="679" y="570"/>
                </a:lnTo>
                <a:lnTo>
                  <a:pt x="622" y="622"/>
                </a:lnTo>
                <a:lnTo>
                  <a:pt x="570" y="679"/>
                </a:lnTo>
                <a:lnTo>
                  <a:pt x="522" y="741"/>
                </a:lnTo>
                <a:lnTo>
                  <a:pt x="482" y="809"/>
                </a:lnTo>
                <a:lnTo>
                  <a:pt x="447" y="880"/>
                </a:lnTo>
                <a:lnTo>
                  <a:pt x="421" y="954"/>
                </a:lnTo>
                <a:lnTo>
                  <a:pt x="400" y="1031"/>
                </a:lnTo>
                <a:lnTo>
                  <a:pt x="388" y="1112"/>
                </a:lnTo>
                <a:lnTo>
                  <a:pt x="384" y="1195"/>
                </a:lnTo>
                <a:lnTo>
                  <a:pt x="384" y="3135"/>
                </a:lnTo>
                <a:lnTo>
                  <a:pt x="388" y="3217"/>
                </a:lnTo>
                <a:lnTo>
                  <a:pt x="400" y="3298"/>
                </a:lnTo>
                <a:lnTo>
                  <a:pt x="421" y="3375"/>
                </a:lnTo>
                <a:lnTo>
                  <a:pt x="447" y="3450"/>
                </a:lnTo>
                <a:lnTo>
                  <a:pt x="482" y="3520"/>
                </a:lnTo>
                <a:lnTo>
                  <a:pt x="522" y="3588"/>
                </a:lnTo>
                <a:lnTo>
                  <a:pt x="570" y="3650"/>
                </a:lnTo>
                <a:lnTo>
                  <a:pt x="622" y="3708"/>
                </a:lnTo>
                <a:lnTo>
                  <a:pt x="679" y="3759"/>
                </a:lnTo>
                <a:lnTo>
                  <a:pt x="741" y="3807"/>
                </a:lnTo>
                <a:lnTo>
                  <a:pt x="809" y="3847"/>
                </a:lnTo>
                <a:lnTo>
                  <a:pt x="879" y="3882"/>
                </a:lnTo>
                <a:lnTo>
                  <a:pt x="954" y="3908"/>
                </a:lnTo>
                <a:lnTo>
                  <a:pt x="1031" y="3929"/>
                </a:lnTo>
                <a:lnTo>
                  <a:pt x="1112" y="3941"/>
                </a:lnTo>
                <a:lnTo>
                  <a:pt x="1194" y="3945"/>
                </a:lnTo>
                <a:lnTo>
                  <a:pt x="3134" y="3945"/>
                </a:lnTo>
                <a:lnTo>
                  <a:pt x="3217" y="3941"/>
                </a:lnTo>
                <a:lnTo>
                  <a:pt x="3298" y="3929"/>
                </a:lnTo>
                <a:lnTo>
                  <a:pt x="3375" y="3908"/>
                </a:lnTo>
                <a:lnTo>
                  <a:pt x="3449" y="3882"/>
                </a:lnTo>
                <a:lnTo>
                  <a:pt x="3520" y="3847"/>
                </a:lnTo>
                <a:lnTo>
                  <a:pt x="3588" y="3807"/>
                </a:lnTo>
                <a:lnTo>
                  <a:pt x="3650" y="3759"/>
                </a:lnTo>
                <a:lnTo>
                  <a:pt x="3707" y="3708"/>
                </a:lnTo>
                <a:lnTo>
                  <a:pt x="3759" y="3650"/>
                </a:lnTo>
                <a:lnTo>
                  <a:pt x="3807" y="3588"/>
                </a:lnTo>
                <a:lnTo>
                  <a:pt x="3847" y="3520"/>
                </a:lnTo>
                <a:lnTo>
                  <a:pt x="3881" y="3450"/>
                </a:lnTo>
                <a:lnTo>
                  <a:pt x="3908" y="3375"/>
                </a:lnTo>
                <a:lnTo>
                  <a:pt x="3929" y="3298"/>
                </a:lnTo>
                <a:lnTo>
                  <a:pt x="3941" y="3217"/>
                </a:lnTo>
                <a:lnTo>
                  <a:pt x="3945" y="3135"/>
                </a:lnTo>
                <a:lnTo>
                  <a:pt x="3945" y="1195"/>
                </a:lnTo>
                <a:lnTo>
                  <a:pt x="3941" y="1112"/>
                </a:lnTo>
                <a:lnTo>
                  <a:pt x="3929" y="1031"/>
                </a:lnTo>
                <a:lnTo>
                  <a:pt x="3908" y="954"/>
                </a:lnTo>
                <a:lnTo>
                  <a:pt x="3881" y="880"/>
                </a:lnTo>
                <a:lnTo>
                  <a:pt x="3847" y="809"/>
                </a:lnTo>
                <a:lnTo>
                  <a:pt x="3807" y="741"/>
                </a:lnTo>
                <a:lnTo>
                  <a:pt x="3759" y="679"/>
                </a:lnTo>
                <a:lnTo>
                  <a:pt x="3707" y="622"/>
                </a:lnTo>
                <a:lnTo>
                  <a:pt x="3650" y="570"/>
                </a:lnTo>
                <a:lnTo>
                  <a:pt x="3588" y="522"/>
                </a:lnTo>
                <a:lnTo>
                  <a:pt x="3520" y="482"/>
                </a:lnTo>
                <a:lnTo>
                  <a:pt x="3449" y="448"/>
                </a:lnTo>
                <a:lnTo>
                  <a:pt x="3375" y="421"/>
                </a:lnTo>
                <a:lnTo>
                  <a:pt x="3298" y="400"/>
                </a:lnTo>
                <a:lnTo>
                  <a:pt x="3217" y="388"/>
                </a:lnTo>
                <a:lnTo>
                  <a:pt x="3134" y="384"/>
                </a:lnTo>
                <a:lnTo>
                  <a:pt x="1194" y="384"/>
                </a:lnTo>
                <a:close/>
                <a:moveTo>
                  <a:pt x="1194" y="0"/>
                </a:moveTo>
                <a:lnTo>
                  <a:pt x="3134" y="0"/>
                </a:lnTo>
                <a:lnTo>
                  <a:pt x="3233" y="4"/>
                </a:lnTo>
                <a:lnTo>
                  <a:pt x="3328" y="16"/>
                </a:lnTo>
                <a:lnTo>
                  <a:pt x="3421" y="34"/>
                </a:lnTo>
                <a:lnTo>
                  <a:pt x="3512" y="61"/>
                </a:lnTo>
                <a:lnTo>
                  <a:pt x="3600" y="94"/>
                </a:lnTo>
                <a:lnTo>
                  <a:pt x="3683" y="133"/>
                </a:lnTo>
                <a:lnTo>
                  <a:pt x="3763" y="179"/>
                </a:lnTo>
                <a:lnTo>
                  <a:pt x="3840" y="231"/>
                </a:lnTo>
                <a:lnTo>
                  <a:pt x="3912" y="288"/>
                </a:lnTo>
                <a:lnTo>
                  <a:pt x="3980" y="349"/>
                </a:lnTo>
                <a:lnTo>
                  <a:pt x="4041" y="417"/>
                </a:lnTo>
                <a:lnTo>
                  <a:pt x="4098" y="489"/>
                </a:lnTo>
                <a:lnTo>
                  <a:pt x="4150" y="566"/>
                </a:lnTo>
                <a:lnTo>
                  <a:pt x="4196" y="646"/>
                </a:lnTo>
                <a:lnTo>
                  <a:pt x="4235" y="729"/>
                </a:lnTo>
                <a:lnTo>
                  <a:pt x="4268" y="817"/>
                </a:lnTo>
                <a:lnTo>
                  <a:pt x="4295" y="908"/>
                </a:lnTo>
                <a:lnTo>
                  <a:pt x="4313" y="1001"/>
                </a:lnTo>
                <a:lnTo>
                  <a:pt x="4325" y="1096"/>
                </a:lnTo>
                <a:lnTo>
                  <a:pt x="4329" y="1195"/>
                </a:lnTo>
                <a:lnTo>
                  <a:pt x="4329" y="3135"/>
                </a:lnTo>
                <a:lnTo>
                  <a:pt x="4325" y="3233"/>
                </a:lnTo>
                <a:lnTo>
                  <a:pt x="4313" y="3329"/>
                </a:lnTo>
                <a:lnTo>
                  <a:pt x="4295" y="3422"/>
                </a:lnTo>
                <a:lnTo>
                  <a:pt x="4268" y="3512"/>
                </a:lnTo>
                <a:lnTo>
                  <a:pt x="4235" y="3600"/>
                </a:lnTo>
                <a:lnTo>
                  <a:pt x="4196" y="3684"/>
                </a:lnTo>
                <a:lnTo>
                  <a:pt x="4150" y="3763"/>
                </a:lnTo>
                <a:lnTo>
                  <a:pt x="4098" y="3840"/>
                </a:lnTo>
                <a:lnTo>
                  <a:pt x="4041" y="3912"/>
                </a:lnTo>
                <a:lnTo>
                  <a:pt x="3980" y="3980"/>
                </a:lnTo>
                <a:lnTo>
                  <a:pt x="3912" y="4041"/>
                </a:lnTo>
                <a:lnTo>
                  <a:pt x="3840" y="4098"/>
                </a:lnTo>
                <a:lnTo>
                  <a:pt x="3763" y="4150"/>
                </a:lnTo>
                <a:lnTo>
                  <a:pt x="3683" y="4197"/>
                </a:lnTo>
                <a:lnTo>
                  <a:pt x="3600" y="4235"/>
                </a:lnTo>
                <a:lnTo>
                  <a:pt x="3512" y="4268"/>
                </a:lnTo>
                <a:lnTo>
                  <a:pt x="3421" y="4295"/>
                </a:lnTo>
                <a:lnTo>
                  <a:pt x="3328" y="4313"/>
                </a:lnTo>
                <a:lnTo>
                  <a:pt x="3233" y="4325"/>
                </a:lnTo>
                <a:lnTo>
                  <a:pt x="3134" y="4329"/>
                </a:lnTo>
                <a:lnTo>
                  <a:pt x="1194" y="4329"/>
                </a:lnTo>
                <a:lnTo>
                  <a:pt x="1096" y="4325"/>
                </a:lnTo>
                <a:lnTo>
                  <a:pt x="1000" y="4313"/>
                </a:lnTo>
                <a:lnTo>
                  <a:pt x="907" y="4295"/>
                </a:lnTo>
                <a:lnTo>
                  <a:pt x="817" y="4268"/>
                </a:lnTo>
                <a:lnTo>
                  <a:pt x="729" y="4235"/>
                </a:lnTo>
                <a:lnTo>
                  <a:pt x="645" y="4197"/>
                </a:lnTo>
                <a:lnTo>
                  <a:pt x="566" y="4150"/>
                </a:lnTo>
                <a:lnTo>
                  <a:pt x="489" y="4098"/>
                </a:lnTo>
                <a:lnTo>
                  <a:pt x="417" y="4041"/>
                </a:lnTo>
                <a:lnTo>
                  <a:pt x="349" y="3980"/>
                </a:lnTo>
                <a:lnTo>
                  <a:pt x="288" y="3912"/>
                </a:lnTo>
                <a:lnTo>
                  <a:pt x="231" y="3840"/>
                </a:lnTo>
                <a:lnTo>
                  <a:pt x="179" y="3763"/>
                </a:lnTo>
                <a:lnTo>
                  <a:pt x="133" y="3684"/>
                </a:lnTo>
                <a:lnTo>
                  <a:pt x="94" y="3600"/>
                </a:lnTo>
                <a:lnTo>
                  <a:pt x="61" y="3512"/>
                </a:lnTo>
                <a:lnTo>
                  <a:pt x="34" y="3422"/>
                </a:lnTo>
                <a:lnTo>
                  <a:pt x="16" y="3329"/>
                </a:lnTo>
                <a:lnTo>
                  <a:pt x="4" y="3233"/>
                </a:lnTo>
                <a:lnTo>
                  <a:pt x="0" y="3135"/>
                </a:lnTo>
                <a:lnTo>
                  <a:pt x="0" y="1195"/>
                </a:lnTo>
                <a:lnTo>
                  <a:pt x="4" y="1096"/>
                </a:lnTo>
                <a:lnTo>
                  <a:pt x="16" y="1001"/>
                </a:lnTo>
                <a:lnTo>
                  <a:pt x="34" y="908"/>
                </a:lnTo>
                <a:lnTo>
                  <a:pt x="61" y="817"/>
                </a:lnTo>
                <a:lnTo>
                  <a:pt x="94" y="729"/>
                </a:lnTo>
                <a:lnTo>
                  <a:pt x="133" y="646"/>
                </a:lnTo>
                <a:lnTo>
                  <a:pt x="179" y="566"/>
                </a:lnTo>
                <a:lnTo>
                  <a:pt x="231" y="489"/>
                </a:lnTo>
                <a:lnTo>
                  <a:pt x="288" y="417"/>
                </a:lnTo>
                <a:lnTo>
                  <a:pt x="349" y="349"/>
                </a:lnTo>
                <a:lnTo>
                  <a:pt x="417" y="288"/>
                </a:lnTo>
                <a:lnTo>
                  <a:pt x="489" y="231"/>
                </a:lnTo>
                <a:lnTo>
                  <a:pt x="566" y="179"/>
                </a:lnTo>
                <a:lnTo>
                  <a:pt x="645" y="133"/>
                </a:lnTo>
                <a:lnTo>
                  <a:pt x="729" y="94"/>
                </a:lnTo>
                <a:lnTo>
                  <a:pt x="817" y="61"/>
                </a:lnTo>
                <a:lnTo>
                  <a:pt x="907" y="34"/>
                </a:lnTo>
                <a:lnTo>
                  <a:pt x="1000" y="16"/>
                </a:lnTo>
                <a:lnTo>
                  <a:pt x="1096" y="4"/>
                </a:lnTo>
                <a:lnTo>
                  <a:pt x="1194" y="0"/>
                </a:ln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9"/>
          <p:cNvSpPr>
            <a:spLocks noEditPoints="1"/>
          </p:cNvSpPr>
          <p:nvPr userDrawn="1"/>
        </p:nvSpPr>
        <p:spPr bwMode="auto">
          <a:xfrm>
            <a:off x="936567" y="6470629"/>
            <a:ext cx="84136" cy="84136"/>
          </a:xfrm>
          <a:custGeom>
            <a:avLst/>
            <a:gdLst/>
            <a:ahLst/>
            <a:cxnLst>
              <a:cxn ang="0">
                <a:pos x="969" y="398"/>
              </a:cxn>
              <a:cxn ang="0">
                <a:pos x="768" y="473"/>
              </a:cxn>
              <a:cxn ang="0">
                <a:pos x="599" y="598"/>
              </a:cxn>
              <a:cxn ang="0">
                <a:pos x="473" y="767"/>
              </a:cxn>
              <a:cxn ang="0">
                <a:pos x="400" y="967"/>
              </a:cxn>
              <a:cxn ang="0">
                <a:pos x="389" y="1189"/>
              </a:cxn>
              <a:cxn ang="0">
                <a:pos x="443" y="1399"/>
              </a:cxn>
              <a:cxn ang="0">
                <a:pos x="553" y="1580"/>
              </a:cxn>
              <a:cxn ang="0">
                <a:pos x="708" y="1721"/>
              </a:cxn>
              <a:cxn ang="0">
                <a:pos x="900" y="1812"/>
              </a:cxn>
              <a:cxn ang="0">
                <a:pos x="1116" y="1846"/>
              </a:cxn>
              <a:cxn ang="0">
                <a:pos x="1333" y="1812"/>
              </a:cxn>
              <a:cxn ang="0">
                <a:pos x="1524" y="1721"/>
              </a:cxn>
              <a:cxn ang="0">
                <a:pos x="1680" y="1580"/>
              </a:cxn>
              <a:cxn ang="0">
                <a:pos x="1790" y="1399"/>
              </a:cxn>
              <a:cxn ang="0">
                <a:pos x="1843" y="1189"/>
              </a:cxn>
              <a:cxn ang="0">
                <a:pos x="1833" y="967"/>
              </a:cxn>
              <a:cxn ang="0">
                <a:pos x="1760" y="767"/>
              </a:cxn>
              <a:cxn ang="0">
                <a:pos x="1633" y="598"/>
              </a:cxn>
              <a:cxn ang="0">
                <a:pos x="1465" y="473"/>
              </a:cxn>
              <a:cxn ang="0">
                <a:pos x="1264" y="398"/>
              </a:cxn>
              <a:cxn ang="0">
                <a:pos x="1116" y="0"/>
              </a:cxn>
              <a:cxn ang="0">
                <a:pos x="1398" y="36"/>
              </a:cxn>
              <a:cxn ang="0">
                <a:pos x="1653" y="137"/>
              </a:cxn>
              <a:cxn ang="0">
                <a:pos x="1872" y="295"/>
              </a:cxn>
              <a:cxn ang="0">
                <a:pos x="2047" y="501"/>
              </a:cxn>
              <a:cxn ang="0">
                <a:pos x="2169" y="745"/>
              </a:cxn>
              <a:cxn ang="0">
                <a:pos x="2227" y="1019"/>
              </a:cxn>
              <a:cxn ang="0">
                <a:pos x="2215" y="1305"/>
              </a:cxn>
              <a:cxn ang="0">
                <a:pos x="2134" y="1569"/>
              </a:cxn>
              <a:cxn ang="0">
                <a:pos x="1995" y="1802"/>
              </a:cxn>
              <a:cxn ang="0">
                <a:pos x="1803" y="1993"/>
              </a:cxn>
              <a:cxn ang="0">
                <a:pos x="1571" y="2133"/>
              </a:cxn>
              <a:cxn ang="0">
                <a:pos x="1306" y="2214"/>
              </a:cxn>
              <a:cxn ang="0">
                <a:pos x="1021" y="2226"/>
              </a:cxn>
              <a:cxn ang="0">
                <a:pos x="747" y="2167"/>
              </a:cxn>
              <a:cxn ang="0">
                <a:pos x="502" y="2045"/>
              </a:cxn>
              <a:cxn ang="0">
                <a:pos x="296" y="1871"/>
              </a:cxn>
              <a:cxn ang="0">
                <a:pos x="138" y="1652"/>
              </a:cxn>
              <a:cxn ang="0">
                <a:pos x="36" y="1396"/>
              </a:cxn>
              <a:cxn ang="0">
                <a:pos x="0" y="1115"/>
              </a:cxn>
              <a:cxn ang="0">
                <a:pos x="36" y="833"/>
              </a:cxn>
              <a:cxn ang="0">
                <a:pos x="138" y="578"/>
              </a:cxn>
              <a:cxn ang="0">
                <a:pos x="296" y="359"/>
              </a:cxn>
              <a:cxn ang="0">
                <a:pos x="502" y="184"/>
              </a:cxn>
              <a:cxn ang="0">
                <a:pos x="747" y="62"/>
              </a:cxn>
              <a:cxn ang="0">
                <a:pos x="1021" y="4"/>
              </a:cxn>
            </a:cxnLst>
            <a:rect l="0" t="0" r="r" b="b"/>
            <a:pathLst>
              <a:path w="2231" h="2230">
                <a:moveTo>
                  <a:pt x="1116" y="384"/>
                </a:moveTo>
                <a:lnTo>
                  <a:pt x="1042" y="388"/>
                </a:lnTo>
                <a:lnTo>
                  <a:pt x="969" y="398"/>
                </a:lnTo>
                <a:lnTo>
                  <a:pt x="898" y="417"/>
                </a:lnTo>
                <a:lnTo>
                  <a:pt x="832" y="441"/>
                </a:lnTo>
                <a:lnTo>
                  <a:pt x="768" y="473"/>
                </a:lnTo>
                <a:lnTo>
                  <a:pt x="707" y="509"/>
                </a:lnTo>
                <a:lnTo>
                  <a:pt x="651" y="551"/>
                </a:lnTo>
                <a:lnTo>
                  <a:pt x="599" y="598"/>
                </a:lnTo>
                <a:lnTo>
                  <a:pt x="553" y="650"/>
                </a:lnTo>
                <a:lnTo>
                  <a:pt x="510" y="707"/>
                </a:lnTo>
                <a:lnTo>
                  <a:pt x="473" y="767"/>
                </a:lnTo>
                <a:lnTo>
                  <a:pt x="443" y="830"/>
                </a:lnTo>
                <a:lnTo>
                  <a:pt x="419" y="898"/>
                </a:lnTo>
                <a:lnTo>
                  <a:pt x="400" y="967"/>
                </a:lnTo>
                <a:lnTo>
                  <a:pt x="389" y="1040"/>
                </a:lnTo>
                <a:lnTo>
                  <a:pt x="386" y="1115"/>
                </a:lnTo>
                <a:lnTo>
                  <a:pt x="389" y="1189"/>
                </a:lnTo>
                <a:lnTo>
                  <a:pt x="400" y="1262"/>
                </a:lnTo>
                <a:lnTo>
                  <a:pt x="419" y="1333"/>
                </a:lnTo>
                <a:lnTo>
                  <a:pt x="443" y="1399"/>
                </a:lnTo>
                <a:lnTo>
                  <a:pt x="475" y="1463"/>
                </a:lnTo>
                <a:lnTo>
                  <a:pt x="510" y="1524"/>
                </a:lnTo>
                <a:lnTo>
                  <a:pt x="553" y="1580"/>
                </a:lnTo>
                <a:lnTo>
                  <a:pt x="599" y="1632"/>
                </a:lnTo>
                <a:lnTo>
                  <a:pt x="651" y="1678"/>
                </a:lnTo>
                <a:lnTo>
                  <a:pt x="708" y="1721"/>
                </a:lnTo>
                <a:lnTo>
                  <a:pt x="768" y="1758"/>
                </a:lnTo>
                <a:lnTo>
                  <a:pt x="832" y="1788"/>
                </a:lnTo>
                <a:lnTo>
                  <a:pt x="900" y="1812"/>
                </a:lnTo>
                <a:lnTo>
                  <a:pt x="969" y="1831"/>
                </a:lnTo>
                <a:lnTo>
                  <a:pt x="1042" y="1842"/>
                </a:lnTo>
                <a:lnTo>
                  <a:pt x="1116" y="1846"/>
                </a:lnTo>
                <a:lnTo>
                  <a:pt x="1191" y="1842"/>
                </a:lnTo>
                <a:lnTo>
                  <a:pt x="1264" y="1831"/>
                </a:lnTo>
                <a:lnTo>
                  <a:pt x="1333" y="1812"/>
                </a:lnTo>
                <a:lnTo>
                  <a:pt x="1401" y="1788"/>
                </a:lnTo>
                <a:lnTo>
                  <a:pt x="1465" y="1758"/>
                </a:lnTo>
                <a:lnTo>
                  <a:pt x="1524" y="1721"/>
                </a:lnTo>
                <a:lnTo>
                  <a:pt x="1581" y="1678"/>
                </a:lnTo>
                <a:lnTo>
                  <a:pt x="1633" y="1632"/>
                </a:lnTo>
                <a:lnTo>
                  <a:pt x="1680" y="1580"/>
                </a:lnTo>
                <a:lnTo>
                  <a:pt x="1722" y="1524"/>
                </a:lnTo>
                <a:lnTo>
                  <a:pt x="1758" y="1463"/>
                </a:lnTo>
                <a:lnTo>
                  <a:pt x="1790" y="1399"/>
                </a:lnTo>
                <a:lnTo>
                  <a:pt x="1814" y="1333"/>
                </a:lnTo>
                <a:lnTo>
                  <a:pt x="1833" y="1262"/>
                </a:lnTo>
                <a:lnTo>
                  <a:pt x="1843" y="1189"/>
                </a:lnTo>
                <a:lnTo>
                  <a:pt x="1847" y="1115"/>
                </a:lnTo>
                <a:lnTo>
                  <a:pt x="1843" y="1040"/>
                </a:lnTo>
                <a:lnTo>
                  <a:pt x="1833" y="967"/>
                </a:lnTo>
                <a:lnTo>
                  <a:pt x="1814" y="898"/>
                </a:lnTo>
                <a:lnTo>
                  <a:pt x="1790" y="830"/>
                </a:lnTo>
                <a:lnTo>
                  <a:pt x="1760" y="767"/>
                </a:lnTo>
                <a:lnTo>
                  <a:pt x="1722" y="707"/>
                </a:lnTo>
                <a:lnTo>
                  <a:pt x="1680" y="650"/>
                </a:lnTo>
                <a:lnTo>
                  <a:pt x="1633" y="598"/>
                </a:lnTo>
                <a:lnTo>
                  <a:pt x="1581" y="551"/>
                </a:lnTo>
                <a:lnTo>
                  <a:pt x="1526" y="509"/>
                </a:lnTo>
                <a:lnTo>
                  <a:pt x="1465" y="473"/>
                </a:lnTo>
                <a:lnTo>
                  <a:pt x="1401" y="441"/>
                </a:lnTo>
                <a:lnTo>
                  <a:pt x="1334" y="417"/>
                </a:lnTo>
                <a:lnTo>
                  <a:pt x="1264" y="398"/>
                </a:lnTo>
                <a:lnTo>
                  <a:pt x="1191" y="388"/>
                </a:lnTo>
                <a:lnTo>
                  <a:pt x="1116" y="384"/>
                </a:lnTo>
                <a:close/>
                <a:moveTo>
                  <a:pt x="1116" y="0"/>
                </a:moveTo>
                <a:lnTo>
                  <a:pt x="1212" y="4"/>
                </a:lnTo>
                <a:lnTo>
                  <a:pt x="1306" y="16"/>
                </a:lnTo>
                <a:lnTo>
                  <a:pt x="1398" y="36"/>
                </a:lnTo>
                <a:lnTo>
                  <a:pt x="1486" y="62"/>
                </a:lnTo>
                <a:lnTo>
                  <a:pt x="1571" y="97"/>
                </a:lnTo>
                <a:lnTo>
                  <a:pt x="1653" y="137"/>
                </a:lnTo>
                <a:lnTo>
                  <a:pt x="1730" y="184"/>
                </a:lnTo>
                <a:lnTo>
                  <a:pt x="1803" y="236"/>
                </a:lnTo>
                <a:lnTo>
                  <a:pt x="1872" y="295"/>
                </a:lnTo>
                <a:lnTo>
                  <a:pt x="1936" y="359"/>
                </a:lnTo>
                <a:lnTo>
                  <a:pt x="1995" y="428"/>
                </a:lnTo>
                <a:lnTo>
                  <a:pt x="2047" y="501"/>
                </a:lnTo>
                <a:lnTo>
                  <a:pt x="2094" y="578"/>
                </a:lnTo>
                <a:lnTo>
                  <a:pt x="2134" y="660"/>
                </a:lnTo>
                <a:lnTo>
                  <a:pt x="2169" y="745"/>
                </a:lnTo>
                <a:lnTo>
                  <a:pt x="2195" y="833"/>
                </a:lnTo>
                <a:lnTo>
                  <a:pt x="2215" y="925"/>
                </a:lnTo>
                <a:lnTo>
                  <a:pt x="2227" y="1019"/>
                </a:lnTo>
                <a:lnTo>
                  <a:pt x="2231" y="1115"/>
                </a:lnTo>
                <a:lnTo>
                  <a:pt x="2227" y="1210"/>
                </a:lnTo>
                <a:lnTo>
                  <a:pt x="2215" y="1305"/>
                </a:lnTo>
                <a:lnTo>
                  <a:pt x="2195" y="1396"/>
                </a:lnTo>
                <a:lnTo>
                  <a:pt x="2169" y="1484"/>
                </a:lnTo>
                <a:lnTo>
                  <a:pt x="2134" y="1569"/>
                </a:lnTo>
                <a:lnTo>
                  <a:pt x="2094" y="1652"/>
                </a:lnTo>
                <a:lnTo>
                  <a:pt x="2047" y="1729"/>
                </a:lnTo>
                <a:lnTo>
                  <a:pt x="1995" y="1802"/>
                </a:lnTo>
                <a:lnTo>
                  <a:pt x="1936" y="1871"/>
                </a:lnTo>
                <a:lnTo>
                  <a:pt x="1872" y="1935"/>
                </a:lnTo>
                <a:lnTo>
                  <a:pt x="1803" y="1993"/>
                </a:lnTo>
                <a:lnTo>
                  <a:pt x="1730" y="2045"/>
                </a:lnTo>
                <a:lnTo>
                  <a:pt x="1653" y="2093"/>
                </a:lnTo>
                <a:lnTo>
                  <a:pt x="1571" y="2133"/>
                </a:lnTo>
                <a:lnTo>
                  <a:pt x="1486" y="2167"/>
                </a:lnTo>
                <a:lnTo>
                  <a:pt x="1398" y="2194"/>
                </a:lnTo>
                <a:lnTo>
                  <a:pt x="1306" y="2214"/>
                </a:lnTo>
                <a:lnTo>
                  <a:pt x="1212" y="2226"/>
                </a:lnTo>
                <a:lnTo>
                  <a:pt x="1116" y="2230"/>
                </a:lnTo>
                <a:lnTo>
                  <a:pt x="1021" y="2226"/>
                </a:lnTo>
                <a:lnTo>
                  <a:pt x="926" y="2214"/>
                </a:lnTo>
                <a:lnTo>
                  <a:pt x="835" y="2194"/>
                </a:lnTo>
                <a:lnTo>
                  <a:pt x="747" y="2167"/>
                </a:lnTo>
                <a:lnTo>
                  <a:pt x="662" y="2133"/>
                </a:lnTo>
                <a:lnTo>
                  <a:pt x="580" y="2093"/>
                </a:lnTo>
                <a:lnTo>
                  <a:pt x="502" y="2045"/>
                </a:lnTo>
                <a:lnTo>
                  <a:pt x="429" y="1993"/>
                </a:lnTo>
                <a:lnTo>
                  <a:pt x="360" y="1935"/>
                </a:lnTo>
                <a:lnTo>
                  <a:pt x="296" y="1871"/>
                </a:lnTo>
                <a:lnTo>
                  <a:pt x="238" y="1802"/>
                </a:lnTo>
                <a:lnTo>
                  <a:pt x="185" y="1729"/>
                </a:lnTo>
                <a:lnTo>
                  <a:pt x="138" y="1652"/>
                </a:lnTo>
                <a:lnTo>
                  <a:pt x="97" y="1569"/>
                </a:lnTo>
                <a:lnTo>
                  <a:pt x="63" y="1484"/>
                </a:lnTo>
                <a:lnTo>
                  <a:pt x="36" y="1396"/>
                </a:lnTo>
                <a:lnTo>
                  <a:pt x="16" y="1305"/>
                </a:lnTo>
                <a:lnTo>
                  <a:pt x="4" y="1210"/>
                </a:lnTo>
                <a:lnTo>
                  <a:pt x="0" y="1115"/>
                </a:lnTo>
                <a:lnTo>
                  <a:pt x="4" y="1019"/>
                </a:lnTo>
                <a:lnTo>
                  <a:pt x="16" y="925"/>
                </a:lnTo>
                <a:lnTo>
                  <a:pt x="36" y="833"/>
                </a:lnTo>
                <a:lnTo>
                  <a:pt x="63" y="745"/>
                </a:lnTo>
                <a:lnTo>
                  <a:pt x="97" y="660"/>
                </a:lnTo>
                <a:lnTo>
                  <a:pt x="138" y="578"/>
                </a:lnTo>
                <a:lnTo>
                  <a:pt x="185" y="501"/>
                </a:lnTo>
                <a:lnTo>
                  <a:pt x="238" y="428"/>
                </a:lnTo>
                <a:lnTo>
                  <a:pt x="296" y="359"/>
                </a:lnTo>
                <a:lnTo>
                  <a:pt x="360" y="295"/>
                </a:lnTo>
                <a:lnTo>
                  <a:pt x="429" y="236"/>
                </a:lnTo>
                <a:lnTo>
                  <a:pt x="502" y="184"/>
                </a:lnTo>
                <a:lnTo>
                  <a:pt x="580" y="137"/>
                </a:lnTo>
                <a:lnTo>
                  <a:pt x="662" y="97"/>
                </a:lnTo>
                <a:lnTo>
                  <a:pt x="747" y="62"/>
                </a:lnTo>
                <a:lnTo>
                  <a:pt x="835" y="36"/>
                </a:lnTo>
                <a:lnTo>
                  <a:pt x="926" y="16"/>
                </a:lnTo>
                <a:lnTo>
                  <a:pt x="1021" y="4"/>
                </a:lnTo>
                <a:lnTo>
                  <a:pt x="1116" y="0"/>
                </a:ln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10"/>
          <p:cNvSpPr>
            <a:spLocks/>
          </p:cNvSpPr>
          <p:nvPr userDrawn="1"/>
        </p:nvSpPr>
        <p:spPr bwMode="auto">
          <a:xfrm>
            <a:off x="1011807" y="6458416"/>
            <a:ext cx="21260" cy="21260"/>
          </a:xfrm>
          <a:custGeom>
            <a:avLst/>
            <a:gdLst/>
            <a:ahLst/>
            <a:cxnLst>
              <a:cxn ang="0">
                <a:pos x="282" y="0"/>
              </a:cxn>
              <a:cxn ang="0">
                <a:pos x="326" y="4"/>
              </a:cxn>
              <a:cxn ang="0">
                <a:pos x="368" y="14"/>
              </a:cxn>
              <a:cxn ang="0">
                <a:pos x="410" y="30"/>
              </a:cxn>
              <a:cxn ang="0">
                <a:pos x="447" y="54"/>
              </a:cxn>
              <a:cxn ang="0">
                <a:pos x="481" y="82"/>
              </a:cxn>
              <a:cxn ang="0">
                <a:pos x="509" y="117"/>
              </a:cxn>
              <a:cxn ang="0">
                <a:pos x="533" y="154"/>
              </a:cxn>
              <a:cxn ang="0">
                <a:pos x="549" y="195"/>
              </a:cxn>
              <a:cxn ang="0">
                <a:pos x="560" y="238"/>
              </a:cxn>
              <a:cxn ang="0">
                <a:pos x="564" y="282"/>
              </a:cxn>
              <a:cxn ang="0">
                <a:pos x="560" y="325"/>
              </a:cxn>
              <a:cxn ang="0">
                <a:pos x="549" y="369"/>
              </a:cxn>
              <a:cxn ang="0">
                <a:pos x="533" y="409"/>
              </a:cxn>
              <a:cxn ang="0">
                <a:pos x="509" y="448"/>
              </a:cxn>
              <a:cxn ang="0">
                <a:pos x="481" y="481"/>
              </a:cxn>
              <a:cxn ang="0">
                <a:pos x="447" y="510"/>
              </a:cxn>
              <a:cxn ang="0">
                <a:pos x="410" y="533"/>
              </a:cxn>
              <a:cxn ang="0">
                <a:pos x="368" y="550"/>
              </a:cxn>
              <a:cxn ang="0">
                <a:pos x="326" y="559"/>
              </a:cxn>
              <a:cxn ang="0">
                <a:pos x="282" y="563"/>
              </a:cxn>
              <a:cxn ang="0">
                <a:pos x="245" y="561"/>
              </a:cxn>
              <a:cxn ang="0">
                <a:pos x="209" y="554"/>
              </a:cxn>
              <a:cxn ang="0">
                <a:pos x="174" y="542"/>
              </a:cxn>
              <a:cxn ang="0">
                <a:pos x="141" y="526"/>
              </a:cxn>
              <a:cxn ang="0">
                <a:pos x="111" y="505"/>
              </a:cxn>
              <a:cxn ang="0">
                <a:pos x="83" y="481"/>
              </a:cxn>
              <a:cxn ang="0">
                <a:pos x="59" y="453"/>
              </a:cxn>
              <a:cxn ang="0">
                <a:pos x="38" y="422"/>
              </a:cxn>
              <a:cxn ang="0">
                <a:pos x="22" y="389"/>
              </a:cxn>
              <a:cxn ang="0">
                <a:pos x="10" y="355"/>
              </a:cxn>
              <a:cxn ang="0">
                <a:pos x="3" y="319"/>
              </a:cxn>
              <a:cxn ang="0">
                <a:pos x="0" y="282"/>
              </a:cxn>
              <a:cxn ang="0">
                <a:pos x="4" y="238"/>
              </a:cxn>
              <a:cxn ang="0">
                <a:pos x="14" y="195"/>
              </a:cxn>
              <a:cxn ang="0">
                <a:pos x="31" y="154"/>
              </a:cxn>
              <a:cxn ang="0">
                <a:pos x="54" y="117"/>
              </a:cxn>
              <a:cxn ang="0">
                <a:pos x="83" y="82"/>
              </a:cxn>
              <a:cxn ang="0">
                <a:pos x="116" y="54"/>
              </a:cxn>
              <a:cxn ang="0">
                <a:pos x="155" y="30"/>
              </a:cxn>
              <a:cxn ang="0">
                <a:pos x="194" y="14"/>
              </a:cxn>
              <a:cxn ang="0">
                <a:pos x="238" y="4"/>
              </a:cxn>
              <a:cxn ang="0">
                <a:pos x="282" y="0"/>
              </a:cxn>
            </a:cxnLst>
            <a:rect l="0" t="0" r="r" b="b"/>
            <a:pathLst>
              <a:path w="564" h="563">
                <a:moveTo>
                  <a:pt x="282" y="0"/>
                </a:moveTo>
                <a:lnTo>
                  <a:pt x="326" y="4"/>
                </a:lnTo>
                <a:lnTo>
                  <a:pt x="368" y="14"/>
                </a:lnTo>
                <a:lnTo>
                  <a:pt x="410" y="30"/>
                </a:lnTo>
                <a:lnTo>
                  <a:pt x="447" y="54"/>
                </a:lnTo>
                <a:lnTo>
                  <a:pt x="481" y="82"/>
                </a:lnTo>
                <a:lnTo>
                  <a:pt x="509" y="117"/>
                </a:lnTo>
                <a:lnTo>
                  <a:pt x="533" y="154"/>
                </a:lnTo>
                <a:lnTo>
                  <a:pt x="549" y="195"/>
                </a:lnTo>
                <a:lnTo>
                  <a:pt x="560" y="238"/>
                </a:lnTo>
                <a:lnTo>
                  <a:pt x="564" y="282"/>
                </a:lnTo>
                <a:lnTo>
                  <a:pt x="560" y="325"/>
                </a:lnTo>
                <a:lnTo>
                  <a:pt x="549" y="369"/>
                </a:lnTo>
                <a:lnTo>
                  <a:pt x="533" y="409"/>
                </a:lnTo>
                <a:lnTo>
                  <a:pt x="509" y="448"/>
                </a:lnTo>
                <a:lnTo>
                  <a:pt x="481" y="481"/>
                </a:lnTo>
                <a:lnTo>
                  <a:pt x="447" y="510"/>
                </a:lnTo>
                <a:lnTo>
                  <a:pt x="410" y="533"/>
                </a:lnTo>
                <a:lnTo>
                  <a:pt x="368" y="550"/>
                </a:lnTo>
                <a:lnTo>
                  <a:pt x="326" y="559"/>
                </a:lnTo>
                <a:lnTo>
                  <a:pt x="282" y="563"/>
                </a:lnTo>
                <a:lnTo>
                  <a:pt x="245" y="561"/>
                </a:lnTo>
                <a:lnTo>
                  <a:pt x="209" y="554"/>
                </a:lnTo>
                <a:lnTo>
                  <a:pt x="174" y="542"/>
                </a:lnTo>
                <a:lnTo>
                  <a:pt x="141" y="526"/>
                </a:lnTo>
                <a:lnTo>
                  <a:pt x="111" y="505"/>
                </a:lnTo>
                <a:lnTo>
                  <a:pt x="83" y="481"/>
                </a:lnTo>
                <a:lnTo>
                  <a:pt x="59" y="453"/>
                </a:lnTo>
                <a:lnTo>
                  <a:pt x="38" y="422"/>
                </a:lnTo>
                <a:lnTo>
                  <a:pt x="22" y="389"/>
                </a:lnTo>
                <a:lnTo>
                  <a:pt x="10" y="355"/>
                </a:lnTo>
                <a:lnTo>
                  <a:pt x="3" y="319"/>
                </a:lnTo>
                <a:lnTo>
                  <a:pt x="0" y="282"/>
                </a:lnTo>
                <a:lnTo>
                  <a:pt x="4" y="238"/>
                </a:lnTo>
                <a:lnTo>
                  <a:pt x="14" y="195"/>
                </a:lnTo>
                <a:lnTo>
                  <a:pt x="31" y="154"/>
                </a:lnTo>
                <a:lnTo>
                  <a:pt x="54" y="117"/>
                </a:lnTo>
                <a:lnTo>
                  <a:pt x="83" y="82"/>
                </a:lnTo>
                <a:lnTo>
                  <a:pt x="116" y="54"/>
                </a:lnTo>
                <a:lnTo>
                  <a:pt x="155" y="30"/>
                </a:lnTo>
                <a:lnTo>
                  <a:pt x="194" y="14"/>
                </a:lnTo>
                <a:lnTo>
                  <a:pt x="238" y="4"/>
                </a:lnTo>
                <a:lnTo>
                  <a:pt x="282" y="0"/>
                </a:ln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8"/>
          <p:cNvSpPr>
            <a:spLocks/>
          </p:cNvSpPr>
          <p:nvPr userDrawn="1"/>
        </p:nvSpPr>
        <p:spPr bwMode="auto">
          <a:xfrm>
            <a:off x="11608454" y="6443668"/>
            <a:ext cx="64471" cy="124912"/>
          </a:xfrm>
          <a:custGeom>
            <a:avLst/>
            <a:gdLst>
              <a:gd name="T0" fmla="*/ 1 w 27"/>
              <a:gd name="T1" fmla="*/ 52 h 52"/>
              <a:gd name="T2" fmla="*/ 0 w 27"/>
              <a:gd name="T3" fmla="*/ 51 h 52"/>
              <a:gd name="T4" fmla="*/ 0 w 27"/>
              <a:gd name="T5" fmla="*/ 49 h 52"/>
              <a:gd name="T6" fmla="*/ 23 w 27"/>
              <a:gd name="T7" fmla="*/ 26 h 52"/>
              <a:gd name="T8" fmla="*/ 0 w 27"/>
              <a:gd name="T9" fmla="*/ 3 h 52"/>
              <a:gd name="T10" fmla="*/ 0 w 27"/>
              <a:gd name="T11" fmla="*/ 1 h 52"/>
              <a:gd name="T12" fmla="*/ 2 w 27"/>
              <a:gd name="T13" fmla="*/ 1 h 52"/>
              <a:gd name="T14" fmla="*/ 26 w 27"/>
              <a:gd name="T15" fmla="*/ 25 h 52"/>
              <a:gd name="T16" fmla="*/ 26 w 27"/>
              <a:gd name="T17" fmla="*/ 27 h 52"/>
              <a:gd name="T18" fmla="*/ 2 w 27"/>
              <a:gd name="T19" fmla="*/ 51 h 52"/>
              <a:gd name="T20" fmla="*/ 1 w 27"/>
              <a:gd name="T21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7" h="52">
                <a:moveTo>
                  <a:pt x="1" y="52"/>
                </a:moveTo>
                <a:cubicBezTo>
                  <a:pt x="1" y="52"/>
                  <a:pt x="1" y="52"/>
                  <a:pt x="0" y="51"/>
                </a:cubicBezTo>
                <a:cubicBezTo>
                  <a:pt x="0" y="51"/>
                  <a:pt x="0" y="50"/>
                  <a:pt x="0" y="49"/>
                </a:cubicBezTo>
                <a:cubicBezTo>
                  <a:pt x="23" y="26"/>
                  <a:pt x="23" y="26"/>
                  <a:pt x="23" y="26"/>
                </a:cubicBezTo>
                <a:cubicBezTo>
                  <a:pt x="0" y="3"/>
                  <a:pt x="0" y="3"/>
                  <a:pt x="0" y="3"/>
                </a:cubicBezTo>
                <a:cubicBezTo>
                  <a:pt x="0" y="2"/>
                  <a:pt x="0" y="1"/>
                  <a:pt x="0" y="1"/>
                </a:cubicBezTo>
                <a:cubicBezTo>
                  <a:pt x="1" y="0"/>
                  <a:pt x="2" y="0"/>
                  <a:pt x="2" y="1"/>
                </a:cubicBezTo>
                <a:cubicBezTo>
                  <a:pt x="26" y="25"/>
                  <a:pt x="26" y="25"/>
                  <a:pt x="26" y="25"/>
                </a:cubicBezTo>
                <a:cubicBezTo>
                  <a:pt x="27" y="25"/>
                  <a:pt x="27" y="26"/>
                  <a:pt x="26" y="27"/>
                </a:cubicBezTo>
                <a:cubicBezTo>
                  <a:pt x="2" y="51"/>
                  <a:pt x="2" y="51"/>
                  <a:pt x="2" y="51"/>
                </a:cubicBezTo>
                <a:cubicBezTo>
                  <a:pt x="2" y="52"/>
                  <a:pt x="2" y="52"/>
                  <a:pt x="1" y="52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>
                <a:lumMod val="25000"/>
                <a:lumOff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9"/>
          <p:cNvSpPr>
            <a:spLocks/>
          </p:cNvSpPr>
          <p:nvPr userDrawn="1"/>
        </p:nvSpPr>
        <p:spPr bwMode="auto">
          <a:xfrm>
            <a:off x="10739108" y="6443668"/>
            <a:ext cx="64471" cy="124912"/>
          </a:xfrm>
          <a:custGeom>
            <a:avLst/>
            <a:gdLst>
              <a:gd name="T0" fmla="*/ 25 w 27"/>
              <a:gd name="T1" fmla="*/ 52 h 52"/>
              <a:gd name="T2" fmla="*/ 24 w 27"/>
              <a:gd name="T3" fmla="*/ 51 h 52"/>
              <a:gd name="T4" fmla="*/ 1 w 27"/>
              <a:gd name="T5" fmla="*/ 27 h 52"/>
              <a:gd name="T6" fmla="*/ 1 w 27"/>
              <a:gd name="T7" fmla="*/ 25 h 52"/>
              <a:gd name="T8" fmla="*/ 24 w 27"/>
              <a:gd name="T9" fmla="*/ 1 h 52"/>
              <a:gd name="T10" fmla="*/ 26 w 27"/>
              <a:gd name="T11" fmla="*/ 1 h 52"/>
              <a:gd name="T12" fmla="*/ 26 w 27"/>
              <a:gd name="T13" fmla="*/ 3 h 52"/>
              <a:gd name="T14" fmla="*/ 4 w 27"/>
              <a:gd name="T15" fmla="*/ 26 h 52"/>
              <a:gd name="T16" fmla="*/ 26 w 27"/>
              <a:gd name="T17" fmla="*/ 49 h 52"/>
              <a:gd name="T18" fmla="*/ 26 w 27"/>
              <a:gd name="T19" fmla="*/ 51 h 52"/>
              <a:gd name="T20" fmla="*/ 25 w 27"/>
              <a:gd name="T21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7" h="52">
                <a:moveTo>
                  <a:pt x="25" y="52"/>
                </a:moveTo>
                <a:cubicBezTo>
                  <a:pt x="25" y="52"/>
                  <a:pt x="24" y="52"/>
                  <a:pt x="24" y="51"/>
                </a:cubicBezTo>
                <a:cubicBezTo>
                  <a:pt x="1" y="27"/>
                  <a:pt x="1" y="27"/>
                  <a:pt x="1" y="27"/>
                </a:cubicBezTo>
                <a:cubicBezTo>
                  <a:pt x="0" y="26"/>
                  <a:pt x="0" y="25"/>
                  <a:pt x="1" y="25"/>
                </a:cubicBezTo>
                <a:cubicBezTo>
                  <a:pt x="24" y="1"/>
                  <a:pt x="24" y="1"/>
                  <a:pt x="24" y="1"/>
                </a:cubicBezTo>
                <a:cubicBezTo>
                  <a:pt x="25" y="0"/>
                  <a:pt x="26" y="0"/>
                  <a:pt x="26" y="1"/>
                </a:cubicBezTo>
                <a:cubicBezTo>
                  <a:pt x="27" y="1"/>
                  <a:pt x="27" y="2"/>
                  <a:pt x="26" y="3"/>
                </a:cubicBezTo>
                <a:cubicBezTo>
                  <a:pt x="4" y="26"/>
                  <a:pt x="4" y="26"/>
                  <a:pt x="4" y="26"/>
                </a:cubicBezTo>
                <a:cubicBezTo>
                  <a:pt x="26" y="49"/>
                  <a:pt x="26" y="49"/>
                  <a:pt x="26" y="49"/>
                </a:cubicBezTo>
                <a:cubicBezTo>
                  <a:pt x="27" y="50"/>
                  <a:pt x="27" y="51"/>
                  <a:pt x="26" y="51"/>
                </a:cubicBezTo>
                <a:cubicBezTo>
                  <a:pt x="26" y="52"/>
                  <a:pt x="26" y="52"/>
                  <a:pt x="25" y="52"/>
                </a:cubicBez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12700">
            <a:solidFill>
              <a:schemeClr val="tx1">
                <a:lumMod val="25000"/>
                <a:lumOff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10987850" y="6449878"/>
            <a:ext cx="45987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lvl="0"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  <a:cs typeface="Poppins SemiBold" panose="02000000000000000000" pitchFamily="2" charset="0"/>
              </a:defRPr>
            </a:lvl1pPr>
          </a:lstStyle>
          <a:p>
            <a:pPr lvl="0"/>
            <a:fld id="{C7C71010-677A-489C-BB3F-CA8EBC4C3264}" type="slidenum">
              <a:rPr lang="id-ID" b="0" i="0" smtClean="0">
                <a:solidFill>
                  <a:schemeClr val="tx1">
                    <a:lumMod val="25000"/>
                    <a:lumOff val="75000"/>
                  </a:schemeClr>
                </a:solidFill>
                <a:latin typeface="Poppins" charset="0"/>
                <a:ea typeface="Poppins" charset="0"/>
                <a:cs typeface="Poppins" charset="0"/>
              </a:rPr>
              <a:pPr lvl="0"/>
              <a:t>‹#›</a:t>
            </a:fld>
            <a:endParaRPr lang="id-ID" b="0" i="0" dirty="0">
              <a:solidFill>
                <a:schemeClr val="tx1">
                  <a:lumMod val="25000"/>
                  <a:lumOff val="75000"/>
                </a:schemeClr>
              </a:solidFill>
              <a:latin typeface="Poppins" charset="0"/>
              <a:ea typeface="Poppins" charset="0"/>
              <a:cs typeface="Poppins" charset="0"/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10599086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 userDrawn="1"/>
        </p:nvSpPr>
        <p:spPr>
          <a:xfrm>
            <a:off x="11465342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 userDrawn="1"/>
        </p:nvSpPr>
        <p:spPr>
          <a:xfrm>
            <a:off x="11032214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745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627524" y="1734623"/>
            <a:ext cx="2936951" cy="2934231"/>
          </a:xfr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699102" y="2089877"/>
            <a:ext cx="2225786" cy="2223724"/>
          </a:xfr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267111" y="2089877"/>
            <a:ext cx="2225786" cy="2223724"/>
          </a:xfr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30" name="Freeform 8"/>
          <p:cNvSpPr>
            <a:spLocks/>
          </p:cNvSpPr>
          <p:nvPr userDrawn="1"/>
        </p:nvSpPr>
        <p:spPr bwMode="auto">
          <a:xfrm>
            <a:off x="11608454" y="6443668"/>
            <a:ext cx="64471" cy="124912"/>
          </a:xfrm>
          <a:custGeom>
            <a:avLst/>
            <a:gdLst>
              <a:gd name="T0" fmla="*/ 1 w 27"/>
              <a:gd name="T1" fmla="*/ 52 h 52"/>
              <a:gd name="T2" fmla="*/ 0 w 27"/>
              <a:gd name="T3" fmla="*/ 51 h 52"/>
              <a:gd name="T4" fmla="*/ 0 w 27"/>
              <a:gd name="T5" fmla="*/ 49 h 52"/>
              <a:gd name="T6" fmla="*/ 23 w 27"/>
              <a:gd name="T7" fmla="*/ 26 h 52"/>
              <a:gd name="T8" fmla="*/ 0 w 27"/>
              <a:gd name="T9" fmla="*/ 3 h 52"/>
              <a:gd name="T10" fmla="*/ 0 w 27"/>
              <a:gd name="T11" fmla="*/ 1 h 52"/>
              <a:gd name="T12" fmla="*/ 2 w 27"/>
              <a:gd name="T13" fmla="*/ 1 h 52"/>
              <a:gd name="T14" fmla="*/ 26 w 27"/>
              <a:gd name="T15" fmla="*/ 25 h 52"/>
              <a:gd name="T16" fmla="*/ 26 w 27"/>
              <a:gd name="T17" fmla="*/ 27 h 52"/>
              <a:gd name="T18" fmla="*/ 2 w 27"/>
              <a:gd name="T19" fmla="*/ 51 h 52"/>
              <a:gd name="T20" fmla="*/ 1 w 27"/>
              <a:gd name="T21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7" h="52">
                <a:moveTo>
                  <a:pt x="1" y="52"/>
                </a:moveTo>
                <a:cubicBezTo>
                  <a:pt x="1" y="52"/>
                  <a:pt x="1" y="52"/>
                  <a:pt x="0" y="51"/>
                </a:cubicBezTo>
                <a:cubicBezTo>
                  <a:pt x="0" y="51"/>
                  <a:pt x="0" y="50"/>
                  <a:pt x="0" y="49"/>
                </a:cubicBezTo>
                <a:cubicBezTo>
                  <a:pt x="23" y="26"/>
                  <a:pt x="23" y="26"/>
                  <a:pt x="23" y="26"/>
                </a:cubicBezTo>
                <a:cubicBezTo>
                  <a:pt x="0" y="3"/>
                  <a:pt x="0" y="3"/>
                  <a:pt x="0" y="3"/>
                </a:cubicBezTo>
                <a:cubicBezTo>
                  <a:pt x="0" y="2"/>
                  <a:pt x="0" y="1"/>
                  <a:pt x="0" y="1"/>
                </a:cubicBezTo>
                <a:cubicBezTo>
                  <a:pt x="1" y="0"/>
                  <a:pt x="2" y="0"/>
                  <a:pt x="2" y="1"/>
                </a:cubicBezTo>
                <a:cubicBezTo>
                  <a:pt x="26" y="25"/>
                  <a:pt x="26" y="25"/>
                  <a:pt x="26" y="25"/>
                </a:cubicBezTo>
                <a:cubicBezTo>
                  <a:pt x="27" y="25"/>
                  <a:pt x="27" y="26"/>
                  <a:pt x="26" y="27"/>
                </a:cubicBezTo>
                <a:cubicBezTo>
                  <a:pt x="2" y="51"/>
                  <a:pt x="2" y="51"/>
                  <a:pt x="2" y="51"/>
                </a:cubicBezTo>
                <a:cubicBezTo>
                  <a:pt x="2" y="52"/>
                  <a:pt x="2" y="52"/>
                  <a:pt x="1" y="52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>
                <a:lumMod val="25000"/>
                <a:lumOff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9"/>
          <p:cNvSpPr>
            <a:spLocks/>
          </p:cNvSpPr>
          <p:nvPr userDrawn="1"/>
        </p:nvSpPr>
        <p:spPr bwMode="auto">
          <a:xfrm>
            <a:off x="10739108" y="6443668"/>
            <a:ext cx="64471" cy="124912"/>
          </a:xfrm>
          <a:custGeom>
            <a:avLst/>
            <a:gdLst>
              <a:gd name="T0" fmla="*/ 25 w 27"/>
              <a:gd name="T1" fmla="*/ 52 h 52"/>
              <a:gd name="T2" fmla="*/ 24 w 27"/>
              <a:gd name="T3" fmla="*/ 51 h 52"/>
              <a:gd name="T4" fmla="*/ 1 w 27"/>
              <a:gd name="T5" fmla="*/ 27 h 52"/>
              <a:gd name="T6" fmla="*/ 1 w 27"/>
              <a:gd name="T7" fmla="*/ 25 h 52"/>
              <a:gd name="T8" fmla="*/ 24 w 27"/>
              <a:gd name="T9" fmla="*/ 1 h 52"/>
              <a:gd name="T10" fmla="*/ 26 w 27"/>
              <a:gd name="T11" fmla="*/ 1 h 52"/>
              <a:gd name="T12" fmla="*/ 26 w 27"/>
              <a:gd name="T13" fmla="*/ 3 h 52"/>
              <a:gd name="T14" fmla="*/ 4 w 27"/>
              <a:gd name="T15" fmla="*/ 26 h 52"/>
              <a:gd name="T16" fmla="*/ 26 w 27"/>
              <a:gd name="T17" fmla="*/ 49 h 52"/>
              <a:gd name="T18" fmla="*/ 26 w 27"/>
              <a:gd name="T19" fmla="*/ 51 h 52"/>
              <a:gd name="T20" fmla="*/ 25 w 27"/>
              <a:gd name="T21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7" h="52">
                <a:moveTo>
                  <a:pt x="25" y="52"/>
                </a:moveTo>
                <a:cubicBezTo>
                  <a:pt x="25" y="52"/>
                  <a:pt x="24" y="52"/>
                  <a:pt x="24" y="51"/>
                </a:cubicBezTo>
                <a:cubicBezTo>
                  <a:pt x="1" y="27"/>
                  <a:pt x="1" y="27"/>
                  <a:pt x="1" y="27"/>
                </a:cubicBezTo>
                <a:cubicBezTo>
                  <a:pt x="0" y="26"/>
                  <a:pt x="0" y="25"/>
                  <a:pt x="1" y="25"/>
                </a:cubicBezTo>
                <a:cubicBezTo>
                  <a:pt x="24" y="1"/>
                  <a:pt x="24" y="1"/>
                  <a:pt x="24" y="1"/>
                </a:cubicBezTo>
                <a:cubicBezTo>
                  <a:pt x="25" y="0"/>
                  <a:pt x="26" y="0"/>
                  <a:pt x="26" y="1"/>
                </a:cubicBezTo>
                <a:cubicBezTo>
                  <a:pt x="27" y="1"/>
                  <a:pt x="27" y="2"/>
                  <a:pt x="26" y="3"/>
                </a:cubicBezTo>
                <a:cubicBezTo>
                  <a:pt x="4" y="26"/>
                  <a:pt x="4" y="26"/>
                  <a:pt x="4" y="26"/>
                </a:cubicBezTo>
                <a:cubicBezTo>
                  <a:pt x="26" y="49"/>
                  <a:pt x="26" y="49"/>
                  <a:pt x="26" y="49"/>
                </a:cubicBezTo>
                <a:cubicBezTo>
                  <a:pt x="27" y="50"/>
                  <a:pt x="27" y="51"/>
                  <a:pt x="26" y="51"/>
                </a:cubicBezTo>
                <a:cubicBezTo>
                  <a:pt x="26" y="52"/>
                  <a:pt x="26" y="52"/>
                  <a:pt x="25" y="52"/>
                </a:cubicBez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12700">
            <a:solidFill>
              <a:schemeClr val="tx1">
                <a:lumMod val="25000"/>
                <a:lumOff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TextBox 31"/>
          <p:cNvSpPr txBox="1"/>
          <p:nvPr userDrawn="1"/>
        </p:nvSpPr>
        <p:spPr>
          <a:xfrm>
            <a:off x="10987850" y="6449878"/>
            <a:ext cx="45987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lvl="0"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  <a:cs typeface="Poppins SemiBold" panose="02000000000000000000" pitchFamily="2" charset="0"/>
              </a:defRPr>
            </a:lvl1pPr>
          </a:lstStyle>
          <a:p>
            <a:pPr lvl="0"/>
            <a:fld id="{C7C71010-677A-489C-BB3F-CA8EBC4C3264}" type="slidenum">
              <a:rPr lang="id-ID" b="0" i="0" smtClean="0">
                <a:solidFill>
                  <a:schemeClr val="tx1">
                    <a:lumMod val="25000"/>
                    <a:lumOff val="75000"/>
                  </a:schemeClr>
                </a:solidFill>
                <a:latin typeface="Poppins" charset="0"/>
                <a:ea typeface="Poppins" charset="0"/>
                <a:cs typeface="Poppins" charset="0"/>
              </a:rPr>
              <a:pPr lvl="0"/>
              <a:t>‹#›</a:t>
            </a:fld>
            <a:endParaRPr lang="id-ID" b="0" i="0" dirty="0">
              <a:solidFill>
                <a:schemeClr val="tx1">
                  <a:lumMod val="25000"/>
                  <a:lumOff val="75000"/>
                </a:schemeClr>
              </a:solidFill>
              <a:latin typeface="Poppins" charset="0"/>
              <a:ea typeface="Poppins" charset="0"/>
              <a:cs typeface="Poppins" charset="0"/>
            </a:endParaRPr>
          </a:p>
        </p:txBody>
      </p:sp>
      <p:sp>
        <p:nvSpPr>
          <p:cNvPr id="33" name="Rectangle 32"/>
          <p:cNvSpPr/>
          <p:nvPr userDrawn="1"/>
        </p:nvSpPr>
        <p:spPr>
          <a:xfrm>
            <a:off x="10599086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 userDrawn="1"/>
        </p:nvSpPr>
        <p:spPr>
          <a:xfrm>
            <a:off x="11465342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 userDrawn="1"/>
        </p:nvSpPr>
        <p:spPr>
          <a:xfrm>
            <a:off x="11032214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14"/>
          <p:cNvSpPr>
            <a:spLocks/>
          </p:cNvSpPr>
          <p:nvPr userDrawn="1"/>
        </p:nvSpPr>
        <p:spPr bwMode="auto">
          <a:xfrm>
            <a:off x="1341076" y="6443668"/>
            <a:ext cx="150096" cy="124912"/>
          </a:xfrm>
          <a:custGeom>
            <a:avLst/>
            <a:gdLst>
              <a:gd name="T0" fmla="*/ 57 w 63"/>
              <a:gd name="T1" fmla="*/ 13 h 52"/>
              <a:gd name="T2" fmla="*/ 57 w 63"/>
              <a:gd name="T3" fmla="*/ 15 h 52"/>
              <a:gd name="T4" fmla="*/ 20 w 63"/>
              <a:gd name="T5" fmla="*/ 52 h 52"/>
              <a:gd name="T6" fmla="*/ 0 w 63"/>
              <a:gd name="T7" fmla="*/ 46 h 52"/>
              <a:gd name="T8" fmla="*/ 3 w 63"/>
              <a:gd name="T9" fmla="*/ 46 h 52"/>
              <a:gd name="T10" fmla="*/ 19 w 63"/>
              <a:gd name="T11" fmla="*/ 40 h 52"/>
              <a:gd name="T12" fmla="*/ 7 w 63"/>
              <a:gd name="T13" fmla="*/ 32 h 52"/>
              <a:gd name="T14" fmla="*/ 10 w 63"/>
              <a:gd name="T15" fmla="*/ 32 h 52"/>
              <a:gd name="T16" fmla="*/ 13 w 63"/>
              <a:gd name="T17" fmla="*/ 31 h 52"/>
              <a:gd name="T18" fmla="*/ 3 w 63"/>
              <a:gd name="T19" fmla="*/ 19 h 52"/>
              <a:gd name="T20" fmla="*/ 3 w 63"/>
              <a:gd name="T21" fmla="*/ 19 h 52"/>
              <a:gd name="T22" fmla="*/ 9 w 63"/>
              <a:gd name="T23" fmla="*/ 20 h 52"/>
              <a:gd name="T24" fmla="*/ 3 w 63"/>
              <a:gd name="T25" fmla="*/ 10 h 52"/>
              <a:gd name="T26" fmla="*/ 5 w 63"/>
              <a:gd name="T27" fmla="*/ 2 h 52"/>
              <a:gd name="T28" fmla="*/ 31 w 63"/>
              <a:gd name="T29" fmla="*/ 16 h 52"/>
              <a:gd name="T30" fmla="*/ 31 w 63"/>
              <a:gd name="T31" fmla="*/ 14 h 52"/>
              <a:gd name="T32" fmla="*/ 44 w 63"/>
              <a:gd name="T33" fmla="*/ 0 h 52"/>
              <a:gd name="T34" fmla="*/ 53 w 63"/>
              <a:gd name="T35" fmla="*/ 4 h 52"/>
              <a:gd name="T36" fmla="*/ 61 w 63"/>
              <a:gd name="T37" fmla="*/ 0 h 52"/>
              <a:gd name="T38" fmla="*/ 56 w 63"/>
              <a:gd name="T39" fmla="*/ 8 h 52"/>
              <a:gd name="T40" fmla="*/ 63 w 63"/>
              <a:gd name="T41" fmla="*/ 6 h 52"/>
              <a:gd name="T42" fmla="*/ 57 w 63"/>
              <a:gd name="T43" fmla="*/ 13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3" h="52">
                <a:moveTo>
                  <a:pt x="57" y="13"/>
                </a:moveTo>
                <a:cubicBezTo>
                  <a:pt x="57" y="14"/>
                  <a:pt x="57" y="14"/>
                  <a:pt x="57" y="15"/>
                </a:cubicBezTo>
                <a:cubicBezTo>
                  <a:pt x="57" y="32"/>
                  <a:pt x="44" y="52"/>
                  <a:pt x="20" y="52"/>
                </a:cubicBezTo>
                <a:cubicBezTo>
                  <a:pt x="13" y="52"/>
                  <a:pt x="6" y="50"/>
                  <a:pt x="0" y="46"/>
                </a:cubicBezTo>
                <a:cubicBezTo>
                  <a:pt x="1" y="46"/>
                  <a:pt x="2" y="46"/>
                  <a:pt x="3" y="46"/>
                </a:cubicBezTo>
                <a:cubicBezTo>
                  <a:pt x="9" y="46"/>
                  <a:pt x="15" y="44"/>
                  <a:pt x="19" y="40"/>
                </a:cubicBezTo>
                <a:cubicBezTo>
                  <a:pt x="14" y="40"/>
                  <a:pt x="9" y="37"/>
                  <a:pt x="7" y="32"/>
                </a:cubicBezTo>
                <a:cubicBezTo>
                  <a:pt x="8" y="32"/>
                  <a:pt x="9" y="32"/>
                  <a:pt x="10" y="32"/>
                </a:cubicBezTo>
                <a:cubicBezTo>
                  <a:pt x="11" y="32"/>
                  <a:pt x="12" y="32"/>
                  <a:pt x="13" y="31"/>
                </a:cubicBezTo>
                <a:cubicBezTo>
                  <a:pt x="7" y="30"/>
                  <a:pt x="3" y="25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5" y="19"/>
                  <a:pt x="7" y="20"/>
                  <a:pt x="9" y="20"/>
                </a:cubicBezTo>
                <a:cubicBezTo>
                  <a:pt x="5" y="18"/>
                  <a:pt x="3" y="14"/>
                  <a:pt x="3" y="10"/>
                </a:cubicBezTo>
                <a:cubicBezTo>
                  <a:pt x="3" y="6"/>
                  <a:pt x="4" y="4"/>
                  <a:pt x="5" y="2"/>
                </a:cubicBezTo>
                <a:cubicBezTo>
                  <a:pt x="11" y="11"/>
                  <a:pt x="20" y="16"/>
                  <a:pt x="31" y="16"/>
                </a:cubicBezTo>
                <a:cubicBezTo>
                  <a:pt x="31" y="14"/>
                  <a:pt x="31" y="14"/>
                  <a:pt x="31" y="14"/>
                </a:cubicBezTo>
                <a:cubicBezTo>
                  <a:pt x="31" y="5"/>
                  <a:pt x="37" y="0"/>
                  <a:pt x="44" y="0"/>
                </a:cubicBezTo>
                <a:cubicBezTo>
                  <a:pt x="48" y="0"/>
                  <a:pt x="51" y="1"/>
                  <a:pt x="53" y="4"/>
                </a:cubicBezTo>
                <a:cubicBezTo>
                  <a:pt x="56" y="3"/>
                  <a:pt x="59" y="2"/>
                  <a:pt x="61" y="0"/>
                </a:cubicBezTo>
                <a:cubicBezTo>
                  <a:pt x="61" y="4"/>
                  <a:pt x="58" y="6"/>
                  <a:pt x="56" y="8"/>
                </a:cubicBezTo>
                <a:cubicBezTo>
                  <a:pt x="58" y="7"/>
                  <a:pt x="61" y="7"/>
                  <a:pt x="63" y="6"/>
                </a:cubicBezTo>
                <a:cubicBezTo>
                  <a:pt x="61" y="8"/>
                  <a:pt x="59" y="11"/>
                  <a:pt x="57" y="13"/>
                </a:cubicBez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16"/>
          <p:cNvSpPr>
            <a:spLocks/>
          </p:cNvSpPr>
          <p:nvPr userDrawn="1"/>
        </p:nvSpPr>
        <p:spPr bwMode="auto">
          <a:xfrm>
            <a:off x="514038" y="6443668"/>
            <a:ext cx="64471" cy="124912"/>
          </a:xfrm>
          <a:custGeom>
            <a:avLst/>
            <a:gdLst>
              <a:gd name="T0" fmla="*/ 27 w 27"/>
              <a:gd name="T1" fmla="*/ 8 h 52"/>
              <a:gd name="T2" fmla="*/ 22 w 27"/>
              <a:gd name="T3" fmla="*/ 8 h 52"/>
              <a:gd name="T4" fmla="*/ 18 w 27"/>
              <a:gd name="T5" fmla="*/ 13 h 52"/>
              <a:gd name="T6" fmla="*/ 18 w 27"/>
              <a:gd name="T7" fmla="*/ 19 h 52"/>
              <a:gd name="T8" fmla="*/ 27 w 27"/>
              <a:gd name="T9" fmla="*/ 19 h 52"/>
              <a:gd name="T10" fmla="*/ 25 w 27"/>
              <a:gd name="T11" fmla="*/ 28 h 52"/>
              <a:gd name="T12" fmla="*/ 18 w 27"/>
              <a:gd name="T13" fmla="*/ 28 h 52"/>
              <a:gd name="T14" fmla="*/ 18 w 27"/>
              <a:gd name="T15" fmla="*/ 52 h 52"/>
              <a:gd name="T16" fmla="*/ 8 w 27"/>
              <a:gd name="T17" fmla="*/ 52 h 52"/>
              <a:gd name="T18" fmla="*/ 8 w 27"/>
              <a:gd name="T19" fmla="*/ 28 h 52"/>
              <a:gd name="T20" fmla="*/ 0 w 27"/>
              <a:gd name="T21" fmla="*/ 28 h 52"/>
              <a:gd name="T22" fmla="*/ 0 w 27"/>
              <a:gd name="T23" fmla="*/ 19 h 52"/>
              <a:gd name="T24" fmla="*/ 8 w 27"/>
              <a:gd name="T25" fmla="*/ 19 h 52"/>
              <a:gd name="T26" fmla="*/ 8 w 27"/>
              <a:gd name="T27" fmla="*/ 12 h 52"/>
              <a:gd name="T28" fmla="*/ 20 w 27"/>
              <a:gd name="T29" fmla="*/ 0 h 52"/>
              <a:gd name="T30" fmla="*/ 27 w 27"/>
              <a:gd name="T31" fmla="*/ 0 h 52"/>
              <a:gd name="T32" fmla="*/ 27 w 27"/>
              <a:gd name="T33" fmla="*/ 8 h 52"/>
              <a:gd name="T34" fmla="*/ 27 w 27"/>
              <a:gd name="T35" fmla="*/ 8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7" h="52">
                <a:moveTo>
                  <a:pt x="27" y="8"/>
                </a:moveTo>
                <a:cubicBezTo>
                  <a:pt x="22" y="8"/>
                  <a:pt x="22" y="8"/>
                  <a:pt x="22" y="8"/>
                </a:cubicBezTo>
                <a:cubicBezTo>
                  <a:pt x="18" y="8"/>
                  <a:pt x="18" y="11"/>
                  <a:pt x="18" y="13"/>
                </a:cubicBezTo>
                <a:cubicBezTo>
                  <a:pt x="18" y="19"/>
                  <a:pt x="18" y="19"/>
                  <a:pt x="18" y="19"/>
                </a:cubicBezTo>
                <a:cubicBezTo>
                  <a:pt x="27" y="19"/>
                  <a:pt x="27" y="19"/>
                  <a:pt x="27" y="19"/>
                </a:cubicBezTo>
                <a:cubicBezTo>
                  <a:pt x="25" y="28"/>
                  <a:pt x="25" y="28"/>
                  <a:pt x="25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52"/>
                  <a:pt x="18" y="52"/>
                  <a:pt x="18" y="52"/>
                </a:cubicBezTo>
                <a:cubicBezTo>
                  <a:pt x="8" y="52"/>
                  <a:pt x="8" y="52"/>
                  <a:pt x="8" y="52"/>
                </a:cubicBezTo>
                <a:cubicBezTo>
                  <a:pt x="8" y="28"/>
                  <a:pt x="8" y="28"/>
                  <a:pt x="8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9"/>
                  <a:pt x="0" y="19"/>
                  <a:pt x="0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4"/>
                  <a:pt x="13" y="0"/>
                  <a:pt x="20" y="0"/>
                </a:cubicBezTo>
                <a:cubicBezTo>
                  <a:pt x="23" y="0"/>
                  <a:pt x="26" y="0"/>
                  <a:pt x="27" y="0"/>
                </a:cubicBezTo>
                <a:cubicBezTo>
                  <a:pt x="27" y="8"/>
                  <a:pt x="27" y="8"/>
                  <a:pt x="27" y="8"/>
                </a:cubicBezTo>
                <a:cubicBezTo>
                  <a:pt x="27" y="8"/>
                  <a:pt x="27" y="8"/>
                  <a:pt x="27" y="8"/>
                </a:cubicBez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Rectangle 37"/>
          <p:cNvSpPr/>
          <p:nvPr userDrawn="1"/>
        </p:nvSpPr>
        <p:spPr>
          <a:xfrm>
            <a:off x="366626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 userDrawn="1"/>
        </p:nvSpPr>
        <p:spPr>
          <a:xfrm>
            <a:off x="799754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 userDrawn="1"/>
        </p:nvSpPr>
        <p:spPr>
          <a:xfrm>
            <a:off x="1240341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utoShape 5"/>
          <p:cNvSpPr>
            <a:spLocks noChangeAspect="1" noChangeArrowheads="1" noTextEdit="1"/>
          </p:cNvSpPr>
          <p:nvPr userDrawn="1"/>
        </p:nvSpPr>
        <p:spPr bwMode="auto">
          <a:xfrm>
            <a:off x="897062" y="6430220"/>
            <a:ext cx="163145" cy="16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 8"/>
          <p:cNvSpPr>
            <a:spLocks noEditPoints="1"/>
          </p:cNvSpPr>
          <p:nvPr userDrawn="1"/>
        </p:nvSpPr>
        <p:spPr bwMode="auto">
          <a:xfrm>
            <a:off x="897062" y="6431125"/>
            <a:ext cx="163145" cy="163145"/>
          </a:xfrm>
          <a:custGeom>
            <a:avLst/>
            <a:gdLst/>
            <a:ahLst/>
            <a:cxnLst>
              <a:cxn ang="0">
                <a:pos x="1031" y="400"/>
              </a:cxn>
              <a:cxn ang="0">
                <a:pos x="809" y="482"/>
              </a:cxn>
              <a:cxn ang="0">
                <a:pos x="622" y="622"/>
              </a:cxn>
              <a:cxn ang="0">
                <a:pos x="482" y="809"/>
              </a:cxn>
              <a:cxn ang="0">
                <a:pos x="400" y="1031"/>
              </a:cxn>
              <a:cxn ang="0">
                <a:pos x="384" y="3135"/>
              </a:cxn>
              <a:cxn ang="0">
                <a:pos x="421" y="3375"/>
              </a:cxn>
              <a:cxn ang="0">
                <a:pos x="522" y="3588"/>
              </a:cxn>
              <a:cxn ang="0">
                <a:pos x="679" y="3759"/>
              </a:cxn>
              <a:cxn ang="0">
                <a:pos x="879" y="3882"/>
              </a:cxn>
              <a:cxn ang="0">
                <a:pos x="1112" y="3941"/>
              </a:cxn>
              <a:cxn ang="0">
                <a:pos x="3217" y="3941"/>
              </a:cxn>
              <a:cxn ang="0">
                <a:pos x="3449" y="3882"/>
              </a:cxn>
              <a:cxn ang="0">
                <a:pos x="3650" y="3759"/>
              </a:cxn>
              <a:cxn ang="0">
                <a:pos x="3807" y="3588"/>
              </a:cxn>
              <a:cxn ang="0">
                <a:pos x="3908" y="3375"/>
              </a:cxn>
              <a:cxn ang="0">
                <a:pos x="3945" y="3135"/>
              </a:cxn>
              <a:cxn ang="0">
                <a:pos x="3929" y="1031"/>
              </a:cxn>
              <a:cxn ang="0">
                <a:pos x="3847" y="809"/>
              </a:cxn>
              <a:cxn ang="0">
                <a:pos x="3707" y="622"/>
              </a:cxn>
              <a:cxn ang="0">
                <a:pos x="3520" y="482"/>
              </a:cxn>
              <a:cxn ang="0">
                <a:pos x="3298" y="400"/>
              </a:cxn>
              <a:cxn ang="0">
                <a:pos x="1194" y="384"/>
              </a:cxn>
              <a:cxn ang="0">
                <a:pos x="3233" y="4"/>
              </a:cxn>
              <a:cxn ang="0">
                <a:pos x="3512" y="61"/>
              </a:cxn>
              <a:cxn ang="0">
                <a:pos x="3763" y="179"/>
              </a:cxn>
              <a:cxn ang="0">
                <a:pos x="3980" y="349"/>
              </a:cxn>
              <a:cxn ang="0">
                <a:pos x="4150" y="566"/>
              </a:cxn>
              <a:cxn ang="0">
                <a:pos x="4268" y="817"/>
              </a:cxn>
              <a:cxn ang="0">
                <a:pos x="4325" y="1096"/>
              </a:cxn>
              <a:cxn ang="0">
                <a:pos x="4325" y="3233"/>
              </a:cxn>
              <a:cxn ang="0">
                <a:pos x="4268" y="3512"/>
              </a:cxn>
              <a:cxn ang="0">
                <a:pos x="4150" y="3763"/>
              </a:cxn>
              <a:cxn ang="0">
                <a:pos x="3980" y="3980"/>
              </a:cxn>
              <a:cxn ang="0">
                <a:pos x="3763" y="4150"/>
              </a:cxn>
              <a:cxn ang="0">
                <a:pos x="3512" y="4268"/>
              </a:cxn>
              <a:cxn ang="0">
                <a:pos x="3233" y="4325"/>
              </a:cxn>
              <a:cxn ang="0">
                <a:pos x="1096" y="4325"/>
              </a:cxn>
              <a:cxn ang="0">
                <a:pos x="817" y="4268"/>
              </a:cxn>
              <a:cxn ang="0">
                <a:pos x="566" y="4150"/>
              </a:cxn>
              <a:cxn ang="0">
                <a:pos x="349" y="3980"/>
              </a:cxn>
              <a:cxn ang="0">
                <a:pos x="179" y="3763"/>
              </a:cxn>
              <a:cxn ang="0">
                <a:pos x="61" y="3512"/>
              </a:cxn>
              <a:cxn ang="0">
                <a:pos x="4" y="3233"/>
              </a:cxn>
              <a:cxn ang="0">
                <a:pos x="4" y="1096"/>
              </a:cxn>
              <a:cxn ang="0">
                <a:pos x="61" y="817"/>
              </a:cxn>
              <a:cxn ang="0">
                <a:pos x="179" y="566"/>
              </a:cxn>
              <a:cxn ang="0">
                <a:pos x="349" y="349"/>
              </a:cxn>
              <a:cxn ang="0">
                <a:pos x="566" y="179"/>
              </a:cxn>
              <a:cxn ang="0">
                <a:pos x="817" y="61"/>
              </a:cxn>
              <a:cxn ang="0">
                <a:pos x="1096" y="4"/>
              </a:cxn>
            </a:cxnLst>
            <a:rect l="0" t="0" r="r" b="b"/>
            <a:pathLst>
              <a:path w="4329" h="4329">
                <a:moveTo>
                  <a:pt x="1194" y="384"/>
                </a:moveTo>
                <a:lnTo>
                  <a:pt x="1112" y="388"/>
                </a:lnTo>
                <a:lnTo>
                  <a:pt x="1031" y="400"/>
                </a:lnTo>
                <a:lnTo>
                  <a:pt x="954" y="421"/>
                </a:lnTo>
                <a:lnTo>
                  <a:pt x="879" y="448"/>
                </a:lnTo>
                <a:lnTo>
                  <a:pt x="809" y="482"/>
                </a:lnTo>
                <a:lnTo>
                  <a:pt x="741" y="522"/>
                </a:lnTo>
                <a:lnTo>
                  <a:pt x="679" y="570"/>
                </a:lnTo>
                <a:lnTo>
                  <a:pt x="622" y="622"/>
                </a:lnTo>
                <a:lnTo>
                  <a:pt x="570" y="679"/>
                </a:lnTo>
                <a:lnTo>
                  <a:pt x="522" y="741"/>
                </a:lnTo>
                <a:lnTo>
                  <a:pt x="482" y="809"/>
                </a:lnTo>
                <a:lnTo>
                  <a:pt x="447" y="880"/>
                </a:lnTo>
                <a:lnTo>
                  <a:pt x="421" y="954"/>
                </a:lnTo>
                <a:lnTo>
                  <a:pt x="400" y="1031"/>
                </a:lnTo>
                <a:lnTo>
                  <a:pt x="388" y="1112"/>
                </a:lnTo>
                <a:lnTo>
                  <a:pt x="384" y="1195"/>
                </a:lnTo>
                <a:lnTo>
                  <a:pt x="384" y="3135"/>
                </a:lnTo>
                <a:lnTo>
                  <a:pt x="388" y="3217"/>
                </a:lnTo>
                <a:lnTo>
                  <a:pt x="400" y="3298"/>
                </a:lnTo>
                <a:lnTo>
                  <a:pt x="421" y="3375"/>
                </a:lnTo>
                <a:lnTo>
                  <a:pt x="447" y="3450"/>
                </a:lnTo>
                <a:lnTo>
                  <a:pt x="482" y="3520"/>
                </a:lnTo>
                <a:lnTo>
                  <a:pt x="522" y="3588"/>
                </a:lnTo>
                <a:lnTo>
                  <a:pt x="570" y="3650"/>
                </a:lnTo>
                <a:lnTo>
                  <a:pt x="622" y="3708"/>
                </a:lnTo>
                <a:lnTo>
                  <a:pt x="679" y="3759"/>
                </a:lnTo>
                <a:lnTo>
                  <a:pt x="741" y="3807"/>
                </a:lnTo>
                <a:lnTo>
                  <a:pt x="809" y="3847"/>
                </a:lnTo>
                <a:lnTo>
                  <a:pt x="879" y="3882"/>
                </a:lnTo>
                <a:lnTo>
                  <a:pt x="954" y="3908"/>
                </a:lnTo>
                <a:lnTo>
                  <a:pt x="1031" y="3929"/>
                </a:lnTo>
                <a:lnTo>
                  <a:pt x="1112" y="3941"/>
                </a:lnTo>
                <a:lnTo>
                  <a:pt x="1194" y="3945"/>
                </a:lnTo>
                <a:lnTo>
                  <a:pt x="3134" y="3945"/>
                </a:lnTo>
                <a:lnTo>
                  <a:pt x="3217" y="3941"/>
                </a:lnTo>
                <a:lnTo>
                  <a:pt x="3298" y="3929"/>
                </a:lnTo>
                <a:lnTo>
                  <a:pt x="3375" y="3908"/>
                </a:lnTo>
                <a:lnTo>
                  <a:pt x="3449" y="3882"/>
                </a:lnTo>
                <a:lnTo>
                  <a:pt x="3520" y="3847"/>
                </a:lnTo>
                <a:lnTo>
                  <a:pt x="3588" y="3807"/>
                </a:lnTo>
                <a:lnTo>
                  <a:pt x="3650" y="3759"/>
                </a:lnTo>
                <a:lnTo>
                  <a:pt x="3707" y="3708"/>
                </a:lnTo>
                <a:lnTo>
                  <a:pt x="3759" y="3650"/>
                </a:lnTo>
                <a:lnTo>
                  <a:pt x="3807" y="3588"/>
                </a:lnTo>
                <a:lnTo>
                  <a:pt x="3847" y="3520"/>
                </a:lnTo>
                <a:lnTo>
                  <a:pt x="3881" y="3450"/>
                </a:lnTo>
                <a:lnTo>
                  <a:pt x="3908" y="3375"/>
                </a:lnTo>
                <a:lnTo>
                  <a:pt x="3929" y="3298"/>
                </a:lnTo>
                <a:lnTo>
                  <a:pt x="3941" y="3217"/>
                </a:lnTo>
                <a:lnTo>
                  <a:pt x="3945" y="3135"/>
                </a:lnTo>
                <a:lnTo>
                  <a:pt x="3945" y="1195"/>
                </a:lnTo>
                <a:lnTo>
                  <a:pt x="3941" y="1112"/>
                </a:lnTo>
                <a:lnTo>
                  <a:pt x="3929" y="1031"/>
                </a:lnTo>
                <a:lnTo>
                  <a:pt x="3908" y="954"/>
                </a:lnTo>
                <a:lnTo>
                  <a:pt x="3881" y="880"/>
                </a:lnTo>
                <a:lnTo>
                  <a:pt x="3847" y="809"/>
                </a:lnTo>
                <a:lnTo>
                  <a:pt x="3807" y="741"/>
                </a:lnTo>
                <a:lnTo>
                  <a:pt x="3759" y="679"/>
                </a:lnTo>
                <a:lnTo>
                  <a:pt x="3707" y="622"/>
                </a:lnTo>
                <a:lnTo>
                  <a:pt x="3650" y="570"/>
                </a:lnTo>
                <a:lnTo>
                  <a:pt x="3588" y="522"/>
                </a:lnTo>
                <a:lnTo>
                  <a:pt x="3520" y="482"/>
                </a:lnTo>
                <a:lnTo>
                  <a:pt x="3449" y="448"/>
                </a:lnTo>
                <a:lnTo>
                  <a:pt x="3375" y="421"/>
                </a:lnTo>
                <a:lnTo>
                  <a:pt x="3298" y="400"/>
                </a:lnTo>
                <a:lnTo>
                  <a:pt x="3217" y="388"/>
                </a:lnTo>
                <a:lnTo>
                  <a:pt x="3134" y="384"/>
                </a:lnTo>
                <a:lnTo>
                  <a:pt x="1194" y="384"/>
                </a:lnTo>
                <a:close/>
                <a:moveTo>
                  <a:pt x="1194" y="0"/>
                </a:moveTo>
                <a:lnTo>
                  <a:pt x="3134" y="0"/>
                </a:lnTo>
                <a:lnTo>
                  <a:pt x="3233" y="4"/>
                </a:lnTo>
                <a:lnTo>
                  <a:pt x="3328" y="16"/>
                </a:lnTo>
                <a:lnTo>
                  <a:pt x="3421" y="34"/>
                </a:lnTo>
                <a:lnTo>
                  <a:pt x="3512" y="61"/>
                </a:lnTo>
                <a:lnTo>
                  <a:pt x="3600" y="94"/>
                </a:lnTo>
                <a:lnTo>
                  <a:pt x="3683" y="133"/>
                </a:lnTo>
                <a:lnTo>
                  <a:pt x="3763" y="179"/>
                </a:lnTo>
                <a:lnTo>
                  <a:pt x="3840" y="231"/>
                </a:lnTo>
                <a:lnTo>
                  <a:pt x="3912" y="288"/>
                </a:lnTo>
                <a:lnTo>
                  <a:pt x="3980" y="349"/>
                </a:lnTo>
                <a:lnTo>
                  <a:pt x="4041" y="417"/>
                </a:lnTo>
                <a:lnTo>
                  <a:pt x="4098" y="489"/>
                </a:lnTo>
                <a:lnTo>
                  <a:pt x="4150" y="566"/>
                </a:lnTo>
                <a:lnTo>
                  <a:pt x="4196" y="646"/>
                </a:lnTo>
                <a:lnTo>
                  <a:pt x="4235" y="729"/>
                </a:lnTo>
                <a:lnTo>
                  <a:pt x="4268" y="817"/>
                </a:lnTo>
                <a:lnTo>
                  <a:pt x="4295" y="908"/>
                </a:lnTo>
                <a:lnTo>
                  <a:pt x="4313" y="1001"/>
                </a:lnTo>
                <a:lnTo>
                  <a:pt x="4325" y="1096"/>
                </a:lnTo>
                <a:lnTo>
                  <a:pt x="4329" y="1195"/>
                </a:lnTo>
                <a:lnTo>
                  <a:pt x="4329" y="3135"/>
                </a:lnTo>
                <a:lnTo>
                  <a:pt x="4325" y="3233"/>
                </a:lnTo>
                <a:lnTo>
                  <a:pt x="4313" y="3329"/>
                </a:lnTo>
                <a:lnTo>
                  <a:pt x="4295" y="3422"/>
                </a:lnTo>
                <a:lnTo>
                  <a:pt x="4268" y="3512"/>
                </a:lnTo>
                <a:lnTo>
                  <a:pt x="4235" y="3600"/>
                </a:lnTo>
                <a:lnTo>
                  <a:pt x="4196" y="3684"/>
                </a:lnTo>
                <a:lnTo>
                  <a:pt x="4150" y="3763"/>
                </a:lnTo>
                <a:lnTo>
                  <a:pt x="4098" y="3840"/>
                </a:lnTo>
                <a:lnTo>
                  <a:pt x="4041" y="3912"/>
                </a:lnTo>
                <a:lnTo>
                  <a:pt x="3980" y="3980"/>
                </a:lnTo>
                <a:lnTo>
                  <a:pt x="3912" y="4041"/>
                </a:lnTo>
                <a:lnTo>
                  <a:pt x="3840" y="4098"/>
                </a:lnTo>
                <a:lnTo>
                  <a:pt x="3763" y="4150"/>
                </a:lnTo>
                <a:lnTo>
                  <a:pt x="3683" y="4197"/>
                </a:lnTo>
                <a:lnTo>
                  <a:pt x="3600" y="4235"/>
                </a:lnTo>
                <a:lnTo>
                  <a:pt x="3512" y="4268"/>
                </a:lnTo>
                <a:lnTo>
                  <a:pt x="3421" y="4295"/>
                </a:lnTo>
                <a:lnTo>
                  <a:pt x="3328" y="4313"/>
                </a:lnTo>
                <a:lnTo>
                  <a:pt x="3233" y="4325"/>
                </a:lnTo>
                <a:lnTo>
                  <a:pt x="3134" y="4329"/>
                </a:lnTo>
                <a:lnTo>
                  <a:pt x="1194" y="4329"/>
                </a:lnTo>
                <a:lnTo>
                  <a:pt x="1096" y="4325"/>
                </a:lnTo>
                <a:lnTo>
                  <a:pt x="1000" y="4313"/>
                </a:lnTo>
                <a:lnTo>
                  <a:pt x="907" y="4295"/>
                </a:lnTo>
                <a:lnTo>
                  <a:pt x="817" y="4268"/>
                </a:lnTo>
                <a:lnTo>
                  <a:pt x="729" y="4235"/>
                </a:lnTo>
                <a:lnTo>
                  <a:pt x="645" y="4197"/>
                </a:lnTo>
                <a:lnTo>
                  <a:pt x="566" y="4150"/>
                </a:lnTo>
                <a:lnTo>
                  <a:pt x="489" y="4098"/>
                </a:lnTo>
                <a:lnTo>
                  <a:pt x="417" y="4041"/>
                </a:lnTo>
                <a:lnTo>
                  <a:pt x="349" y="3980"/>
                </a:lnTo>
                <a:lnTo>
                  <a:pt x="288" y="3912"/>
                </a:lnTo>
                <a:lnTo>
                  <a:pt x="231" y="3840"/>
                </a:lnTo>
                <a:lnTo>
                  <a:pt x="179" y="3763"/>
                </a:lnTo>
                <a:lnTo>
                  <a:pt x="133" y="3684"/>
                </a:lnTo>
                <a:lnTo>
                  <a:pt x="94" y="3600"/>
                </a:lnTo>
                <a:lnTo>
                  <a:pt x="61" y="3512"/>
                </a:lnTo>
                <a:lnTo>
                  <a:pt x="34" y="3422"/>
                </a:lnTo>
                <a:lnTo>
                  <a:pt x="16" y="3329"/>
                </a:lnTo>
                <a:lnTo>
                  <a:pt x="4" y="3233"/>
                </a:lnTo>
                <a:lnTo>
                  <a:pt x="0" y="3135"/>
                </a:lnTo>
                <a:lnTo>
                  <a:pt x="0" y="1195"/>
                </a:lnTo>
                <a:lnTo>
                  <a:pt x="4" y="1096"/>
                </a:lnTo>
                <a:lnTo>
                  <a:pt x="16" y="1001"/>
                </a:lnTo>
                <a:lnTo>
                  <a:pt x="34" y="908"/>
                </a:lnTo>
                <a:lnTo>
                  <a:pt x="61" y="817"/>
                </a:lnTo>
                <a:lnTo>
                  <a:pt x="94" y="729"/>
                </a:lnTo>
                <a:lnTo>
                  <a:pt x="133" y="646"/>
                </a:lnTo>
                <a:lnTo>
                  <a:pt x="179" y="566"/>
                </a:lnTo>
                <a:lnTo>
                  <a:pt x="231" y="489"/>
                </a:lnTo>
                <a:lnTo>
                  <a:pt x="288" y="417"/>
                </a:lnTo>
                <a:lnTo>
                  <a:pt x="349" y="349"/>
                </a:lnTo>
                <a:lnTo>
                  <a:pt x="417" y="288"/>
                </a:lnTo>
                <a:lnTo>
                  <a:pt x="489" y="231"/>
                </a:lnTo>
                <a:lnTo>
                  <a:pt x="566" y="179"/>
                </a:lnTo>
                <a:lnTo>
                  <a:pt x="645" y="133"/>
                </a:lnTo>
                <a:lnTo>
                  <a:pt x="729" y="94"/>
                </a:lnTo>
                <a:lnTo>
                  <a:pt x="817" y="61"/>
                </a:lnTo>
                <a:lnTo>
                  <a:pt x="907" y="34"/>
                </a:lnTo>
                <a:lnTo>
                  <a:pt x="1000" y="16"/>
                </a:lnTo>
                <a:lnTo>
                  <a:pt x="1096" y="4"/>
                </a:lnTo>
                <a:lnTo>
                  <a:pt x="1194" y="0"/>
                </a:ln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9"/>
          <p:cNvSpPr>
            <a:spLocks noEditPoints="1"/>
          </p:cNvSpPr>
          <p:nvPr userDrawn="1"/>
        </p:nvSpPr>
        <p:spPr bwMode="auto">
          <a:xfrm>
            <a:off x="936567" y="6470629"/>
            <a:ext cx="84136" cy="84136"/>
          </a:xfrm>
          <a:custGeom>
            <a:avLst/>
            <a:gdLst/>
            <a:ahLst/>
            <a:cxnLst>
              <a:cxn ang="0">
                <a:pos x="969" y="398"/>
              </a:cxn>
              <a:cxn ang="0">
                <a:pos x="768" y="473"/>
              </a:cxn>
              <a:cxn ang="0">
                <a:pos x="599" y="598"/>
              </a:cxn>
              <a:cxn ang="0">
                <a:pos x="473" y="767"/>
              </a:cxn>
              <a:cxn ang="0">
                <a:pos x="400" y="967"/>
              </a:cxn>
              <a:cxn ang="0">
                <a:pos x="389" y="1189"/>
              </a:cxn>
              <a:cxn ang="0">
                <a:pos x="443" y="1399"/>
              </a:cxn>
              <a:cxn ang="0">
                <a:pos x="553" y="1580"/>
              </a:cxn>
              <a:cxn ang="0">
                <a:pos x="708" y="1721"/>
              </a:cxn>
              <a:cxn ang="0">
                <a:pos x="900" y="1812"/>
              </a:cxn>
              <a:cxn ang="0">
                <a:pos x="1116" y="1846"/>
              </a:cxn>
              <a:cxn ang="0">
                <a:pos x="1333" y="1812"/>
              </a:cxn>
              <a:cxn ang="0">
                <a:pos x="1524" y="1721"/>
              </a:cxn>
              <a:cxn ang="0">
                <a:pos x="1680" y="1580"/>
              </a:cxn>
              <a:cxn ang="0">
                <a:pos x="1790" y="1399"/>
              </a:cxn>
              <a:cxn ang="0">
                <a:pos x="1843" y="1189"/>
              </a:cxn>
              <a:cxn ang="0">
                <a:pos x="1833" y="967"/>
              </a:cxn>
              <a:cxn ang="0">
                <a:pos x="1760" y="767"/>
              </a:cxn>
              <a:cxn ang="0">
                <a:pos x="1633" y="598"/>
              </a:cxn>
              <a:cxn ang="0">
                <a:pos x="1465" y="473"/>
              </a:cxn>
              <a:cxn ang="0">
                <a:pos x="1264" y="398"/>
              </a:cxn>
              <a:cxn ang="0">
                <a:pos x="1116" y="0"/>
              </a:cxn>
              <a:cxn ang="0">
                <a:pos x="1398" y="36"/>
              </a:cxn>
              <a:cxn ang="0">
                <a:pos x="1653" y="137"/>
              </a:cxn>
              <a:cxn ang="0">
                <a:pos x="1872" y="295"/>
              </a:cxn>
              <a:cxn ang="0">
                <a:pos x="2047" y="501"/>
              </a:cxn>
              <a:cxn ang="0">
                <a:pos x="2169" y="745"/>
              </a:cxn>
              <a:cxn ang="0">
                <a:pos x="2227" y="1019"/>
              </a:cxn>
              <a:cxn ang="0">
                <a:pos x="2215" y="1305"/>
              </a:cxn>
              <a:cxn ang="0">
                <a:pos x="2134" y="1569"/>
              </a:cxn>
              <a:cxn ang="0">
                <a:pos x="1995" y="1802"/>
              </a:cxn>
              <a:cxn ang="0">
                <a:pos x="1803" y="1993"/>
              </a:cxn>
              <a:cxn ang="0">
                <a:pos x="1571" y="2133"/>
              </a:cxn>
              <a:cxn ang="0">
                <a:pos x="1306" y="2214"/>
              </a:cxn>
              <a:cxn ang="0">
                <a:pos x="1021" y="2226"/>
              </a:cxn>
              <a:cxn ang="0">
                <a:pos x="747" y="2167"/>
              </a:cxn>
              <a:cxn ang="0">
                <a:pos x="502" y="2045"/>
              </a:cxn>
              <a:cxn ang="0">
                <a:pos x="296" y="1871"/>
              </a:cxn>
              <a:cxn ang="0">
                <a:pos x="138" y="1652"/>
              </a:cxn>
              <a:cxn ang="0">
                <a:pos x="36" y="1396"/>
              </a:cxn>
              <a:cxn ang="0">
                <a:pos x="0" y="1115"/>
              </a:cxn>
              <a:cxn ang="0">
                <a:pos x="36" y="833"/>
              </a:cxn>
              <a:cxn ang="0">
                <a:pos x="138" y="578"/>
              </a:cxn>
              <a:cxn ang="0">
                <a:pos x="296" y="359"/>
              </a:cxn>
              <a:cxn ang="0">
                <a:pos x="502" y="184"/>
              </a:cxn>
              <a:cxn ang="0">
                <a:pos x="747" y="62"/>
              </a:cxn>
              <a:cxn ang="0">
                <a:pos x="1021" y="4"/>
              </a:cxn>
            </a:cxnLst>
            <a:rect l="0" t="0" r="r" b="b"/>
            <a:pathLst>
              <a:path w="2231" h="2230">
                <a:moveTo>
                  <a:pt x="1116" y="384"/>
                </a:moveTo>
                <a:lnTo>
                  <a:pt x="1042" y="388"/>
                </a:lnTo>
                <a:lnTo>
                  <a:pt x="969" y="398"/>
                </a:lnTo>
                <a:lnTo>
                  <a:pt x="898" y="417"/>
                </a:lnTo>
                <a:lnTo>
                  <a:pt x="832" y="441"/>
                </a:lnTo>
                <a:lnTo>
                  <a:pt x="768" y="473"/>
                </a:lnTo>
                <a:lnTo>
                  <a:pt x="707" y="509"/>
                </a:lnTo>
                <a:lnTo>
                  <a:pt x="651" y="551"/>
                </a:lnTo>
                <a:lnTo>
                  <a:pt x="599" y="598"/>
                </a:lnTo>
                <a:lnTo>
                  <a:pt x="553" y="650"/>
                </a:lnTo>
                <a:lnTo>
                  <a:pt x="510" y="707"/>
                </a:lnTo>
                <a:lnTo>
                  <a:pt x="473" y="767"/>
                </a:lnTo>
                <a:lnTo>
                  <a:pt x="443" y="830"/>
                </a:lnTo>
                <a:lnTo>
                  <a:pt x="419" y="898"/>
                </a:lnTo>
                <a:lnTo>
                  <a:pt x="400" y="967"/>
                </a:lnTo>
                <a:lnTo>
                  <a:pt x="389" y="1040"/>
                </a:lnTo>
                <a:lnTo>
                  <a:pt x="386" y="1115"/>
                </a:lnTo>
                <a:lnTo>
                  <a:pt x="389" y="1189"/>
                </a:lnTo>
                <a:lnTo>
                  <a:pt x="400" y="1262"/>
                </a:lnTo>
                <a:lnTo>
                  <a:pt x="419" y="1333"/>
                </a:lnTo>
                <a:lnTo>
                  <a:pt x="443" y="1399"/>
                </a:lnTo>
                <a:lnTo>
                  <a:pt x="475" y="1463"/>
                </a:lnTo>
                <a:lnTo>
                  <a:pt x="510" y="1524"/>
                </a:lnTo>
                <a:lnTo>
                  <a:pt x="553" y="1580"/>
                </a:lnTo>
                <a:lnTo>
                  <a:pt x="599" y="1632"/>
                </a:lnTo>
                <a:lnTo>
                  <a:pt x="651" y="1678"/>
                </a:lnTo>
                <a:lnTo>
                  <a:pt x="708" y="1721"/>
                </a:lnTo>
                <a:lnTo>
                  <a:pt x="768" y="1758"/>
                </a:lnTo>
                <a:lnTo>
                  <a:pt x="832" y="1788"/>
                </a:lnTo>
                <a:lnTo>
                  <a:pt x="900" y="1812"/>
                </a:lnTo>
                <a:lnTo>
                  <a:pt x="969" y="1831"/>
                </a:lnTo>
                <a:lnTo>
                  <a:pt x="1042" y="1842"/>
                </a:lnTo>
                <a:lnTo>
                  <a:pt x="1116" y="1846"/>
                </a:lnTo>
                <a:lnTo>
                  <a:pt x="1191" y="1842"/>
                </a:lnTo>
                <a:lnTo>
                  <a:pt x="1264" y="1831"/>
                </a:lnTo>
                <a:lnTo>
                  <a:pt x="1333" y="1812"/>
                </a:lnTo>
                <a:lnTo>
                  <a:pt x="1401" y="1788"/>
                </a:lnTo>
                <a:lnTo>
                  <a:pt x="1465" y="1758"/>
                </a:lnTo>
                <a:lnTo>
                  <a:pt x="1524" y="1721"/>
                </a:lnTo>
                <a:lnTo>
                  <a:pt x="1581" y="1678"/>
                </a:lnTo>
                <a:lnTo>
                  <a:pt x="1633" y="1632"/>
                </a:lnTo>
                <a:lnTo>
                  <a:pt x="1680" y="1580"/>
                </a:lnTo>
                <a:lnTo>
                  <a:pt x="1722" y="1524"/>
                </a:lnTo>
                <a:lnTo>
                  <a:pt x="1758" y="1463"/>
                </a:lnTo>
                <a:lnTo>
                  <a:pt x="1790" y="1399"/>
                </a:lnTo>
                <a:lnTo>
                  <a:pt x="1814" y="1333"/>
                </a:lnTo>
                <a:lnTo>
                  <a:pt x="1833" y="1262"/>
                </a:lnTo>
                <a:lnTo>
                  <a:pt x="1843" y="1189"/>
                </a:lnTo>
                <a:lnTo>
                  <a:pt x="1847" y="1115"/>
                </a:lnTo>
                <a:lnTo>
                  <a:pt x="1843" y="1040"/>
                </a:lnTo>
                <a:lnTo>
                  <a:pt x="1833" y="967"/>
                </a:lnTo>
                <a:lnTo>
                  <a:pt x="1814" y="898"/>
                </a:lnTo>
                <a:lnTo>
                  <a:pt x="1790" y="830"/>
                </a:lnTo>
                <a:lnTo>
                  <a:pt x="1760" y="767"/>
                </a:lnTo>
                <a:lnTo>
                  <a:pt x="1722" y="707"/>
                </a:lnTo>
                <a:lnTo>
                  <a:pt x="1680" y="650"/>
                </a:lnTo>
                <a:lnTo>
                  <a:pt x="1633" y="598"/>
                </a:lnTo>
                <a:lnTo>
                  <a:pt x="1581" y="551"/>
                </a:lnTo>
                <a:lnTo>
                  <a:pt x="1526" y="509"/>
                </a:lnTo>
                <a:lnTo>
                  <a:pt x="1465" y="473"/>
                </a:lnTo>
                <a:lnTo>
                  <a:pt x="1401" y="441"/>
                </a:lnTo>
                <a:lnTo>
                  <a:pt x="1334" y="417"/>
                </a:lnTo>
                <a:lnTo>
                  <a:pt x="1264" y="398"/>
                </a:lnTo>
                <a:lnTo>
                  <a:pt x="1191" y="388"/>
                </a:lnTo>
                <a:lnTo>
                  <a:pt x="1116" y="384"/>
                </a:lnTo>
                <a:close/>
                <a:moveTo>
                  <a:pt x="1116" y="0"/>
                </a:moveTo>
                <a:lnTo>
                  <a:pt x="1212" y="4"/>
                </a:lnTo>
                <a:lnTo>
                  <a:pt x="1306" y="16"/>
                </a:lnTo>
                <a:lnTo>
                  <a:pt x="1398" y="36"/>
                </a:lnTo>
                <a:lnTo>
                  <a:pt x="1486" y="62"/>
                </a:lnTo>
                <a:lnTo>
                  <a:pt x="1571" y="97"/>
                </a:lnTo>
                <a:lnTo>
                  <a:pt x="1653" y="137"/>
                </a:lnTo>
                <a:lnTo>
                  <a:pt x="1730" y="184"/>
                </a:lnTo>
                <a:lnTo>
                  <a:pt x="1803" y="236"/>
                </a:lnTo>
                <a:lnTo>
                  <a:pt x="1872" y="295"/>
                </a:lnTo>
                <a:lnTo>
                  <a:pt x="1936" y="359"/>
                </a:lnTo>
                <a:lnTo>
                  <a:pt x="1995" y="428"/>
                </a:lnTo>
                <a:lnTo>
                  <a:pt x="2047" y="501"/>
                </a:lnTo>
                <a:lnTo>
                  <a:pt x="2094" y="578"/>
                </a:lnTo>
                <a:lnTo>
                  <a:pt x="2134" y="660"/>
                </a:lnTo>
                <a:lnTo>
                  <a:pt x="2169" y="745"/>
                </a:lnTo>
                <a:lnTo>
                  <a:pt x="2195" y="833"/>
                </a:lnTo>
                <a:lnTo>
                  <a:pt x="2215" y="925"/>
                </a:lnTo>
                <a:lnTo>
                  <a:pt x="2227" y="1019"/>
                </a:lnTo>
                <a:lnTo>
                  <a:pt x="2231" y="1115"/>
                </a:lnTo>
                <a:lnTo>
                  <a:pt x="2227" y="1210"/>
                </a:lnTo>
                <a:lnTo>
                  <a:pt x="2215" y="1305"/>
                </a:lnTo>
                <a:lnTo>
                  <a:pt x="2195" y="1396"/>
                </a:lnTo>
                <a:lnTo>
                  <a:pt x="2169" y="1484"/>
                </a:lnTo>
                <a:lnTo>
                  <a:pt x="2134" y="1569"/>
                </a:lnTo>
                <a:lnTo>
                  <a:pt x="2094" y="1652"/>
                </a:lnTo>
                <a:lnTo>
                  <a:pt x="2047" y="1729"/>
                </a:lnTo>
                <a:lnTo>
                  <a:pt x="1995" y="1802"/>
                </a:lnTo>
                <a:lnTo>
                  <a:pt x="1936" y="1871"/>
                </a:lnTo>
                <a:lnTo>
                  <a:pt x="1872" y="1935"/>
                </a:lnTo>
                <a:lnTo>
                  <a:pt x="1803" y="1993"/>
                </a:lnTo>
                <a:lnTo>
                  <a:pt x="1730" y="2045"/>
                </a:lnTo>
                <a:lnTo>
                  <a:pt x="1653" y="2093"/>
                </a:lnTo>
                <a:lnTo>
                  <a:pt x="1571" y="2133"/>
                </a:lnTo>
                <a:lnTo>
                  <a:pt x="1486" y="2167"/>
                </a:lnTo>
                <a:lnTo>
                  <a:pt x="1398" y="2194"/>
                </a:lnTo>
                <a:lnTo>
                  <a:pt x="1306" y="2214"/>
                </a:lnTo>
                <a:lnTo>
                  <a:pt x="1212" y="2226"/>
                </a:lnTo>
                <a:lnTo>
                  <a:pt x="1116" y="2230"/>
                </a:lnTo>
                <a:lnTo>
                  <a:pt x="1021" y="2226"/>
                </a:lnTo>
                <a:lnTo>
                  <a:pt x="926" y="2214"/>
                </a:lnTo>
                <a:lnTo>
                  <a:pt x="835" y="2194"/>
                </a:lnTo>
                <a:lnTo>
                  <a:pt x="747" y="2167"/>
                </a:lnTo>
                <a:lnTo>
                  <a:pt x="662" y="2133"/>
                </a:lnTo>
                <a:lnTo>
                  <a:pt x="580" y="2093"/>
                </a:lnTo>
                <a:lnTo>
                  <a:pt x="502" y="2045"/>
                </a:lnTo>
                <a:lnTo>
                  <a:pt x="429" y="1993"/>
                </a:lnTo>
                <a:lnTo>
                  <a:pt x="360" y="1935"/>
                </a:lnTo>
                <a:lnTo>
                  <a:pt x="296" y="1871"/>
                </a:lnTo>
                <a:lnTo>
                  <a:pt x="238" y="1802"/>
                </a:lnTo>
                <a:lnTo>
                  <a:pt x="185" y="1729"/>
                </a:lnTo>
                <a:lnTo>
                  <a:pt x="138" y="1652"/>
                </a:lnTo>
                <a:lnTo>
                  <a:pt x="97" y="1569"/>
                </a:lnTo>
                <a:lnTo>
                  <a:pt x="63" y="1484"/>
                </a:lnTo>
                <a:lnTo>
                  <a:pt x="36" y="1396"/>
                </a:lnTo>
                <a:lnTo>
                  <a:pt x="16" y="1305"/>
                </a:lnTo>
                <a:lnTo>
                  <a:pt x="4" y="1210"/>
                </a:lnTo>
                <a:lnTo>
                  <a:pt x="0" y="1115"/>
                </a:lnTo>
                <a:lnTo>
                  <a:pt x="4" y="1019"/>
                </a:lnTo>
                <a:lnTo>
                  <a:pt x="16" y="925"/>
                </a:lnTo>
                <a:lnTo>
                  <a:pt x="36" y="833"/>
                </a:lnTo>
                <a:lnTo>
                  <a:pt x="63" y="745"/>
                </a:lnTo>
                <a:lnTo>
                  <a:pt x="97" y="660"/>
                </a:lnTo>
                <a:lnTo>
                  <a:pt x="138" y="578"/>
                </a:lnTo>
                <a:lnTo>
                  <a:pt x="185" y="501"/>
                </a:lnTo>
                <a:lnTo>
                  <a:pt x="238" y="428"/>
                </a:lnTo>
                <a:lnTo>
                  <a:pt x="296" y="359"/>
                </a:lnTo>
                <a:lnTo>
                  <a:pt x="360" y="295"/>
                </a:lnTo>
                <a:lnTo>
                  <a:pt x="429" y="236"/>
                </a:lnTo>
                <a:lnTo>
                  <a:pt x="502" y="184"/>
                </a:lnTo>
                <a:lnTo>
                  <a:pt x="580" y="137"/>
                </a:lnTo>
                <a:lnTo>
                  <a:pt x="662" y="97"/>
                </a:lnTo>
                <a:lnTo>
                  <a:pt x="747" y="62"/>
                </a:lnTo>
                <a:lnTo>
                  <a:pt x="835" y="36"/>
                </a:lnTo>
                <a:lnTo>
                  <a:pt x="926" y="16"/>
                </a:lnTo>
                <a:lnTo>
                  <a:pt x="1021" y="4"/>
                </a:lnTo>
                <a:lnTo>
                  <a:pt x="1116" y="0"/>
                </a:ln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Freeform 10"/>
          <p:cNvSpPr>
            <a:spLocks/>
          </p:cNvSpPr>
          <p:nvPr userDrawn="1"/>
        </p:nvSpPr>
        <p:spPr bwMode="auto">
          <a:xfrm>
            <a:off x="1011807" y="6458416"/>
            <a:ext cx="21260" cy="21260"/>
          </a:xfrm>
          <a:custGeom>
            <a:avLst/>
            <a:gdLst/>
            <a:ahLst/>
            <a:cxnLst>
              <a:cxn ang="0">
                <a:pos x="282" y="0"/>
              </a:cxn>
              <a:cxn ang="0">
                <a:pos x="326" y="4"/>
              </a:cxn>
              <a:cxn ang="0">
                <a:pos x="368" y="14"/>
              </a:cxn>
              <a:cxn ang="0">
                <a:pos x="410" y="30"/>
              </a:cxn>
              <a:cxn ang="0">
                <a:pos x="447" y="54"/>
              </a:cxn>
              <a:cxn ang="0">
                <a:pos x="481" y="82"/>
              </a:cxn>
              <a:cxn ang="0">
                <a:pos x="509" y="117"/>
              </a:cxn>
              <a:cxn ang="0">
                <a:pos x="533" y="154"/>
              </a:cxn>
              <a:cxn ang="0">
                <a:pos x="549" y="195"/>
              </a:cxn>
              <a:cxn ang="0">
                <a:pos x="560" y="238"/>
              </a:cxn>
              <a:cxn ang="0">
                <a:pos x="564" y="282"/>
              </a:cxn>
              <a:cxn ang="0">
                <a:pos x="560" y="325"/>
              </a:cxn>
              <a:cxn ang="0">
                <a:pos x="549" y="369"/>
              </a:cxn>
              <a:cxn ang="0">
                <a:pos x="533" y="409"/>
              </a:cxn>
              <a:cxn ang="0">
                <a:pos x="509" y="448"/>
              </a:cxn>
              <a:cxn ang="0">
                <a:pos x="481" y="481"/>
              </a:cxn>
              <a:cxn ang="0">
                <a:pos x="447" y="510"/>
              </a:cxn>
              <a:cxn ang="0">
                <a:pos x="410" y="533"/>
              </a:cxn>
              <a:cxn ang="0">
                <a:pos x="368" y="550"/>
              </a:cxn>
              <a:cxn ang="0">
                <a:pos x="326" y="559"/>
              </a:cxn>
              <a:cxn ang="0">
                <a:pos x="282" y="563"/>
              </a:cxn>
              <a:cxn ang="0">
                <a:pos x="245" y="561"/>
              </a:cxn>
              <a:cxn ang="0">
                <a:pos x="209" y="554"/>
              </a:cxn>
              <a:cxn ang="0">
                <a:pos x="174" y="542"/>
              </a:cxn>
              <a:cxn ang="0">
                <a:pos x="141" y="526"/>
              </a:cxn>
              <a:cxn ang="0">
                <a:pos x="111" y="505"/>
              </a:cxn>
              <a:cxn ang="0">
                <a:pos x="83" y="481"/>
              </a:cxn>
              <a:cxn ang="0">
                <a:pos x="59" y="453"/>
              </a:cxn>
              <a:cxn ang="0">
                <a:pos x="38" y="422"/>
              </a:cxn>
              <a:cxn ang="0">
                <a:pos x="22" y="389"/>
              </a:cxn>
              <a:cxn ang="0">
                <a:pos x="10" y="355"/>
              </a:cxn>
              <a:cxn ang="0">
                <a:pos x="3" y="319"/>
              </a:cxn>
              <a:cxn ang="0">
                <a:pos x="0" y="282"/>
              </a:cxn>
              <a:cxn ang="0">
                <a:pos x="4" y="238"/>
              </a:cxn>
              <a:cxn ang="0">
                <a:pos x="14" y="195"/>
              </a:cxn>
              <a:cxn ang="0">
                <a:pos x="31" y="154"/>
              </a:cxn>
              <a:cxn ang="0">
                <a:pos x="54" y="117"/>
              </a:cxn>
              <a:cxn ang="0">
                <a:pos x="83" y="82"/>
              </a:cxn>
              <a:cxn ang="0">
                <a:pos x="116" y="54"/>
              </a:cxn>
              <a:cxn ang="0">
                <a:pos x="155" y="30"/>
              </a:cxn>
              <a:cxn ang="0">
                <a:pos x="194" y="14"/>
              </a:cxn>
              <a:cxn ang="0">
                <a:pos x="238" y="4"/>
              </a:cxn>
              <a:cxn ang="0">
                <a:pos x="282" y="0"/>
              </a:cxn>
            </a:cxnLst>
            <a:rect l="0" t="0" r="r" b="b"/>
            <a:pathLst>
              <a:path w="564" h="563">
                <a:moveTo>
                  <a:pt x="282" y="0"/>
                </a:moveTo>
                <a:lnTo>
                  <a:pt x="326" y="4"/>
                </a:lnTo>
                <a:lnTo>
                  <a:pt x="368" y="14"/>
                </a:lnTo>
                <a:lnTo>
                  <a:pt x="410" y="30"/>
                </a:lnTo>
                <a:lnTo>
                  <a:pt x="447" y="54"/>
                </a:lnTo>
                <a:lnTo>
                  <a:pt x="481" y="82"/>
                </a:lnTo>
                <a:lnTo>
                  <a:pt x="509" y="117"/>
                </a:lnTo>
                <a:lnTo>
                  <a:pt x="533" y="154"/>
                </a:lnTo>
                <a:lnTo>
                  <a:pt x="549" y="195"/>
                </a:lnTo>
                <a:lnTo>
                  <a:pt x="560" y="238"/>
                </a:lnTo>
                <a:lnTo>
                  <a:pt x="564" y="282"/>
                </a:lnTo>
                <a:lnTo>
                  <a:pt x="560" y="325"/>
                </a:lnTo>
                <a:lnTo>
                  <a:pt x="549" y="369"/>
                </a:lnTo>
                <a:lnTo>
                  <a:pt x="533" y="409"/>
                </a:lnTo>
                <a:lnTo>
                  <a:pt x="509" y="448"/>
                </a:lnTo>
                <a:lnTo>
                  <a:pt x="481" y="481"/>
                </a:lnTo>
                <a:lnTo>
                  <a:pt x="447" y="510"/>
                </a:lnTo>
                <a:lnTo>
                  <a:pt x="410" y="533"/>
                </a:lnTo>
                <a:lnTo>
                  <a:pt x="368" y="550"/>
                </a:lnTo>
                <a:lnTo>
                  <a:pt x="326" y="559"/>
                </a:lnTo>
                <a:lnTo>
                  <a:pt x="282" y="563"/>
                </a:lnTo>
                <a:lnTo>
                  <a:pt x="245" y="561"/>
                </a:lnTo>
                <a:lnTo>
                  <a:pt x="209" y="554"/>
                </a:lnTo>
                <a:lnTo>
                  <a:pt x="174" y="542"/>
                </a:lnTo>
                <a:lnTo>
                  <a:pt x="141" y="526"/>
                </a:lnTo>
                <a:lnTo>
                  <a:pt x="111" y="505"/>
                </a:lnTo>
                <a:lnTo>
                  <a:pt x="83" y="481"/>
                </a:lnTo>
                <a:lnTo>
                  <a:pt x="59" y="453"/>
                </a:lnTo>
                <a:lnTo>
                  <a:pt x="38" y="422"/>
                </a:lnTo>
                <a:lnTo>
                  <a:pt x="22" y="389"/>
                </a:lnTo>
                <a:lnTo>
                  <a:pt x="10" y="355"/>
                </a:lnTo>
                <a:lnTo>
                  <a:pt x="3" y="319"/>
                </a:lnTo>
                <a:lnTo>
                  <a:pt x="0" y="282"/>
                </a:lnTo>
                <a:lnTo>
                  <a:pt x="4" y="238"/>
                </a:lnTo>
                <a:lnTo>
                  <a:pt x="14" y="195"/>
                </a:lnTo>
                <a:lnTo>
                  <a:pt x="31" y="154"/>
                </a:lnTo>
                <a:lnTo>
                  <a:pt x="54" y="117"/>
                </a:lnTo>
                <a:lnTo>
                  <a:pt x="83" y="82"/>
                </a:lnTo>
                <a:lnTo>
                  <a:pt x="116" y="54"/>
                </a:lnTo>
                <a:lnTo>
                  <a:pt x="155" y="30"/>
                </a:lnTo>
                <a:lnTo>
                  <a:pt x="194" y="14"/>
                </a:lnTo>
                <a:lnTo>
                  <a:pt x="238" y="4"/>
                </a:lnTo>
                <a:lnTo>
                  <a:pt x="282" y="0"/>
                </a:ln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33866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965257" y="1771306"/>
            <a:ext cx="2565370" cy="3364413"/>
          </a:xfr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3530629" y="1771305"/>
            <a:ext cx="2565370" cy="3364413"/>
          </a:xfr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095997" y="1771305"/>
            <a:ext cx="2565370" cy="3364413"/>
          </a:xfr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661365" y="1771305"/>
            <a:ext cx="2565370" cy="3364413"/>
          </a:xfr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14" name="Freeform 14"/>
          <p:cNvSpPr>
            <a:spLocks/>
          </p:cNvSpPr>
          <p:nvPr userDrawn="1"/>
        </p:nvSpPr>
        <p:spPr bwMode="auto">
          <a:xfrm>
            <a:off x="1341076" y="6443668"/>
            <a:ext cx="150096" cy="124912"/>
          </a:xfrm>
          <a:custGeom>
            <a:avLst/>
            <a:gdLst>
              <a:gd name="T0" fmla="*/ 57 w 63"/>
              <a:gd name="T1" fmla="*/ 13 h 52"/>
              <a:gd name="T2" fmla="*/ 57 w 63"/>
              <a:gd name="T3" fmla="*/ 15 h 52"/>
              <a:gd name="T4" fmla="*/ 20 w 63"/>
              <a:gd name="T5" fmla="*/ 52 h 52"/>
              <a:gd name="T6" fmla="*/ 0 w 63"/>
              <a:gd name="T7" fmla="*/ 46 h 52"/>
              <a:gd name="T8" fmla="*/ 3 w 63"/>
              <a:gd name="T9" fmla="*/ 46 h 52"/>
              <a:gd name="T10" fmla="*/ 19 w 63"/>
              <a:gd name="T11" fmla="*/ 40 h 52"/>
              <a:gd name="T12" fmla="*/ 7 w 63"/>
              <a:gd name="T13" fmla="*/ 32 h 52"/>
              <a:gd name="T14" fmla="*/ 10 w 63"/>
              <a:gd name="T15" fmla="*/ 32 h 52"/>
              <a:gd name="T16" fmla="*/ 13 w 63"/>
              <a:gd name="T17" fmla="*/ 31 h 52"/>
              <a:gd name="T18" fmla="*/ 3 w 63"/>
              <a:gd name="T19" fmla="*/ 19 h 52"/>
              <a:gd name="T20" fmla="*/ 3 w 63"/>
              <a:gd name="T21" fmla="*/ 19 h 52"/>
              <a:gd name="T22" fmla="*/ 9 w 63"/>
              <a:gd name="T23" fmla="*/ 20 h 52"/>
              <a:gd name="T24" fmla="*/ 3 w 63"/>
              <a:gd name="T25" fmla="*/ 10 h 52"/>
              <a:gd name="T26" fmla="*/ 5 w 63"/>
              <a:gd name="T27" fmla="*/ 2 h 52"/>
              <a:gd name="T28" fmla="*/ 31 w 63"/>
              <a:gd name="T29" fmla="*/ 16 h 52"/>
              <a:gd name="T30" fmla="*/ 31 w 63"/>
              <a:gd name="T31" fmla="*/ 14 h 52"/>
              <a:gd name="T32" fmla="*/ 44 w 63"/>
              <a:gd name="T33" fmla="*/ 0 h 52"/>
              <a:gd name="T34" fmla="*/ 53 w 63"/>
              <a:gd name="T35" fmla="*/ 4 h 52"/>
              <a:gd name="T36" fmla="*/ 61 w 63"/>
              <a:gd name="T37" fmla="*/ 0 h 52"/>
              <a:gd name="T38" fmla="*/ 56 w 63"/>
              <a:gd name="T39" fmla="*/ 8 h 52"/>
              <a:gd name="T40" fmla="*/ 63 w 63"/>
              <a:gd name="T41" fmla="*/ 6 h 52"/>
              <a:gd name="T42" fmla="*/ 57 w 63"/>
              <a:gd name="T43" fmla="*/ 13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3" h="52">
                <a:moveTo>
                  <a:pt x="57" y="13"/>
                </a:moveTo>
                <a:cubicBezTo>
                  <a:pt x="57" y="14"/>
                  <a:pt x="57" y="14"/>
                  <a:pt x="57" y="15"/>
                </a:cubicBezTo>
                <a:cubicBezTo>
                  <a:pt x="57" y="32"/>
                  <a:pt x="44" y="52"/>
                  <a:pt x="20" y="52"/>
                </a:cubicBezTo>
                <a:cubicBezTo>
                  <a:pt x="13" y="52"/>
                  <a:pt x="6" y="50"/>
                  <a:pt x="0" y="46"/>
                </a:cubicBezTo>
                <a:cubicBezTo>
                  <a:pt x="1" y="46"/>
                  <a:pt x="2" y="46"/>
                  <a:pt x="3" y="46"/>
                </a:cubicBezTo>
                <a:cubicBezTo>
                  <a:pt x="9" y="46"/>
                  <a:pt x="15" y="44"/>
                  <a:pt x="19" y="40"/>
                </a:cubicBezTo>
                <a:cubicBezTo>
                  <a:pt x="14" y="40"/>
                  <a:pt x="9" y="37"/>
                  <a:pt x="7" y="32"/>
                </a:cubicBezTo>
                <a:cubicBezTo>
                  <a:pt x="8" y="32"/>
                  <a:pt x="9" y="32"/>
                  <a:pt x="10" y="32"/>
                </a:cubicBezTo>
                <a:cubicBezTo>
                  <a:pt x="11" y="32"/>
                  <a:pt x="12" y="32"/>
                  <a:pt x="13" y="31"/>
                </a:cubicBezTo>
                <a:cubicBezTo>
                  <a:pt x="7" y="30"/>
                  <a:pt x="3" y="25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5" y="19"/>
                  <a:pt x="7" y="20"/>
                  <a:pt x="9" y="20"/>
                </a:cubicBezTo>
                <a:cubicBezTo>
                  <a:pt x="5" y="18"/>
                  <a:pt x="3" y="14"/>
                  <a:pt x="3" y="10"/>
                </a:cubicBezTo>
                <a:cubicBezTo>
                  <a:pt x="3" y="6"/>
                  <a:pt x="4" y="4"/>
                  <a:pt x="5" y="2"/>
                </a:cubicBezTo>
                <a:cubicBezTo>
                  <a:pt x="11" y="11"/>
                  <a:pt x="20" y="16"/>
                  <a:pt x="31" y="16"/>
                </a:cubicBezTo>
                <a:cubicBezTo>
                  <a:pt x="31" y="14"/>
                  <a:pt x="31" y="14"/>
                  <a:pt x="31" y="14"/>
                </a:cubicBezTo>
                <a:cubicBezTo>
                  <a:pt x="31" y="5"/>
                  <a:pt x="37" y="0"/>
                  <a:pt x="44" y="0"/>
                </a:cubicBezTo>
                <a:cubicBezTo>
                  <a:pt x="48" y="0"/>
                  <a:pt x="51" y="1"/>
                  <a:pt x="53" y="4"/>
                </a:cubicBezTo>
                <a:cubicBezTo>
                  <a:pt x="56" y="3"/>
                  <a:pt x="59" y="2"/>
                  <a:pt x="61" y="0"/>
                </a:cubicBezTo>
                <a:cubicBezTo>
                  <a:pt x="61" y="4"/>
                  <a:pt x="58" y="6"/>
                  <a:pt x="56" y="8"/>
                </a:cubicBezTo>
                <a:cubicBezTo>
                  <a:pt x="58" y="7"/>
                  <a:pt x="61" y="7"/>
                  <a:pt x="63" y="6"/>
                </a:cubicBezTo>
                <a:cubicBezTo>
                  <a:pt x="61" y="8"/>
                  <a:pt x="59" y="11"/>
                  <a:pt x="57" y="13"/>
                </a:cubicBez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16"/>
          <p:cNvSpPr>
            <a:spLocks/>
          </p:cNvSpPr>
          <p:nvPr userDrawn="1"/>
        </p:nvSpPr>
        <p:spPr bwMode="auto">
          <a:xfrm>
            <a:off x="514038" y="6443668"/>
            <a:ext cx="64471" cy="124912"/>
          </a:xfrm>
          <a:custGeom>
            <a:avLst/>
            <a:gdLst>
              <a:gd name="T0" fmla="*/ 27 w 27"/>
              <a:gd name="T1" fmla="*/ 8 h 52"/>
              <a:gd name="T2" fmla="*/ 22 w 27"/>
              <a:gd name="T3" fmla="*/ 8 h 52"/>
              <a:gd name="T4" fmla="*/ 18 w 27"/>
              <a:gd name="T5" fmla="*/ 13 h 52"/>
              <a:gd name="T6" fmla="*/ 18 w 27"/>
              <a:gd name="T7" fmla="*/ 19 h 52"/>
              <a:gd name="T8" fmla="*/ 27 w 27"/>
              <a:gd name="T9" fmla="*/ 19 h 52"/>
              <a:gd name="T10" fmla="*/ 25 w 27"/>
              <a:gd name="T11" fmla="*/ 28 h 52"/>
              <a:gd name="T12" fmla="*/ 18 w 27"/>
              <a:gd name="T13" fmla="*/ 28 h 52"/>
              <a:gd name="T14" fmla="*/ 18 w 27"/>
              <a:gd name="T15" fmla="*/ 52 h 52"/>
              <a:gd name="T16" fmla="*/ 8 w 27"/>
              <a:gd name="T17" fmla="*/ 52 h 52"/>
              <a:gd name="T18" fmla="*/ 8 w 27"/>
              <a:gd name="T19" fmla="*/ 28 h 52"/>
              <a:gd name="T20" fmla="*/ 0 w 27"/>
              <a:gd name="T21" fmla="*/ 28 h 52"/>
              <a:gd name="T22" fmla="*/ 0 w 27"/>
              <a:gd name="T23" fmla="*/ 19 h 52"/>
              <a:gd name="T24" fmla="*/ 8 w 27"/>
              <a:gd name="T25" fmla="*/ 19 h 52"/>
              <a:gd name="T26" fmla="*/ 8 w 27"/>
              <a:gd name="T27" fmla="*/ 12 h 52"/>
              <a:gd name="T28" fmla="*/ 20 w 27"/>
              <a:gd name="T29" fmla="*/ 0 h 52"/>
              <a:gd name="T30" fmla="*/ 27 w 27"/>
              <a:gd name="T31" fmla="*/ 0 h 52"/>
              <a:gd name="T32" fmla="*/ 27 w 27"/>
              <a:gd name="T33" fmla="*/ 8 h 52"/>
              <a:gd name="T34" fmla="*/ 27 w 27"/>
              <a:gd name="T35" fmla="*/ 8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7" h="52">
                <a:moveTo>
                  <a:pt x="27" y="8"/>
                </a:moveTo>
                <a:cubicBezTo>
                  <a:pt x="22" y="8"/>
                  <a:pt x="22" y="8"/>
                  <a:pt x="22" y="8"/>
                </a:cubicBezTo>
                <a:cubicBezTo>
                  <a:pt x="18" y="8"/>
                  <a:pt x="18" y="11"/>
                  <a:pt x="18" y="13"/>
                </a:cubicBezTo>
                <a:cubicBezTo>
                  <a:pt x="18" y="19"/>
                  <a:pt x="18" y="19"/>
                  <a:pt x="18" y="19"/>
                </a:cubicBezTo>
                <a:cubicBezTo>
                  <a:pt x="27" y="19"/>
                  <a:pt x="27" y="19"/>
                  <a:pt x="27" y="19"/>
                </a:cubicBezTo>
                <a:cubicBezTo>
                  <a:pt x="25" y="28"/>
                  <a:pt x="25" y="28"/>
                  <a:pt x="25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52"/>
                  <a:pt x="18" y="52"/>
                  <a:pt x="18" y="52"/>
                </a:cubicBezTo>
                <a:cubicBezTo>
                  <a:pt x="8" y="52"/>
                  <a:pt x="8" y="52"/>
                  <a:pt x="8" y="52"/>
                </a:cubicBezTo>
                <a:cubicBezTo>
                  <a:pt x="8" y="28"/>
                  <a:pt x="8" y="28"/>
                  <a:pt x="8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9"/>
                  <a:pt x="0" y="19"/>
                  <a:pt x="0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4"/>
                  <a:pt x="13" y="0"/>
                  <a:pt x="20" y="0"/>
                </a:cubicBezTo>
                <a:cubicBezTo>
                  <a:pt x="23" y="0"/>
                  <a:pt x="26" y="0"/>
                  <a:pt x="27" y="0"/>
                </a:cubicBezTo>
                <a:cubicBezTo>
                  <a:pt x="27" y="8"/>
                  <a:pt x="27" y="8"/>
                  <a:pt x="27" y="8"/>
                </a:cubicBezTo>
                <a:cubicBezTo>
                  <a:pt x="27" y="8"/>
                  <a:pt x="27" y="8"/>
                  <a:pt x="27" y="8"/>
                </a:cubicBez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21"/>
          <p:cNvSpPr/>
          <p:nvPr userDrawn="1"/>
        </p:nvSpPr>
        <p:spPr>
          <a:xfrm>
            <a:off x="366626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 userDrawn="1"/>
        </p:nvSpPr>
        <p:spPr>
          <a:xfrm>
            <a:off x="799754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1240341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utoShape 5"/>
          <p:cNvSpPr>
            <a:spLocks noChangeAspect="1" noChangeArrowheads="1" noTextEdit="1"/>
          </p:cNvSpPr>
          <p:nvPr userDrawn="1"/>
        </p:nvSpPr>
        <p:spPr bwMode="auto">
          <a:xfrm>
            <a:off x="897062" y="6430220"/>
            <a:ext cx="163145" cy="16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8"/>
          <p:cNvSpPr>
            <a:spLocks noEditPoints="1"/>
          </p:cNvSpPr>
          <p:nvPr userDrawn="1"/>
        </p:nvSpPr>
        <p:spPr bwMode="auto">
          <a:xfrm>
            <a:off x="897062" y="6431125"/>
            <a:ext cx="163145" cy="163145"/>
          </a:xfrm>
          <a:custGeom>
            <a:avLst/>
            <a:gdLst/>
            <a:ahLst/>
            <a:cxnLst>
              <a:cxn ang="0">
                <a:pos x="1031" y="400"/>
              </a:cxn>
              <a:cxn ang="0">
                <a:pos x="809" y="482"/>
              </a:cxn>
              <a:cxn ang="0">
                <a:pos x="622" y="622"/>
              </a:cxn>
              <a:cxn ang="0">
                <a:pos x="482" y="809"/>
              </a:cxn>
              <a:cxn ang="0">
                <a:pos x="400" y="1031"/>
              </a:cxn>
              <a:cxn ang="0">
                <a:pos x="384" y="3135"/>
              </a:cxn>
              <a:cxn ang="0">
                <a:pos x="421" y="3375"/>
              </a:cxn>
              <a:cxn ang="0">
                <a:pos x="522" y="3588"/>
              </a:cxn>
              <a:cxn ang="0">
                <a:pos x="679" y="3759"/>
              </a:cxn>
              <a:cxn ang="0">
                <a:pos x="879" y="3882"/>
              </a:cxn>
              <a:cxn ang="0">
                <a:pos x="1112" y="3941"/>
              </a:cxn>
              <a:cxn ang="0">
                <a:pos x="3217" y="3941"/>
              </a:cxn>
              <a:cxn ang="0">
                <a:pos x="3449" y="3882"/>
              </a:cxn>
              <a:cxn ang="0">
                <a:pos x="3650" y="3759"/>
              </a:cxn>
              <a:cxn ang="0">
                <a:pos x="3807" y="3588"/>
              </a:cxn>
              <a:cxn ang="0">
                <a:pos x="3908" y="3375"/>
              </a:cxn>
              <a:cxn ang="0">
                <a:pos x="3945" y="3135"/>
              </a:cxn>
              <a:cxn ang="0">
                <a:pos x="3929" y="1031"/>
              </a:cxn>
              <a:cxn ang="0">
                <a:pos x="3847" y="809"/>
              </a:cxn>
              <a:cxn ang="0">
                <a:pos x="3707" y="622"/>
              </a:cxn>
              <a:cxn ang="0">
                <a:pos x="3520" y="482"/>
              </a:cxn>
              <a:cxn ang="0">
                <a:pos x="3298" y="400"/>
              </a:cxn>
              <a:cxn ang="0">
                <a:pos x="1194" y="384"/>
              </a:cxn>
              <a:cxn ang="0">
                <a:pos x="3233" y="4"/>
              </a:cxn>
              <a:cxn ang="0">
                <a:pos x="3512" y="61"/>
              </a:cxn>
              <a:cxn ang="0">
                <a:pos x="3763" y="179"/>
              </a:cxn>
              <a:cxn ang="0">
                <a:pos x="3980" y="349"/>
              </a:cxn>
              <a:cxn ang="0">
                <a:pos x="4150" y="566"/>
              </a:cxn>
              <a:cxn ang="0">
                <a:pos x="4268" y="817"/>
              </a:cxn>
              <a:cxn ang="0">
                <a:pos x="4325" y="1096"/>
              </a:cxn>
              <a:cxn ang="0">
                <a:pos x="4325" y="3233"/>
              </a:cxn>
              <a:cxn ang="0">
                <a:pos x="4268" y="3512"/>
              </a:cxn>
              <a:cxn ang="0">
                <a:pos x="4150" y="3763"/>
              </a:cxn>
              <a:cxn ang="0">
                <a:pos x="3980" y="3980"/>
              </a:cxn>
              <a:cxn ang="0">
                <a:pos x="3763" y="4150"/>
              </a:cxn>
              <a:cxn ang="0">
                <a:pos x="3512" y="4268"/>
              </a:cxn>
              <a:cxn ang="0">
                <a:pos x="3233" y="4325"/>
              </a:cxn>
              <a:cxn ang="0">
                <a:pos x="1096" y="4325"/>
              </a:cxn>
              <a:cxn ang="0">
                <a:pos x="817" y="4268"/>
              </a:cxn>
              <a:cxn ang="0">
                <a:pos x="566" y="4150"/>
              </a:cxn>
              <a:cxn ang="0">
                <a:pos x="349" y="3980"/>
              </a:cxn>
              <a:cxn ang="0">
                <a:pos x="179" y="3763"/>
              </a:cxn>
              <a:cxn ang="0">
                <a:pos x="61" y="3512"/>
              </a:cxn>
              <a:cxn ang="0">
                <a:pos x="4" y="3233"/>
              </a:cxn>
              <a:cxn ang="0">
                <a:pos x="4" y="1096"/>
              </a:cxn>
              <a:cxn ang="0">
                <a:pos x="61" y="817"/>
              </a:cxn>
              <a:cxn ang="0">
                <a:pos x="179" y="566"/>
              </a:cxn>
              <a:cxn ang="0">
                <a:pos x="349" y="349"/>
              </a:cxn>
              <a:cxn ang="0">
                <a:pos x="566" y="179"/>
              </a:cxn>
              <a:cxn ang="0">
                <a:pos x="817" y="61"/>
              </a:cxn>
              <a:cxn ang="0">
                <a:pos x="1096" y="4"/>
              </a:cxn>
            </a:cxnLst>
            <a:rect l="0" t="0" r="r" b="b"/>
            <a:pathLst>
              <a:path w="4329" h="4329">
                <a:moveTo>
                  <a:pt x="1194" y="384"/>
                </a:moveTo>
                <a:lnTo>
                  <a:pt x="1112" y="388"/>
                </a:lnTo>
                <a:lnTo>
                  <a:pt x="1031" y="400"/>
                </a:lnTo>
                <a:lnTo>
                  <a:pt x="954" y="421"/>
                </a:lnTo>
                <a:lnTo>
                  <a:pt x="879" y="448"/>
                </a:lnTo>
                <a:lnTo>
                  <a:pt x="809" y="482"/>
                </a:lnTo>
                <a:lnTo>
                  <a:pt x="741" y="522"/>
                </a:lnTo>
                <a:lnTo>
                  <a:pt x="679" y="570"/>
                </a:lnTo>
                <a:lnTo>
                  <a:pt x="622" y="622"/>
                </a:lnTo>
                <a:lnTo>
                  <a:pt x="570" y="679"/>
                </a:lnTo>
                <a:lnTo>
                  <a:pt x="522" y="741"/>
                </a:lnTo>
                <a:lnTo>
                  <a:pt x="482" y="809"/>
                </a:lnTo>
                <a:lnTo>
                  <a:pt x="447" y="880"/>
                </a:lnTo>
                <a:lnTo>
                  <a:pt x="421" y="954"/>
                </a:lnTo>
                <a:lnTo>
                  <a:pt x="400" y="1031"/>
                </a:lnTo>
                <a:lnTo>
                  <a:pt x="388" y="1112"/>
                </a:lnTo>
                <a:lnTo>
                  <a:pt x="384" y="1195"/>
                </a:lnTo>
                <a:lnTo>
                  <a:pt x="384" y="3135"/>
                </a:lnTo>
                <a:lnTo>
                  <a:pt x="388" y="3217"/>
                </a:lnTo>
                <a:lnTo>
                  <a:pt x="400" y="3298"/>
                </a:lnTo>
                <a:lnTo>
                  <a:pt x="421" y="3375"/>
                </a:lnTo>
                <a:lnTo>
                  <a:pt x="447" y="3450"/>
                </a:lnTo>
                <a:lnTo>
                  <a:pt x="482" y="3520"/>
                </a:lnTo>
                <a:lnTo>
                  <a:pt x="522" y="3588"/>
                </a:lnTo>
                <a:lnTo>
                  <a:pt x="570" y="3650"/>
                </a:lnTo>
                <a:lnTo>
                  <a:pt x="622" y="3708"/>
                </a:lnTo>
                <a:lnTo>
                  <a:pt x="679" y="3759"/>
                </a:lnTo>
                <a:lnTo>
                  <a:pt x="741" y="3807"/>
                </a:lnTo>
                <a:lnTo>
                  <a:pt x="809" y="3847"/>
                </a:lnTo>
                <a:lnTo>
                  <a:pt x="879" y="3882"/>
                </a:lnTo>
                <a:lnTo>
                  <a:pt x="954" y="3908"/>
                </a:lnTo>
                <a:lnTo>
                  <a:pt x="1031" y="3929"/>
                </a:lnTo>
                <a:lnTo>
                  <a:pt x="1112" y="3941"/>
                </a:lnTo>
                <a:lnTo>
                  <a:pt x="1194" y="3945"/>
                </a:lnTo>
                <a:lnTo>
                  <a:pt x="3134" y="3945"/>
                </a:lnTo>
                <a:lnTo>
                  <a:pt x="3217" y="3941"/>
                </a:lnTo>
                <a:lnTo>
                  <a:pt x="3298" y="3929"/>
                </a:lnTo>
                <a:lnTo>
                  <a:pt x="3375" y="3908"/>
                </a:lnTo>
                <a:lnTo>
                  <a:pt x="3449" y="3882"/>
                </a:lnTo>
                <a:lnTo>
                  <a:pt x="3520" y="3847"/>
                </a:lnTo>
                <a:lnTo>
                  <a:pt x="3588" y="3807"/>
                </a:lnTo>
                <a:lnTo>
                  <a:pt x="3650" y="3759"/>
                </a:lnTo>
                <a:lnTo>
                  <a:pt x="3707" y="3708"/>
                </a:lnTo>
                <a:lnTo>
                  <a:pt x="3759" y="3650"/>
                </a:lnTo>
                <a:lnTo>
                  <a:pt x="3807" y="3588"/>
                </a:lnTo>
                <a:lnTo>
                  <a:pt x="3847" y="3520"/>
                </a:lnTo>
                <a:lnTo>
                  <a:pt x="3881" y="3450"/>
                </a:lnTo>
                <a:lnTo>
                  <a:pt x="3908" y="3375"/>
                </a:lnTo>
                <a:lnTo>
                  <a:pt x="3929" y="3298"/>
                </a:lnTo>
                <a:lnTo>
                  <a:pt x="3941" y="3217"/>
                </a:lnTo>
                <a:lnTo>
                  <a:pt x="3945" y="3135"/>
                </a:lnTo>
                <a:lnTo>
                  <a:pt x="3945" y="1195"/>
                </a:lnTo>
                <a:lnTo>
                  <a:pt x="3941" y="1112"/>
                </a:lnTo>
                <a:lnTo>
                  <a:pt x="3929" y="1031"/>
                </a:lnTo>
                <a:lnTo>
                  <a:pt x="3908" y="954"/>
                </a:lnTo>
                <a:lnTo>
                  <a:pt x="3881" y="880"/>
                </a:lnTo>
                <a:lnTo>
                  <a:pt x="3847" y="809"/>
                </a:lnTo>
                <a:lnTo>
                  <a:pt x="3807" y="741"/>
                </a:lnTo>
                <a:lnTo>
                  <a:pt x="3759" y="679"/>
                </a:lnTo>
                <a:lnTo>
                  <a:pt x="3707" y="622"/>
                </a:lnTo>
                <a:lnTo>
                  <a:pt x="3650" y="570"/>
                </a:lnTo>
                <a:lnTo>
                  <a:pt x="3588" y="522"/>
                </a:lnTo>
                <a:lnTo>
                  <a:pt x="3520" y="482"/>
                </a:lnTo>
                <a:lnTo>
                  <a:pt x="3449" y="448"/>
                </a:lnTo>
                <a:lnTo>
                  <a:pt x="3375" y="421"/>
                </a:lnTo>
                <a:lnTo>
                  <a:pt x="3298" y="400"/>
                </a:lnTo>
                <a:lnTo>
                  <a:pt x="3217" y="388"/>
                </a:lnTo>
                <a:lnTo>
                  <a:pt x="3134" y="384"/>
                </a:lnTo>
                <a:lnTo>
                  <a:pt x="1194" y="384"/>
                </a:lnTo>
                <a:close/>
                <a:moveTo>
                  <a:pt x="1194" y="0"/>
                </a:moveTo>
                <a:lnTo>
                  <a:pt x="3134" y="0"/>
                </a:lnTo>
                <a:lnTo>
                  <a:pt x="3233" y="4"/>
                </a:lnTo>
                <a:lnTo>
                  <a:pt x="3328" y="16"/>
                </a:lnTo>
                <a:lnTo>
                  <a:pt x="3421" y="34"/>
                </a:lnTo>
                <a:lnTo>
                  <a:pt x="3512" y="61"/>
                </a:lnTo>
                <a:lnTo>
                  <a:pt x="3600" y="94"/>
                </a:lnTo>
                <a:lnTo>
                  <a:pt x="3683" y="133"/>
                </a:lnTo>
                <a:lnTo>
                  <a:pt x="3763" y="179"/>
                </a:lnTo>
                <a:lnTo>
                  <a:pt x="3840" y="231"/>
                </a:lnTo>
                <a:lnTo>
                  <a:pt x="3912" y="288"/>
                </a:lnTo>
                <a:lnTo>
                  <a:pt x="3980" y="349"/>
                </a:lnTo>
                <a:lnTo>
                  <a:pt x="4041" y="417"/>
                </a:lnTo>
                <a:lnTo>
                  <a:pt x="4098" y="489"/>
                </a:lnTo>
                <a:lnTo>
                  <a:pt x="4150" y="566"/>
                </a:lnTo>
                <a:lnTo>
                  <a:pt x="4196" y="646"/>
                </a:lnTo>
                <a:lnTo>
                  <a:pt x="4235" y="729"/>
                </a:lnTo>
                <a:lnTo>
                  <a:pt x="4268" y="817"/>
                </a:lnTo>
                <a:lnTo>
                  <a:pt x="4295" y="908"/>
                </a:lnTo>
                <a:lnTo>
                  <a:pt x="4313" y="1001"/>
                </a:lnTo>
                <a:lnTo>
                  <a:pt x="4325" y="1096"/>
                </a:lnTo>
                <a:lnTo>
                  <a:pt x="4329" y="1195"/>
                </a:lnTo>
                <a:lnTo>
                  <a:pt x="4329" y="3135"/>
                </a:lnTo>
                <a:lnTo>
                  <a:pt x="4325" y="3233"/>
                </a:lnTo>
                <a:lnTo>
                  <a:pt x="4313" y="3329"/>
                </a:lnTo>
                <a:lnTo>
                  <a:pt x="4295" y="3422"/>
                </a:lnTo>
                <a:lnTo>
                  <a:pt x="4268" y="3512"/>
                </a:lnTo>
                <a:lnTo>
                  <a:pt x="4235" y="3600"/>
                </a:lnTo>
                <a:lnTo>
                  <a:pt x="4196" y="3684"/>
                </a:lnTo>
                <a:lnTo>
                  <a:pt x="4150" y="3763"/>
                </a:lnTo>
                <a:lnTo>
                  <a:pt x="4098" y="3840"/>
                </a:lnTo>
                <a:lnTo>
                  <a:pt x="4041" y="3912"/>
                </a:lnTo>
                <a:lnTo>
                  <a:pt x="3980" y="3980"/>
                </a:lnTo>
                <a:lnTo>
                  <a:pt x="3912" y="4041"/>
                </a:lnTo>
                <a:lnTo>
                  <a:pt x="3840" y="4098"/>
                </a:lnTo>
                <a:lnTo>
                  <a:pt x="3763" y="4150"/>
                </a:lnTo>
                <a:lnTo>
                  <a:pt x="3683" y="4197"/>
                </a:lnTo>
                <a:lnTo>
                  <a:pt x="3600" y="4235"/>
                </a:lnTo>
                <a:lnTo>
                  <a:pt x="3512" y="4268"/>
                </a:lnTo>
                <a:lnTo>
                  <a:pt x="3421" y="4295"/>
                </a:lnTo>
                <a:lnTo>
                  <a:pt x="3328" y="4313"/>
                </a:lnTo>
                <a:lnTo>
                  <a:pt x="3233" y="4325"/>
                </a:lnTo>
                <a:lnTo>
                  <a:pt x="3134" y="4329"/>
                </a:lnTo>
                <a:lnTo>
                  <a:pt x="1194" y="4329"/>
                </a:lnTo>
                <a:lnTo>
                  <a:pt x="1096" y="4325"/>
                </a:lnTo>
                <a:lnTo>
                  <a:pt x="1000" y="4313"/>
                </a:lnTo>
                <a:lnTo>
                  <a:pt x="907" y="4295"/>
                </a:lnTo>
                <a:lnTo>
                  <a:pt x="817" y="4268"/>
                </a:lnTo>
                <a:lnTo>
                  <a:pt x="729" y="4235"/>
                </a:lnTo>
                <a:lnTo>
                  <a:pt x="645" y="4197"/>
                </a:lnTo>
                <a:lnTo>
                  <a:pt x="566" y="4150"/>
                </a:lnTo>
                <a:lnTo>
                  <a:pt x="489" y="4098"/>
                </a:lnTo>
                <a:lnTo>
                  <a:pt x="417" y="4041"/>
                </a:lnTo>
                <a:lnTo>
                  <a:pt x="349" y="3980"/>
                </a:lnTo>
                <a:lnTo>
                  <a:pt x="288" y="3912"/>
                </a:lnTo>
                <a:lnTo>
                  <a:pt x="231" y="3840"/>
                </a:lnTo>
                <a:lnTo>
                  <a:pt x="179" y="3763"/>
                </a:lnTo>
                <a:lnTo>
                  <a:pt x="133" y="3684"/>
                </a:lnTo>
                <a:lnTo>
                  <a:pt x="94" y="3600"/>
                </a:lnTo>
                <a:lnTo>
                  <a:pt x="61" y="3512"/>
                </a:lnTo>
                <a:lnTo>
                  <a:pt x="34" y="3422"/>
                </a:lnTo>
                <a:lnTo>
                  <a:pt x="16" y="3329"/>
                </a:lnTo>
                <a:lnTo>
                  <a:pt x="4" y="3233"/>
                </a:lnTo>
                <a:lnTo>
                  <a:pt x="0" y="3135"/>
                </a:lnTo>
                <a:lnTo>
                  <a:pt x="0" y="1195"/>
                </a:lnTo>
                <a:lnTo>
                  <a:pt x="4" y="1096"/>
                </a:lnTo>
                <a:lnTo>
                  <a:pt x="16" y="1001"/>
                </a:lnTo>
                <a:lnTo>
                  <a:pt x="34" y="908"/>
                </a:lnTo>
                <a:lnTo>
                  <a:pt x="61" y="817"/>
                </a:lnTo>
                <a:lnTo>
                  <a:pt x="94" y="729"/>
                </a:lnTo>
                <a:lnTo>
                  <a:pt x="133" y="646"/>
                </a:lnTo>
                <a:lnTo>
                  <a:pt x="179" y="566"/>
                </a:lnTo>
                <a:lnTo>
                  <a:pt x="231" y="489"/>
                </a:lnTo>
                <a:lnTo>
                  <a:pt x="288" y="417"/>
                </a:lnTo>
                <a:lnTo>
                  <a:pt x="349" y="349"/>
                </a:lnTo>
                <a:lnTo>
                  <a:pt x="417" y="288"/>
                </a:lnTo>
                <a:lnTo>
                  <a:pt x="489" y="231"/>
                </a:lnTo>
                <a:lnTo>
                  <a:pt x="566" y="179"/>
                </a:lnTo>
                <a:lnTo>
                  <a:pt x="645" y="133"/>
                </a:lnTo>
                <a:lnTo>
                  <a:pt x="729" y="94"/>
                </a:lnTo>
                <a:lnTo>
                  <a:pt x="817" y="61"/>
                </a:lnTo>
                <a:lnTo>
                  <a:pt x="907" y="34"/>
                </a:lnTo>
                <a:lnTo>
                  <a:pt x="1000" y="16"/>
                </a:lnTo>
                <a:lnTo>
                  <a:pt x="1096" y="4"/>
                </a:lnTo>
                <a:lnTo>
                  <a:pt x="1194" y="0"/>
                </a:ln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9"/>
          <p:cNvSpPr>
            <a:spLocks noEditPoints="1"/>
          </p:cNvSpPr>
          <p:nvPr userDrawn="1"/>
        </p:nvSpPr>
        <p:spPr bwMode="auto">
          <a:xfrm>
            <a:off x="936567" y="6470629"/>
            <a:ext cx="84136" cy="84136"/>
          </a:xfrm>
          <a:custGeom>
            <a:avLst/>
            <a:gdLst/>
            <a:ahLst/>
            <a:cxnLst>
              <a:cxn ang="0">
                <a:pos x="969" y="398"/>
              </a:cxn>
              <a:cxn ang="0">
                <a:pos x="768" y="473"/>
              </a:cxn>
              <a:cxn ang="0">
                <a:pos x="599" y="598"/>
              </a:cxn>
              <a:cxn ang="0">
                <a:pos x="473" y="767"/>
              </a:cxn>
              <a:cxn ang="0">
                <a:pos x="400" y="967"/>
              </a:cxn>
              <a:cxn ang="0">
                <a:pos x="389" y="1189"/>
              </a:cxn>
              <a:cxn ang="0">
                <a:pos x="443" y="1399"/>
              </a:cxn>
              <a:cxn ang="0">
                <a:pos x="553" y="1580"/>
              </a:cxn>
              <a:cxn ang="0">
                <a:pos x="708" y="1721"/>
              </a:cxn>
              <a:cxn ang="0">
                <a:pos x="900" y="1812"/>
              </a:cxn>
              <a:cxn ang="0">
                <a:pos x="1116" y="1846"/>
              </a:cxn>
              <a:cxn ang="0">
                <a:pos x="1333" y="1812"/>
              </a:cxn>
              <a:cxn ang="0">
                <a:pos x="1524" y="1721"/>
              </a:cxn>
              <a:cxn ang="0">
                <a:pos x="1680" y="1580"/>
              </a:cxn>
              <a:cxn ang="0">
                <a:pos x="1790" y="1399"/>
              </a:cxn>
              <a:cxn ang="0">
                <a:pos x="1843" y="1189"/>
              </a:cxn>
              <a:cxn ang="0">
                <a:pos x="1833" y="967"/>
              </a:cxn>
              <a:cxn ang="0">
                <a:pos x="1760" y="767"/>
              </a:cxn>
              <a:cxn ang="0">
                <a:pos x="1633" y="598"/>
              </a:cxn>
              <a:cxn ang="0">
                <a:pos x="1465" y="473"/>
              </a:cxn>
              <a:cxn ang="0">
                <a:pos x="1264" y="398"/>
              </a:cxn>
              <a:cxn ang="0">
                <a:pos x="1116" y="0"/>
              </a:cxn>
              <a:cxn ang="0">
                <a:pos x="1398" y="36"/>
              </a:cxn>
              <a:cxn ang="0">
                <a:pos x="1653" y="137"/>
              </a:cxn>
              <a:cxn ang="0">
                <a:pos x="1872" y="295"/>
              </a:cxn>
              <a:cxn ang="0">
                <a:pos x="2047" y="501"/>
              </a:cxn>
              <a:cxn ang="0">
                <a:pos x="2169" y="745"/>
              </a:cxn>
              <a:cxn ang="0">
                <a:pos x="2227" y="1019"/>
              </a:cxn>
              <a:cxn ang="0">
                <a:pos x="2215" y="1305"/>
              </a:cxn>
              <a:cxn ang="0">
                <a:pos x="2134" y="1569"/>
              </a:cxn>
              <a:cxn ang="0">
                <a:pos x="1995" y="1802"/>
              </a:cxn>
              <a:cxn ang="0">
                <a:pos x="1803" y="1993"/>
              </a:cxn>
              <a:cxn ang="0">
                <a:pos x="1571" y="2133"/>
              </a:cxn>
              <a:cxn ang="0">
                <a:pos x="1306" y="2214"/>
              </a:cxn>
              <a:cxn ang="0">
                <a:pos x="1021" y="2226"/>
              </a:cxn>
              <a:cxn ang="0">
                <a:pos x="747" y="2167"/>
              </a:cxn>
              <a:cxn ang="0">
                <a:pos x="502" y="2045"/>
              </a:cxn>
              <a:cxn ang="0">
                <a:pos x="296" y="1871"/>
              </a:cxn>
              <a:cxn ang="0">
                <a:pos x="138" y="1652"/>
              </a:cxn>
              <a:cxn ang="0">
                <a:pos x="36" y="1396"/>
              </a:cxn>
              <a:cxn ang="0">
                <a:pos x="0" y="1115"/>
              </a:cxn>
              <a:cxn ang="0">
                <a:pos x="36" y="833"/>
              </a:cxn>
              <a:cxn ang="0">
                <a:pos x="138" y="578"/>
              </a:cxn>
              <a:cxn ang="0">
                <a:pos x="296" y="359"/>
              </a:cxn>
              <a:cxn ang="0">
                <a:pos x="502" y="184"/>
              </a:cxn>
              <a:cxn ang="0">
                <a:pos x="747" y="62"/>
              </a:cxn>
              <a:cxn ang="0">
                <a:pos x="1021" y="4"/>
              </a:cxn>
            </a:cxnLst>
            <a:rect l="0" t="0" r="r" b="b"/>
            <a:pathLst>
              <a:path w="2231" h="2230">
                <a:moveTo>
                  <a:pt x="1116" y="384"/>
                </a:moveTo>
                <a:lnTo>
                  <a:pt x="1042" y="388"/>
                </a:lnTo>
                <a:lnTo>
                  <a:pt x="969" y="398"/>
                </a:lnTo>
                <a:lnTo>
                  <a:pt x="898" y="417"/>
                </a:lnTo>
                <a:lnTo>
                  <a:pt x="832" y="441"/>
                </a:lnTo>
                <a:lnTo>
                  <a:pt x="768" y="473"/>
                </a:lnTo>
                <a:lnTo>
                  <a:pt x="707" y="509"/>
                </a:lnTo>
                <a:lnTo>
                  <a:pt x="651" y="551"/>
                </a:lnTo>
                <a:lnTo>
                  <a:pt x="599" y="598"/>
                </a:lnTo>
                <a:lnTo>
                  <a:pt x="553" y="650"/>
                </a:lnTo>
                <a:lnTo>
                  <a:pt x="510" y="707"/>
                </a:lnTo>
                <a:lnTo>
                  <a:pt x="473" y="767"/>
                </a:lnTo>
                <a:lnTo>
                  <a:pt x="443" y="830"/>
                </a:lnTo>
                <a:lnTo>
                  <a:pt x="419" y="898"/>
                </a:lnTo>
                <a:lnTo>
                  <a:pt x="400" y="967"/>
                </a:lnTo>
                <a:lnTo>
                  <a:pt x="389" y="1040"/>
                </a:lnTo>
                <a:lnTo>
                  <a:pt x="386" y="1115"/>
                </a:lnTo>
                <a:lnTo>
                  <a:pt x="389" y="1189"/>
                </a:lnTo>
                <a:lnTo>
                  <a:pt x="400" y="1262"/>
                </a:lnTo>
                <a:lnTo>
                  <a:pt x="419" y="1333"/>
                </a:lnTo>
                <a:lnTo>
                  <a:pt x="443" y="1399"/>
                </a:lnTo>
                <a:lnTo>
                  <a:pt x="475" y="1463"/>
                </a:lnTo>
                <a:lnTo>
                  <a:pt x="510" y="1524"/>
                </a:lnTo>
                <a:lnTo>
                  <a:pt x="553" y="1580"/>
                </a:lnTo>
                <a:lnTo>
                  <a:pt x="599" y="1632"/>
                </a:lnTo>
                <a:lnTo>
                  <a:pt x="651" y="1678"/>
                </a:lnTo>
                <a:lnTo>
                  <a:pt x="708" y="1721"/>
                </a:lnTo>
                <a:lnTo>
                  <a:pt x="768" y="1758"/>
                </a:lnTo>
                <a:lnTo>
                  <a:pt x="832" y="1788"/>
                </a:lnTo>
                <a:lnTo>
                  <a:pt x="900" y="1812"/>
                </a:lnTo>
                <a:lnTo>
                  <a:pt x="969" y="1831"/>
                </a:lnTo>
                <a:lnTo>
                  <a:pt x="1042" y="1842"/>
                </a:lnTo>
                <a:lnTo>
                  <a:pt x="1116" y="1846"/>
                </a:lnTo>
                <a:lnTo>
                  <a:pt x="1191" y="1842"/>
                </a:lnTo>
                <a:lnTo>
                  <a:pt x="1264" y="1831"/>
                </a:lnTo>
                <a:lnTo>
                  <a:pt x="1333" y="1812"/>
                </a:lnTo>
                <a:lnTo>
                  <a:pt x="1401" y="1788"/>
                </a:lnTo>
                <a:lnTo>
                  <a:pt x="1465" y="1758"/>
                </a:lnTo>
                <a:lnTo>
                  <a:pt x="1524" y="1721"/>
                </a:lnTo>
                <a:lnTo>
                  <a:pt x="1581" y="1678"/>
                </a:lnTo>
                <a:lnTo>
                  <a:pt x="1633" y="1632"/>
                </a:lnTo>
                <a:lnTo>
                  <a:pt x="1680" y="1580"/>
                </a:lnTo>
                <a:lnTo>
                  <a:pt x="1722" y="1524"/>
                </a:lnTo>
                <a:lnTo>
                  <a:pt x="1758" y="1463"/>
                </a:lnTo>
                <a:lnTo>
                  <a:pt x="1790" y="1399"/>
                </a:lnTo>
                <a:lnTo>
                  <a:pt x="1814" y="1333"/>
                </a:lnTo>
                <a:lnTo>
                  <a:pt x="1833" y="1262"/>
                </a:lnTo>
                <a:lnTo>
                  <a:pt x="1843" y="1189"/>
                </a:lnTo>
                <a:lnTo>
                  <a:pt x="1847" y="1115"/>
                </a:lnTo>
                <a:lnTo>
                  <a:pt x="1843" y="1040"/>
                </a:lnTo>
                <a:lnTo>
                  <a:pt x="1833" y="967"/>
                </a:lnTo>
                <a:lnTo>
                  <a:pt x="1814" y="898"/>
                </a:lnTo>
                <a:lnTo>
                  <a:pt x="1790" y="830"/>
                </a:lnTo>
                <a:lnTo>
                  <a:pt x="1760" y="767"/>
                </a:lnTo>
                <a:lnTo>
                  <a:pt x="1722" y="707"/>
                </a:lnTo>
                <a:lnTo>
                  <a:pt x="1680" y="650"/>
                </a:lnTo>
                <a:lnTo>
                  <a:pt x="1633" y="598"/>
                </a:lnTo>
                <a:lnTo>
                  <a:pt x="1581" y="551"/>
                </a:lnTo>
                <a:lnTo>
                  <a:pt x="1526" y="509"/>
                </a:lnTo>
                <a:lnTo>
                  <a:pt x="1465" y="473"/>
                </a:lnTo>
                <a:lnTo>
                  <a:pt x="1401" y="441"/>
                </a:lnTo>
                <a:lnTo>
                  <a:pt x="1334" y="417"/>
                </a:lnTo>
                <a:lnTo>
                  <a:pt x="1264" y="398"/>
                </a:lnTo>
                <a:lnTo>
                  <a:pt x="1191" y="388"/>
                </a:lnTo>
                <a:lnTo>
                  <a:pt x="1116" y="384"/>
                </a:lnTo>
                <a:close/>
                <a:moveTo>
                  <a:pt x="1116" y="0"/>
                </a:moveTo>
                <a:lnTo>
                  <a:pt x="1212" y="4"/>
                </a:lnTo>
                <a:lnTo>
                  <a:pt x="1306" y="16"/>
                </a:lnTo>
                <a:lnTo>
                  <a:pt x="1398" y="36"/>
                </a:lnTo>
                <a:lnTo>
                  <a:pt x="1486" y="62"/>
                </a:lnTo>
                <a:lnTo>
                  <a:pt x="1571" y="97"/>
                </a:lnTo>
                <a:lnTo>
                  <a:pt x="1653" y="137"/>
                </a:lnTo>
                <a:lnTo>
                  <a:pt x="1730" y="184"/>
                </a:lnTo>
                <a:lnTo>
                  <a:pt x="1803" y="236"/>
                </a:lnTo>
                <a:lnTo>
                  <a:pt x="1872" y="295"/>
                </a:lnTo>
                <a:lnTo>
                  <a:pt x="1936" y="359"/>
                </a:lnTo>
                <a:lnTo>
                  <a:pt x="1995" y="428"/>
                </a:lnTo>
                <a:lnTo>
                  <a:pt x="2047" y="501"/>
                </a:lnTo>
                <a:lnTo>
                  <a:pt x="2094" y="578"/>
                </a:lnTo>
                <a:lnTo>
                  <a:pt x="2134" y="660"/>
                </a:lnTo>
                <a:lnTo>
                  <a:pt x="2169" y="745"/>
                </a:lnTo>
                <a:lnTo>
                  <a:pt x="2195" y="833"/>
                </a:lnTo>
                <a:lnTo>
                  <a:pt x="2215" y="925"/>
                </a:lnTo>
                <a:lnTo>
                  <a:pt x="2227" y="1019"/>
                </a:lnTo>
                <a:lnTo>
                  <a:pt x="2231" y="1115"/>
                </a:lnTo>
                <a:lnTo>
                  <a:pt x="2227" y="1210"/>
                </a:lnTo>
                <a:lnTo>
                  <a:pt x="2215" y="1305"/>
                </a:lnTo>
                <a:lnTo>
                  <a:pt x="2195" y="1396"/>
                </a:lnTo>
                <a:lnTo>
                  <a:pt x="2169" y="1484"/>
                </a:lnTo>
                <a:lnTo>
                  <a:pt x="2134" y="1569"/>
                </a:lnTo>
                <a:lnTo>
                  <a:pt x="2094" y="1652"/>
                </a:lnTo>
                <a:lnTo>
                  <a:pt x="2047" y="1729"/>
                </a:lnTo>
                <a:lnTo>
                  <a:pt x="1995" y="1802"/>
                </a:lnTo>
                <a:lnTo>
                  <a:pt x="1936" y="1871"/>
                </a:lnTo>
                <a:lnTo>
                  <a:pt x="1872" y="1935"/>
                </a:lnTo>
                <a:lnTo>
                  <a:pt x="1803" y="1993"/>
                </a:lnTo>
                <a:lnTo>
                  <a:pt x="1730" y="2045"/>
                </a:lnTo>
                <a:lnTo>
                  <a:pt x="1653" y="2093"/>
                </a:lnTo>
                <a:lnTo>
                  <a:pt x="1571" y="2133"/>
                </a:lnTo>
                <a:lnTo>
                  <a:pt x="1486" y="2167"/>
                </a:lnTo>
                <a:lnTo>
                  <a:pt x="1398" y="2194"/>
                </a:lnTo>
                <a:lnTo>
                  <a:pt x="1306" y="2214"/>
                </a:lnTo>
                <a:lnTo>
                  <a:pt x="1212" y="2226"/>
                </a:lnTo>
                <a:lnTo>
                  <a:pt x="1116" y="2230"/>
                </a:lnTo>
                <a:lnTo>
                  <a:pt x="1021" y="2226"/>
                </a:lnTo>
                <a:lnTo>
                  <a:pt x="926" y="2214"/>
                </a:lnTo>
                <a:lnTo>
                  <a:pt x="835" y="2194"/>
                </a:lnTo>
                <a:lnTo>
                  <a:pt x="747" y="2167"/>
                </a:lnTo>
                <a:lnTo>
                  <a:pt x="662" y="2133"/>
                </a:lnTo>
                <a:lnTo>
                  <a:pt x="580" y="2093"/>
                </a:lnTo>
                <a:lnTo>
                  <a:pt x="502" y="2045"/>
                </a:lnTo>
                <a:lnTo>
                  <a:pt x="429" y="1993"/>
                </a:lnTo>
                <a:lnTo>
                  <a:pt x="360" y="1935"/>
                </a:lnTo>
                <a:lnTo>
                  <a:pt x="296" y="1871"/>
                </a:lnTo>
                <a:lnTo>
                  <a:pt x="238" y="1802"/>
                </a:lnTo>
                <a:lnTo>
                  <a:pt x="185" y="1729"/>
                </a:lnTo>
                <a:lnTo>
                  <a:pt x="138" y="1652"/>
                </a:lnTo>
                <a:lnTo>
                  <a:pt x="97" y="1569"/>
                </a:lnTo>
                <a:lnTo>
                  <a:pt x="63" y="1484"/>
                </a:lnTo>
                <a:lnTo>
                  <a:pt x="36" y="1396"/>
                </a:lnTo>
                <a:lnTo>
                  <a:pt x="16" y="1305"/>
                </a:lnTo>
                <a:lnTo>
                  <a:pt x="4" y="1210"/>
                </a:lnTo>
                <a:lnTo>
                  <a:pt x="0" y="1115"/>
                </a:lnTo>
                <a:lnTo>
                  <a:pt x="4" y="1019"/>
                </a:lnTo>
                <a:lnTo>
                  <a:pt x="16" y="925"/>
                </a:lnTo>
                <a:lnTo>
                  <a:pt x="36" y="833"/>
                </a:lnTo>
                <a:lnTo>
                  <a:pt x="63" y="745"/>
                </a:lnTo>
                <a:lnTo>
                  <a:pt x="97" y="660"/>
                </a:lnTo>
                <a:lnTo>
                  <a:pt x="138" y="578"/>
                </a:lnTo>
                <a:lnTo>
                  <a:pt x="185" y="501"/>
                </a:lnTo>
                <a:lnTo>
                  <a:pt x="238" y="428"/>
                </a:lnTo>
                <a:lnTo>
                  <a:pt x="296" y="359"/>
                </a:lnTo>
                <a:lnTo>
                  <a:pt x="360" y="295"/>
                </a:lnTo>
                <a:lnTo>
                  <a:pt x="429" y="236"/>
                </a:lnTo>
                <a:lnTo>
                  <a:pt x="502" y="184"/>
                </a:lnTo>
                <a:lnTo>
                  <a:pt x="580" y="137"/>
                </a:lnTo>
                <a:lnTo>
                  <a:pt x="662" y="97"/>
                </a:lnTo>
                <a:lnTo>
                  <a:pt x="747" y="62"/>
                </a:lnTo>
                <a:lnTo>
                  <a:pt x="835" y="36"/>
                </a:lnTo>
                <a:lnTo>
                  <a:pt x="926" y="16"/>
                </a:lnTo>
                <a:lnTo>
                  <a:pt x="1021" y="4"/>
                </a:lnTo>
                <a:lnTo>
                  <a:pt x="1116" y="0"/>
                </a:ln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10"/>
          <p:cNvSpPr>
            <a:spLocks/>
          </p:cNvSpPr>
          <p:nvPr userDrawn="1"/>
        </p:nvSpPr>
        <p:spPr bwMode="auto">
          <a:xfrm>
            <a:off x="1011807" y="6458416"/>
            <a:ext cx="21260" cy="21260"/>
          </a:xfrm>
          <a:custGeom>
            <a:avLst/>
            <a:gdLst/>
            <a:ahLst/>
            <a:cxnLst>
              <a:cxn ang="0">
                <a:pos x="282" y="0"/>
              </a:cxn>
              <a:cxn ang="0">
                <a:pos x="326" y="4"/>
              </a:cxn>
              <a:cxn ang="0">
                <a:pos x="368" y="14"/>
              </a:cxn>
              <a:cxn ang="0">
                <a:pos x="410" y="30"/>
              </a:cxn>
              <a:cxn ang="0">
                <a:pos x="447" y="54"/>
              </a:cxn>
              <a:cxn ang="0">
                <a:pos x="481" y="82"/>
              </a:cxn>
              <a:cxn ang="0">
                <a:pos x="509" y="117"/>
              </a:cxn>
              <a:cxn ang="0">
                <a:pos x="533" y="154"/>
              </a:cxn>
              <a:cxn ang="0">
                <a:pos x="549" y="195"/>
              </a:cxn>
              <a:cxn ang="0">
                <a:pos x="560" y="238"/>
              </a:cxn>
              <a:cxn ang="0">
                <a:pos x="564" y="282"/>
              </a:cxn>
              <a:cxn ang="0">
                <a:pos x="560" y="325"/>
              </a:cxn>
              <a:cxn ang="0">
                <a:pos x="549" y="369"/>
              </a:cxn>
              <a:cxn ang="0">
                <a:pos x="533" y="409"/>
              </a:cxn>
              <a:cxn ang="0">
                <a:pos x="509" y="448"/>
              </a:cxn>
              <a:cxn ang="0">
                <a:pos x="481" y="481"/>
              </a:cxn>
              <a:cxn ang="0">
                <a:pos x="447" y="510"/>
              </a:cxn>
              <a:cxn ang="0">
                <a:pos x="410" y="533"/>
              </a:cxn>
              <a:cxn ang="0">
                <a:pos x="368" y="550"/>
              </a:cxn>
              <a:cxn ang="0">
                <a:pos x="326" y="559"/>
              </a:cxn>
              <a:cxn ang="0">
                <a:pos x="282" y="563"/>
              </a:cxn>
              <a:cxn ang="0">
                <a:pos x="245" y="561"/>
              </a:cxn>
              <a:cxn ang="0">
                <a:pos x="209" y="554"/>
              </a:cxn>
              <a:cxn ang="0">
                <a:pos x="174" y="542"/>
              </a:cxn>
              <a:cxn ang="0">
                <a:pos x="141" y="526"/>
              </a:cxn>
              <a:cxn ang="0">
                <a:pos x="111" y="505"/>
              </a:cxn>
              <a:cxn ang="0">
                <a:pos x="83" y="481"/>
              </a:cxn>
              <a:cxn ang="0">
                <a:pos x="59" y="453"/>
              </a:cxn>
              <a:cxn ang="0">
                <a:pos x="38" y="422"/>
              </a:cxn>
              <a:cxn ang="0">
                <a:pos x="22" y="389"/>
              </a:cxn>
              <a:cxn ang="0">
                <a:pos x="10" y="355"/>
              </a:cxn>
              <a:cxn ang="0">
                <a:pos x="3" y="319"/>
              </a:cxn>
              <a:cxn ang="0">
                <a:pos x="0" y="282"/>
              </a:cxn>
              <a:cxn ang="0">
                <a:pos x="4" y="238"/>
              </a:cxn>
              <a:cxn ang="0">
                <a:pos x="14" y="195"/>
              </a:cxn>
              <a:cxn ang="0">
                <a:pos x="31" y="154"/>
              </a:cxn>
              <a:cxn ang="0">
                <a:pos x="54" y="117"/>
              </a:cxn>
              <a:cxn ang="0">
                <a:pos x="83" y="82"/>
              </a:cxn>
              <a:cxn ang="0">
                <a:pos x="116" y="54"/>
              </a:cxn>
              <a:cxn ang="0">
                <a:pos x="155" y="30"/>
              </a:cxn>
              <a:cxn ang="0">
                <a:pos x="194" y="14"/>
              </a:cxn>
              <a:cxn ang="0">
                <a:pos x="238" y="4"/>
              </a:cxn>
              <a:cxn ang="0">
                <a:pos x="282" y="0"/>
              </a:cxn>
            </a:cxnLst>
            <a:rect l="0" t="0" r="r" b="b"/>
            <a:pathLst>
              <a:path w="564" h="563">
                <a:moveTo>
                  <a:pt x="282" y="0"/>
                </a:moveTo>
                <a:lnTo>
                  <a:pt x="326" y="4"/>
                </a:lnTo>
                <a:lnTo>
                  <a:pt x="368" y="14"/>
                </a:lnTo>
                <a:lnTo>
                  <a:pt x="410" y="30"/>
                </a:lnTo>
                <a:lnTo>
                  <a:pt x="447" y="54"/>
                </a:lnTo>
                <a:lnTo>
                  <a:pt x="481" y="82"/>
                </a:lnTo>
                <a:lnTo>
                  <a:pt x="509" y="117"/>
                </a:lnTo>
                <a:lnTo>
                  <a:pt x="533" y="154"/>
                </a:lnTo>
                <a:lnTo>
                  <a:pt x="549" y="195"/>
                </a:lnTo>
                <a:lnTo>
                  <a:pt x="560" y="238"/>
                </a:lnTo>
                <a:lnTo>
                  <a:pt x="564" y="282"/>
                </a:lnTo>
                <a:lnTo>
                  <a:pt x="560" y="325"/>
                </a:lnTo>
                <a:lnTo>
                  <a:pt x="549" y="369"/>
                </a:lnTo>
                <a:lnTo>
                  <a:pt x="533" y="409"/>
                </a:lnTo>
                <a:lnTo>
                  <a:pt x="509" y="448"/>
                </a:lnTo>
                <a:lnTo>
                  <a:pt x="481" y="481"/>
                </a:lnTo>
                <a:lnTo>
                  <a:pt x="447" y="510"/>
                </a:lnTo>
                <a:lnTo>
                  <a:pt x="410" y="533"/>
                </a:lnTo>
                <a:lnTo>
                  <a:pt x="368" y="550"/>
                </a:lnTo>
                <a:lnTo>
                  <a:pt x="326" y="559"/>
                </a:lnTo>
                <a:lnTo>
                  <a:pt x="282" y="563"/>
                </a:lnTo>
                <a:lnTo>
                  <a:pt x="245" y="561"/>
                </a:lnTo>
                <a:lnTo>
                  <a:pt x="209" y="554"/>
                </a:lnTo>
                <a:lnTo>
                  <a:pt x="174" y="542"/>
                </a:lnTo>
                <a:lnTo>
                  <a:pt x="141" y="526"/>
                </a:lnTo>
                <a:lnTo>
                  <a:pt x="111" y="505"/>
                </a:lnTo>
                <a:lnTo>
                  <a:pt x="83" y="481"/>
                </a:lnTo>
                <a:lnTo>
                  <a:pt x="59" y="453"/>
                </a:lnTo>
                <a:lnTo>
                  <a:pt x="38" y="422"/>
                </a:lnTo>
                <a:lnTo>
                  <a:pt x="22" y="389"/>
                </a:lnTo>
                <a:lnTo>
                  <a:pt x="10" y="355"/>
                </a:lnTo>
                <a:lnTo>
                  <a:pt x="3" y="319"/>
                </a:lnTo>
                <a:lnTo>
                  <a:pt x="0" y="282"/>
                </a:lnTo>
                <a:lnTo>
                  <a:pt x="4" y="238"/>
                </a:lnTo>
                <a:lnTo>
                  <a:pt x="14" y="195"/>
                </a:lnTo>
                <a:lnTo>
                  <a:pt x="31" y="154"/>
                </a:lnTo>
                <a:lnTo>
                  <a:pt x="54" y="117"/>
                </a:lnTo>
                <a:lnTo>
                  <a:pt x="83" y="82"/>
                </a:lnTo>
                <a:lnTo>
                  <a:pt x="116" y="54"/>
                </a:lnTo>
                <a:lnTo>
                  <a:pt x="155" y="30"/>
                </a:lnTo>
                <a:lnTo>
                  <a:pt x="194" y="14"/>
                </a:lnTo>
                <a:lnTo>
                  <a:pt x="238" y="4"/>
                </a:lnTo>
                <a:lnTo>
                  <a:pt x="282" y="0"/>
                </a:ln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8"/>
          <p:cNvSpPr>
            <a:spLocks/>
          </p:cNvSpPr>
          <p:nvPr userDrawn="1"/>
        </p:nvSpPr>
        <p:spPr bwMode="auto">
          <a:xfrm>
            <a:off x="11608454" y="6443668"/>
            <a:ext cx="64471" cy="124912"/>
          </a:xfrm>
          <a:custGeom>
            <a:avLst/>
            <a:gdLst>
              <a:gd name="T0" fmla="*/ 1 w 27"/>
              <a:gd name="T1" fmla="*/ 52 h 52"/>
              <a:gd name="T2" fmla="*/ 0 w 27"/>
              <a:gd name="T3" fmla="*/ 51 h 52"/>
              <a:gd name="T4" fmla="*/ 0 w 27"/>
              <a:gd name="T5" fmla="*/ 49 h 52"/>
              <a:gd name="T6" fmla="*/ 23 w 27"/>
              <a:gd name="T7" fmla="*/ 26 h 52"/>
              <a:gd name="T8" fmla="*/ 0 w 27"/>
              <a:gd name="T9" fmla="*/ 3 h 52"/>
              <a:gd name="T10" fmla="*/ 0 w 27"/>
              <a:gd name="T11" fmla="*/ 1 h 52"/>
              <a:gd name="T12" fmla="*/ 2 w 27"/>
              <a:gd name="T13" fmla="*/ 1 h 52"/>
              <a:gd name="T14" fmla="*/ 26 w 27"/>
              <a:gd name="T15" fmla="*/ 25 h 52"/>
              <a:gd name="T16" fmla="*/ 26 w 27"/>
              <a:gd name="T17" fmla="*/ 27 h 52"/>
              <a:gd name="T18" fmla="*/ 2 w 27"/>
              <a:gd name="T19" fmla="*/ 51 h 52"/>
              <a:gd name="T20" fmla="*/ 1 w 27"/>
              <a:gd name="T21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7" h="52">
                <a:moveTo>
                  <a:pt x="1" y="52"/>
                </a:moveTo>
                <a:cubicBezTo>
                  <a:pt x="1" y="52"/>
                  <a:pt x="1" y="52"/>
                  <a:pt x="0" y="51"/>
                </a:cubicBezTo>
                <a:cubicBezTo>
                  <a:pt x="0" y="51"/>
                  <a:pt x="0" y="50"/>
                  <a:pt x="0" y="49"/>
                </a:cubicBezTo>
                <a:cubicBezTo>
                  <a:pt x="23" y="26"/>
                  <a:pt x="23" y="26"/>
                  <a:pt x="23" y="26"/>
                </a:cubicBezTo>
                <a:cubicBezTo>
                  <a:pt x="0" y="3"/>
                  <a:pt x="0" y="3"/>
                  <a:pt x="0" y="3"/>
                </a:cubicBezTo>
                <a:cubicBezTo>
                  <a:pt x="0" y="2"/>
                  <a:pt x="0" y="1"/>
                  <a:pt x="0" y="1"/>
                </a:cubicBezTo>
                <a:cubicBezTo>
                  <a:pt x="1" y="0"/>
                  <a:pt x="2" y="0"/>
                  <a:pt x="2" y="1"/>
                </a:cubicBezTo>
                <a:cubicBezTo>
                  <a:pt x="26" y="25"/>
                  <a:pt x="26" y="25"/>
                  <a:pt x="26" y="25"/>
                </a:cubicBezTo>
                <a:cubicBezTo>
                  <a:pt x="27" y="25"/>
                  <a:pt x="27" y="26"/>
                  <a:pt x="26" y="27"/>
                </a:cubicBezTo>
                <a:cubicBezTo>
                  <a:pt x="2" y="51"/>
                  <a:pt x="2" y="51"/>
                  <a:pt x="2" y="51"/>
                </a:cubicBezTo>
                <a:cubicBezTo>
                  <a:pt x="2" y="52"/>
                  <a:pt x="2" y="52"/>
                  <a:pt x="1" y="52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>
                <a:lumMod val="25000"/>
                <a:lumOff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9"/>
          <p:cNvSpPr>
            <a:spLocks/>
          </p:cNvSpPr>
          <p:nvPr userDrawn="1"/>
        </p:nvSpPr>
        <p:spPr bwMode="auto">
          <a:xfrm>
            <a:off x="10739108" y="6443668"/>
            <a:ext cx="64471" cy="124912"/>
          </a:xfrm>
          <a:custGeom>
            <a:avLst/>
            <a:gdLst>
              <a:gd name="T0" fmla="*/ 25 w 27"/>
              <a:gd name="T1" fmla="*/ 52 h 52"/>
              <a:gd name="T2" fmla="*/ 24 w 27"/>
              <a:gd name="T3" fmla="*/ 51 h 52"/>
              <a:gd name="T4" fmla="*/ 1 w 27"/>
              <a:gd name="T5" fmla="*/ 27 h 52"/>
              <a:gd name="T6" fmla="*/ 1 w 27"/>
              <a:gd name="T7" fmla="*/ 25 h 52"/>
              <a:gd name="T8" fmla="*/ 24 w 27"/>
              <a:gd name="T9" fmla="*/ 1 h 52"/>
              <a:gd name="T10" fmla="*/ 26 w 27"/>
              <a:gd name="T11" fmla="*/ 1 h 52"/>
              <a:gd name="T12" fmla="*/ 26 w 27"/>
              <a:gd name="T13" fmla="*/ 3 h 52"/>
              <a:gd name="T14" fmla="*/ 4 w 27"/>
              <a:gd name="T15" fmla="*/ 26 h 52"/>
              <a:gd name="T16" fmla="*/ 26 w 27"/>
              <a:gd name="T17" fmla="*/ 49 h 52"/>
              <a:gd name="T18" fmla="*/ 26 w 27"/>
              <a:gd name="T19" fmla="*/ 51 h 52"/>
              <a:gd name="T20" fmla="*/ 25 w 27"/>
              <a:gd name="T21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7" h="52">
                <a:moveTo>
                  <a:pt x="25" y="52"/>
                </a:moveTo>
                <a:cubicBezTo>
                  <a:pt x="25" y="52"/>
                  <a:pt x="24" y="52"/>
                  <a:pt x="24" y="51"/>
                </a:cubicBezTo>
                <a:cubicBezTo>
                  <a:pt x="1" y="27"/>
                  <a:pt x="1" y="27"/>
                  <a:pt x="1" y="27"/>
                </a:cubicBezTo>
                <a:cubicBezTo>
                  <a:pt x="0" y="26"/>
                  <a:pt x="0" y="25"/>
                  <a:pt x="1" y="25"/>
                </a:cubicBezTo>
                <a:cubicBezTo>
                  <a:pt x="24" y="1"/>
                  <a:pt x="24" y="1"/>
                  <a:pt x="24" y="1"/>
                </a:cubicBezTo>
                <a:cubicBezTo>
                  <a:pt x="25" y="0"/>
                  <a:pt x="26" y="0"/>
                  <a:pt x="26" y="1"/>
                </a:cubicBezTo>
                <a:cubicBezTo>
                  <a:pt x="27" y="1"/>
                  <a:pt x="27" y="2"/>
                  <a:pt x="26" y="3"/>
                </a:cubicBezTo>
                <a:cubicBezTo>
                  <a:pt x="4" y="26"/>
                  <a:pt x="4" y="26"/>
                  <a:pt x="4" y="26"/>
                </a:cubicBezTo>
                <a:cubicBezTo>
                  <a:pt x="26" y="49"/>
                  <a:pt x="26" y="49"/>
                  <a:pt x="26" y="49"/>
                </a:cubicBezTo>
                <a:cubicBezTo>
                  <a:pt x="27" y="50"/>
                  <a:pt x="27" y="51"/>
                  <a:pt x="26" y="51"/>
                </a:cubicBezTo>
                <a:cubicBezTo>
                  <a:pt x="26" y="52"/>
                  <a:pt x="26" y="52"/>
                  <a:pt x="25" y="52"/>
                </a:cubicBez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12700">
            <a:solidFill>
              <a:schemeClr val="tx1">
                <a:lumMod val="25000"/>
                <a:lumOff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TextBox 30"/>
          <p:cNvSpPr txBox="1"/>
          <p:nvPr userDrawn="1"/>
        </p:nvSpPr>
        <p:spPr>
          <a:xfrm>
            <a:off x="10987850" y="6449878"/>
            <a:ext cx="45987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lvl="0"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  <a:cs typeface="Poppins SemiBold" panose="02000000000000000000" pitchFamily="2" charset="0"/>
              </a:defRPr>
            </a:lvl1pPr>
          </a:lstStyle>
          <a:p>
            <a:pPr lvl="0"/>
            <a:fld id="{C7C71010-677A-489C-BB3F-CA8EBC4C3264}" type="slidenum">
              <a:rPr lang="id-ID" b="0" i="0" smtClean="0">
                <a:solidFill>
                  <a:schemeClr val="tx1">
                    <a:lumMod val="25000"/>
                    <a:lumOff val="75000"/>
                  </a:schemeClr>
                </a:solidFill>
                <a:latin typeface="Poppins" charset="0"/>
                <a:ea typeface="Poppins" charset="0"/>
                <a:cs typeface="Poppins" charset="0"/>
              </a:rPr>
              <a:pPr lvl="0"/>
              <a:t>‹#›</a:t>
            </a:fld>
            <a:endParaRPr lang="id-ID" b="0" i="0" dirty="0">
              <a:solidFill>
                <a:schemeClr val="tx1">
                  <a:lumMod val="25000"/>
                  <a:lumOff val="75000"/>
                </a:schemeClr>
              </a:solidFill>
              <a:latin typeface="Poppins" charset="0"/>
              <a:ea typeface="Poppins" charset="0"/>
              <a:cs typeface="Poppins" charset="0"/>
            </a:endParaRPr>
          </a:p>
        </p:txBody>
      </p:sp>
      <p:sp>
        <p:nvSpPr>
          <p:cNvPr id="32" name="Rectangle 31"/>
          <p:cNvSpPr/>
          <p:nvPr userDrawn="1"/>
        </p:nvSpPr>
        <p:spPr>
          <a:xfrm>
            <a:off x="10599086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 userDrawn="1"/>
        </p:nvSpPr>
        <p:spPr>
          <a:xfrm>
            <a:off x="11465342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 userDrawn="1"/>
        </p:nvSpPr>
        <p:spPr>
          <a:xfrm>
            <a:off x="11032214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679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936616" y="2082272"/>
            <a:ext cx="2171216" cy="2171216"/>
          </a:xfrm>
          <a:custGeom>
            <a:avLst/>
            <a:gdLst>
              <a:gd name="connsiteX0" fmla="*/ 1085608 w 2171216"/>
              <a:gd name="connsiteY0" fmla="*/ 0 h 2171216"/>
              <a:gd name="connsiteX1" fmla="*/ 2171216 w 2171216"/>
              <a:gd name="connsiteY1" fmla="*/ 1085608 h 2171216"/>
              <a:gd name="connsiteX2" fmla="*/ 1085608 w 2171216"/>
              <a:gd name="connsiteY2" fmla="*/ 2171216 h 2171216"/>
              <a:gd name="connsiteX3" fmla="*/ 0 w 2171216"/>
              <a:gd name="connsiteY3" fmla="*/ 1085608 h 2171216"/>
              <a:gd name="connsiteX4" fmla="*/ 1085608 w 2171216"/>
              <a:gd name="connsiteY4" fmla="*/ 0 h 2171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1216" h="2171216">
                <a:moveTo>
                  <a:pt x="1085608" y="0"/>
                </a:moveTo>
                <a:cubicBezTo>
                  <a:pt x="1685173" y="0"/>
                  <a:pt x="2171216" y="486043"/>
                  <a:pt x="2171216" y="1085608"/>
                </a:cubicBezTo>
                <a:cubicBezTo>
                  <a:pt x="2171216" y="1685173"/>
                  <a:pt x="1685173" y="2171216"/>
                  <a:pt x="1085608" y="2171216"/>
                </a:cubicBezTo>
                <a:cubicBezTo>
                  <a:pt x="486043" y="2171216"/>
                  <a:pt x="0" y="1685173"/>
                  <a:pt x="0" y="1085608"/>
                </a:cubicBezTo>
                <a:cubicBezTo>
                  <a:pt x="0" y="486043"/>
                  <a:pt x="486043" y="0"/>
                  <a:pt x="1085608" y="0"/>
                </a:cubicBezTo>
                <a:close/>
              </a:path>
            </a:pathLst>
          </a:custGeo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3623735" y="2082272"/>
            <a:ext cx="2171216" cy="2171216"/>
          </a:xfrm>
          <a:custGeom>
            <a:avLst/>
            <a:gdLst>
              <a:gd name="connsiteX0" fmla="*/ 1085608 w 2171216"/>
              <a:gd name="connsiteY0" fmla="*/ 0 h 2171216"/>
              <a:gd name="connsiteX1" fmla="*/ 2171216 w 2171216"/>
              <a:gd name="connsiteY1" fmla="*/ 1085608 h 2171216"/>
              <a:gd name="connsiteX2" fmla="*/ 1085608 w 2171216"/>
              <a:gd name="connsiteY2" fmla="*/ 2171216 h 2171216"/>
              <a:gd name="connsiteX3" fmla="*/ 0 w 2171216"/>
              <a:gd name="connsiteY3" fmla="*/ 1085608 h 2171216"/>
              <a:gd name="connsiteX4" fmla="*/ 1085608 w 2171216"/>
              <a:gd name="connsiteY4" fmla="*/ 0 h 2171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1216" h="2171216">
                <a:moveTo>
                  <a:pt x="1085608" y="0"/>
                </a:moveTo>
                <a:cubicBezTo>
                  <a:pt x="1685173" y="0"/>
                  <a:pt x="2171216" y="486043"/>
                  <a:pt x="2171216" y="1085608"/>
                </a:cubicBezTo>
                <a:cubicBezTo>
                  <a:pt x="2171216" y="1685173"/>
                  <a:pt x="1685173" y="2171216"/>
                  <a:pt x="1085608" y="2171216"/>
                </a:cubicBezTo>
                <a:cubicBezTo>
                  <a:pt x="486043" y="2171216"/>
                  <a:pt x="0" y="1685173"/>
                  <a:pt x="0" y="1085608"/>
                </a:cubicBezTo>
                <a:cubicBezTo>
                  <a:pt x="0" y="486043"/>
                  <a:pt x="486043" y="0"/>
                  <a:pt x="1085608" y="0"/>
                </a:cubicBezTo>
                <a:close/>
              </a:path>
            </a:pathLst>
          </a:custGeo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6353951" y="2082272"/>
            <a:ext cx="2171216" cy="2171216"/>
          </a:xfrm>
          <a:custGeom>
            <a:avLst/>
            <a:gdLst>
              <a:gd name="connsiteX0" fmla="*/ 1085608 w 2171216"/>
              <a:gd name="connsiteY0" fmla="*/ 0 h 2171216"/>
              <a:gd name="connsiteX1" fmla="*/ 2171216 w 2171216"/>
              <a:gd name="connsiteY1" fmla="*/ 1085608 h 2171216"/>
              <a:gd name="connsiteX2" fmla="*/ 1085608 w 2171216"/>
              <a:gd name="connsiteY2" fmla="*/ 2171216 h 2171216"/>
              <a:gd name="connsiteX3" fmla="*/ 0 w 2171216"/>
              <a:gd name="connsiteY3" fmla="*/ 1085608 h 2171216"/>
              <a:gd name="connsiteX4" fmla="*/ 1085608 w 2171216"/>
              <a:gd name="connsiteY4" fmla="*/ 0 h 2171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1216" h="2171216">
                <a:moveTo>
                  <a:pt x="1085608" y="0"/>
                </a:moveTo>
                <a:cubicBezTo>
                  <a:pt x="1685173" y="0"/>
                  <a:pt x="2171216" y="486043"/>
                  <a:pt x="2171216" y="1085608"/>
                </a:cubicBezTo>
                <a:cubicBezTo>
                  <a:pt x="2171216" y="1685173"/>
                  <a:pt x="1685173" y="2171216"/>
                  <a:pt x="1085608" y="2171216"/>
                </a:cubicBezTo>
                <a:cubicBezTo>
                  <a:pt x="486043" y="2171216"/>
                  <a:pt x="0" y="1685173"/>
                  <a:pt x="0" y="1085608"/>
                </a:cubicBezTo>
                <a:cubicBezTo>
                  <a:pt x="0" y="486043"/>
                  <a:pt x="486043" y="0"/>
                  <a:pt x="1085608" y="0"/>
                </a:cubicBezTo>
                <a:close/>
              </a:path>
            </a:pathLst>
          </a:custGeo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9041071" y="2082272"/>
            <a:ext cx="2171216" cy="2171216"/>
          </a:xfrm>
          <a:custGeom>
            <a:avLst/>
            <a:gdLst>
              <a:gd name="connsiteX0" fmla="*/ 1085608 w 2171216"/>
              <a:gd name="connsiteY0" fmla="*/ 0 h 2171216"/>
              <a:gd name="connsiteX1" fmla="*/ 2171216 w 2171216"/>
              <a:gd name="connsiteY1" fmla="*/ 1085608 h 2171216"/>
              <a:gd name="connsiteX2" fmla="*/ 1085608 w 2171216"/>
              <a:gd name="connsiteY2" fmla="*/ 2171216 h 2171216"/>
              <a:gd name="connsiteX3" fmla="*/ 0 w 2171216"/>
              <a:gd name="connsiteY3" fmla="*/ 1085608 h 2171216"/>
              <a:gd name="connsiteX4" fmla="*/ 1085608 w 2171216"/>
              <a:gd name="connsiteY4" fmla="*/ 0 h 2171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1216" h="2171216">
                <a:moveTo>
                  <a:pt x="1085608" y="0"/>
                </a:moveTo>
                <a:cubicBezTo>
                  <a:pt x="1685173" y="0"/>
                  <a:pt x="2171216" y="486043"/>
                  <a:pt x="2171216" y="1085608"/>
                </a:cubicBezTo>
                <a:cubicBezTo>
                  <a:pt x="2171216" y="1685173"/>
                  <a:pt x="1685173" y="2171216"/>
                  <a:pt x="1085608" y="2171216"/>
                </a:cubicBezTo>
                <a:cubicBezTo>
                  <a:pt x="486043" y="2171216"/>
                  <a:pt x="0" y="1685173"/>
                  <a:pt x="0" y="1085608"/>
                </a:cubicBezTo>
                <a:cubicBezTo>
                  <a:pt x="0" y="486043"/>
                  <a:pt x="486043" y="0"/>
                  <a:pt x="1085608" y="0"/>
                </a:cubicBezTo>
                <a:close/>
              </a:path>
            </a:pathLst>
          </a:custGeo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32" name="Freeform 8"/>
          <p:cNvSpPr>
            <a:spLocks/>
          </p:cNvSpPr>
          <p:nvPr userDrawn="1"/>
        </p:nvSpPr>
        <p:spPr bwMode="auto">
          <a:xfrm>
            <a:off x="11608454" y="6443668"/>
            <a:ext cx="64471" cy="124912"/>
          </a:xfrm>
          <a:custGeom>
            <a:avLst/>
            <a:gdLst>
              <a:gd name="T0" fmla="*/ 1 w 27"/>
              <a:gd name="T1" fmla="*/ 52 h 52"/>
              <a:gd name="T2" fmla="*/ 0 w 27"/>
              <a:gd name="T3" fmla="*/ 51 h 52"/>
              <a:gd name="T4" fmla="*/ 0 w 27"/>
              <a:gd name="T5" fmla="*/ 49 h 52"/>
              <a:gd name="T6" fmla="*/ 23 w 27"/>
              <a:gd name="T7" fmla="*/ 26 h 52"/>
              <a:gd name="T8" fmla="*/ 0 w 27"/>
              <a:gd name="T9" fmla="*/ 3 h 52"/>
              <a:gd name="T10" fmla="*/ 0 w 27"/>
              <a:gd name="T11" fmla="*/ 1 h 52"/>
              <a:gd name="T12" fmla="*/ 2 w 27"/>
              <a:gd name="T13" fmla="*/ 1 h 52"/>
              <a:gd name="T14" fmla="*/ 26 w 27"/>
              <a:gd name="T15" fmla="*/ 25 h 52"/>
              <a:gd name="T16" fmla="*/ 26 w 27"/>
              <a:gd name="T17" fmla="*/ 27 h 52"/>
              <a:gd name="T18" fmla="*/ 2 w 27"/>
              <a:gd name="T19" fmla="*/ 51 h 52"/>
              <a:gd name="T20" fmla="*/ 1 w 27"/>
              <a:gd name="T21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7" h="52">
                <a:moveTo>
                  <a:pt x="1" y="52"/>
                </a:moveTo>
                <a:cubicBezTo>
                  <a:pt x="1" y="52"/>
                  <a:pt x="1" y="52"/>
                  <a:pt x="0" y="51"/>
                </a:cubicBezTo>
                <a:cubicBezTo>
                  <a:pt x="0" y="51"/>
                  <a:pt x="0" y="50"/>
                  <a:pt x="0" y="49"/>
                </a:cubicBezTo>
                <a:cubicBezTo>
                  <a:pt x="23" y="26"/>
                  <a:pt x="23" y="26"/>
                  <a:pt x="23" y="26"/>
                </a:cubicBezTo>
                <a:cubicBezTo>
                  <a:pt x="0" y="3"/>
                  <a:pt x="0" y="3"/>
                  <a:pt x="0" y="3"/>
                </a:cubicBezTo>
                <a:cubicBezTo>
                  <a:pt x="0" y="2"/>
                  <a:pt x="0" y="1"/>
                  <a:pt x="0" y="1"/>
                </a:cubicBezTo>
                <a:cubicBezTo>
                  <a:pt x="1" y="0"/>
                  <a:pt x="2" y="0"/>
                  <a:pt x="2" y="1"/>
                </a:cubicBezTo>
                <a:cubicBezTo>
                  <a:pt x="26" y="25"/>
                  <a:pt x="26" y="25"/>
                  <a:pt x="26" y="25"/>
                </a:cubicBezTo>
                <a:cubicBezTo>
                  <a:pt x="27" y="25"/>
                  <a:pt x="27" y="26"/>
                  <a:pt x="26" y="27"/>
                </a:cubicBezTo>
                <a:cubicBezTo>
                  <a:pt x="2" y="51"/>
                  <a:pt x="2" y="51"/>
                  <a:pt x="2" y="51"/>
                </a:cubicBezTo>
                <a:cubicBezTo>
                  <a:pt x="2" y="52"/>
                  <a:pt x="2" y="52"/>
                  <a:pt x="1" y="52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>
                <a:lumMod val="25000"/>
                <a:lumOff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9"/>
          <p:cNvSpPr>
            <a:spLocks/>
          </p:cNvSpPr>
          <p:nvPr userDrawn="1"/>
        </p:nvSpPr>
        <p:spPr bwMode="auto">
          <a:xfrm>
            <a:off x="10739108" y="6443668"/>
            <a:ext cx="64471" cy="124912"/>
          </a:xfrm>
          <a:custGeom>
            <a:avLst/>
            <a:gdLst>
              <a:gd name="T0" fmla="*/ 25 w 27"/>
              <a:gd name="T1" fmla="*/ 52 h 52"/>
              <a:gd name="T2" fmla="*/ 24 w 27"/>
              <a:gd name="T3" fmla="*/ 51 h 52"/>
              <a:gd name="T4" fmla="*/ 1 w 27"/>
              <a:gd name="T5" fmla="*/ 27 h 52"/>
              <a:gd name="T6" fmla="*/ 1 w 27"/>
              <a:gd name="T7" fmla="*/ 25 h 52"/>
              <a:gd name="T8" fmla="*/ 24 w 27"/>
              <a:gd name="T9" fmla="*/ 1 h 52"/>
              <a:gd name="T10" fmla="*/ 26 w 27"/>
              <a:gd name="T11" fmla="*/ 1 h 52"/>
              <a:gd name="T12" fmla="*/ 26 w 27"/>
              <a:gd name="T13" fmla="*/ 3 h 52"/>
              <a:gd name="T14" fmla="*/ 4 w 27"/>
              <a:gd name="T15" fmla="*/ 26 h 52"/>
              <a:gd name="T16" fmla="*/ 26 w 27"/>
              <a:gd name="T17" fmla="*/ 49 h 52"/>
              <a:gd name="T18" fmla="*/ 26 w 27"/>
              <a:gd name="T19" fmla="*/ 51 h 52"/>
              <a:gd name="T20" fmla="*/ 25 w 27"/>
              <a:gd name="T21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7" h="52">
                <a:moveTo>
                  <a:pt x="25" y="52"/>
                </a:moveTo>
                <a:cubicBezTo>
                  <a:pt x="25" y="52"/>
                  <a:pt x="24" y="52"/>
                  <a:pt x="24" y="51"/>
                </a:cubicBezTo>
                <a:cubicBezTo>
                  <a:pt x="1" y="27"/>
                  <a:pt x="1" y="27"/>
                  <a:pt x="1" y="27"/>
                </a:cubicBezTo>
                <a:cubicBezTo>
                  <a:pt x="0" y="26"/>
                  <a:pt x="0" y="25"/>
                  <a:pt x="1" y="25"/>
                </a:cubicBezTo>
                <a:cubicBezTo>
                  <a:pt x="24" y="1"/>
                  <a:pt x="24" y="1"/>
                  <a:pt x="24" y="1"/>
                </a:cubicBezTo>
                <a:cubicBezTo>
                  <a:pt x="25" y="0"/>
                  <a:pt x="26" y="0"/>
                  <a:pt x="26" y="1"/>
                </a:cubicBezTo>
                <a:cubicBezTo>
                  <a:pt x="27" y="1"/>
                  <a:pt x="27" y="2"/>
                  <a:pt x="26" y="3"/>
                </a:cubicBezTo>
                <a:cubicBezTo>
                  <a:pt x="4" y="26"/>
                  <a:pt x="4" y="26"/>
                  <a:pt x="4" y="26"/>
                </a:cubicBezTo>
                <a:cubicBezTo>
                  <a:pt x="26" y="49"/>
                  <a:pt x="26" y="49"/>
                  <a:pt x="26" y="49"/>
                </a:cubicBezTo>
                <a:cubicBezTo>
                  <a:pt x="27" y="50"/>
                  <a:pt x="27" y="51"/>
                  <a:pt x="26" y="51"/>
                </a:cubicBezTo>
                <a:cubicBezTo>
                  <a:pt x="26" y="52"/>
                  <a:pt x="26" y="52"/>
                  <a:pt x="25" y="52"/>
                </a:cubicBez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12700">
            <a:solidFill>
              <a:schemeClr val="tx1">
                <a:lumMod val="25000"/>
                <a:lumOff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TextBox 33"/>
          <p:cNvSpPr txBox="1"/>
          <p:nvPr userDrawn="1"/>
        </p:nvSpPr>
        <p:spPr>
          <a:xfrm>
            <a:off x="10987850" y="6449878"/>
            <a:ext cx="45987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lvl="0"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  <a:cs typeface="Poppins SemiBold" panose="02000000000000000000" pitchFamily="2" charset="0"/>
              </a:defRPr>
            </a:lvl1pPr>
          </a:lstStyle>
          <a:p>
            <a:pPr lvl="0"/>
            <a:fld id="{C7C71010-677A-489C-BB3F-CA8EBC4C3264}" type="slidenum">
              <a:rPr lang="id-ID" b="0" i="0" smtClean="0">
                <a:solidFill>
                  <a:schemeClr val="tx1">
                    <a:lumMod val="25000"/>
                    <a:lumOff val="75000"/>
                  </a:schemeClr>
                </a:solidFill>
                <a:latin typeface="Poppins" charset="0"/>
                <a:ea typeface="Poppins" charset="0"/>
                <a:cs typeface="Poppins" charset="0"/>
              </a:rPr>
              <a:pPr lvl="0"/>
              <a:t>‹#›</a:t>
            </a:fld>
            <a:endParaRPr lang="id-ID" b="0" i="0" dirty="0">
              <a:solidFill>
                <a:schemeClr val="tx1">
                  <a:lumMod val="25000"/>
                  <a:lumOff val="75000"/>
                </a:schemeClr>
              </a:solidFill>
              <a:latin typeface="Poppins" charset="0"/>
              <a:ea typeface="Poppins" charset="0"/>
              <a:cs typeface="Poppins" charset="0"/>
            </a:endParaRPr>
          </a:p>
        </p:txBody>
      </p:sp>
      <p:sp>
        <p:nvSpPr>
          <p:cNvPr id="35" name="Rectangle 34"/>
          <p:cNvSpPr/>
          <p:nvPr userDrawn="1"/>
        </p:nvSpPr>
        <p:spPr>
          <a:xfrm>
            <a:off x="10599086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 userDrawn="1"/>
        </p:nvSpPr>
        <p:spPr>
          <a:xfrm>
            <a:off x="11465342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 userDrawn="1"/>
        </p:nvSpPr>
        <p:spPr>
          <a:xfrm>
            <a:off x="11032214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14"/>
          <p:cNvSpPr>
            <a:spLocks/>
          </p:cNvSpPr>
          <p:nvPr userDrawn="1"/>
        </p:nvSpPr>
        <p:spPr bwMode="auto">
          <a:xfrm>
            <a:off x="1341076" y="6443668"/>
            <a:ext cx="150096" cy="124912"/>
          </a:xfrm>
          <a:custGeom>
            <a:avLst/>
            <a:gdLst>
              <a:gd name="T0" fmla="*/ 57 w 63"/>
              <a:gd name="T1" fmla="*/ 13 h 52"/>
              <a:gd name="T2" fmla="*/ 57 w 63"/>
              <a:gd name="T3" fmla="*/ 15 h 52"/>
              <a:gd name="T4" fmla="*/ 20 w 63"/>
              <a:gd name="T5" fmla="*/ 52 h 52"/>
              <a:gd name="T6" fmla="*/ 0 w 63"/>
              <a:gd name="T7" fmla="*/ 46 h 52"/>
              <a:gd name="T8" fmla="*/ 3 w 63"/>
              <a:gd name="T9" fmla="*/ 46 h 52"/>
              <a:gd name="T10" fmla="*/ 19 w 63"/>
              <a:gd name="T11" fmla="*/ 40 h 52"/>
              <a:gd name="T12" fmla="*/ 7 w 63"/>
              <a:gd name="T13" fmla="*/ 32 h 52"/>
              <a:gd name="T14" fmla="*/ 10 w 63"/>
              <a:gd name="T15" fmla="*/ 32 h 52"/>
              <a:gd name="T16" fmla="*/ 13 w 63"/>
              <a:gd name="T17" fmla="*/ 31 h 52"/>
              <a:gd name="T18" fmla="*/ 3 w 63"/>
              <a:gd name="T19" fmla="*/ 19 h 52"/>
              <a:gd name="T20" fmla="*/ 3 w 63"/>
              <a:gd name="T21" fmla="*/ 19 h 52"/>
              <a:gd name="T22" fmla="*/ 9 w 63"/>
              <a:gd name="T23" fmla="*/ 20 h 52"/>
              <a:gd name="T24" fmla="*/ 3 w 63"/>
              <a:gd name="T25" fmla="*/ 10 h 52"/>
              <a:gd name="T26" fmla="*/ 5 w 63"/>
              <a:gd name="T27" fmla="*/ 2 h 52"/>
              <a:gd name="T28" fmla="*/ 31 w 63"/>
              <a:gd name="T29" fmla="*/ 16 h 52"/>
              <a:gd name="T30" fmla="*/ 31 w 63"/>
              <a:gd name="T31" fmla="*/ 14 h 52"/>
              <a:gd name="T32" fmla="*/ 44 w 63"/>
              <a:gd name="T33" fmla="*/ 0 h 52"/>
              <a:gd name="T34" fmla="*/ 53 w 63"/>
              <a:gd name="T35" fmla="*/ 4 h 52"/>
              <a:gd name="T36" fmla="*/ 61 w 63"/>
              <a:gd name="T37" fmla="*/ 0 h 52"/>
              <a:gd name="T38" fmla="*/ 56 w 63"/>
              <a:gd name="T39" fmla="*/ 8 h 52"/>
              <a:gd name="T40" fmla="*/ 63 w 63"/>
              <a:gd name="T41" fmla="*/ 6 h 52"/>
              <a:gd name="T42" fmla="*/ 57 w 63"/>
              <a:gd name="T43" fmla="*/ 13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3" h="52">
                <a:moveTo>
                  <a:pt x="57" y="13"/>
                </a:moveTo>
                <a:cubicBezTo>
                  <a:pt x="57" y="14"/>
                  <a:pt x="57" y="14"/>
                  <a:pt x="57" y="15"/>
                </a:cubicBezTo>
                <a:cubicBezTo>
                  <a:pt x="57" y="32"/>
                  <a:pt x="44" y="52"/>
                  <a:pt x="20" y="52"/>
                </a:cubicBezTo>
                <a:cubicBezTo>
                  <a:pt x="13" y="52"/>
                  <a:pt x="6" y="50"/>
                  <a:pt x="0" y="46"/>
                </a:cubicBezTo>
                <a:cubicBezTo>
                  <a:pt x="1" y="46"/>
                  <a:pt x="2" y="46"/>
                  <a:pt x="3" y="46"/>
                </a:cubicBezTo>
                <a:cubicBezTo>
                  <a:pt x="9" y="46"/>
                  <a:pt x="15" y="44"/>
                  <a:pt x="19" y="40"/>
                </a:cubicBezTo>
                <a:cubicBezTo>
                  <a:pt x="14" y="40"/>
                  <a:pt x="9" y="37"/>
                  <a:pt x="7" y="32"/>
                </a:cubicBezTo>
                <a:cubicBezTo>
                  <a:pt x="8" y="32"/>
                  <a:pt x="9" y="32"/>
                  <a:pt x="10" y="32"/>
                </a:cubicBezTo>
                <a:cubicBezTo>
                  <a:pt x="11" y="32"/>
                  <a:pt x="12" y="32"/>
                  <a:pt x="13" y="31"/>
                </a:cubicBezTo>
                <a:cubicBezTo>
                  <a:pt x="7" y="30"/>
                  <a:pt x="3" y="25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5" y="19"/>
                  <a:pt x="7" y="20"/>
                  <a:pt x="9" y="20"/>
                </a:cubicBezTo>
                <a:cubicBezTo>
                  <a:pt x="5" y="18"/>
                  <a:pt x="3" y="14"/>
                  <a:pt x="3" y="10"/>
                </a:cubicBezTo>
                <a:cubicBezTo>
                  <a:pt x="3" y="6"/>
                  <a:pt x="4" y="4"/>
                  <a:pt x="5" y="2"/>
                </a:cubicBezTo>
                <a:cubicBezTo>
                  <a:pt x="11" y="11"/>
                  <a:pt x="20" y="16"/>
                  <a:pt x="31" y="16"/>
                </a:cubicBezTo>
                <a:cubicBezTo>
                  <a:pt x="31" y="14"/>
                  <a:pt x="31" y="14"/>
                  <a:pt x="31" y="14"/>
                </a:cubicBezTo>
                <a:cubicBezTo>
                  <a:pt x="31" y="5"/>
                  <a:pt x="37" y="0"/>
                  <a:pt x="44" y="0"/>
                </a:cubicBezTo>
                <a:cubicBezTo>
                  <a:pt x="48" y="0"/>
                  <a:pt x="51" y="1"/>
                  <a:pt x="53" y="4"/>
                </a:cubicBezTo>
                <a:cubicBezTo>
                  <a:pt x="56" y="3"/>
                  <a:pt x="59" y="2"/>
                  <a:pt x="61" y="0"/>
                </a:cubicBezTo>
                <a:cubicBezTo>
                  <a:pt x="61" y="4"/>
                  <a:pt x="58" y="6"/>
                  <a:pt x="56" y="8"/>
                </a:cubicBezTo>
                <a:cubicBezTo>
                  <a:pt x="58" y="7"/>
                  <a:pt x="61" y="7"/>
                  <a:pt x="63" y="6"/>
                </a:cubicBezTo>
                <a:cubicBezTo>
                  <a:pt x="61" y="8"/>
                  <a:pt x="59" y="11"/>
                  <a:pt x="57" y="13"/>
                </a:cubicBez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reeform 16"/>
          <p:cNvSpPr>
            <a:spLocks/>
          </p:cNvSpPr>
          <p:nvPr userDrawn="1"/>
        </p:nvSpPr>
        <p:spPr bwMode="auto">
          <a:xfrm>
            <a:off x="514038" y="6443668"/>
            <a:ext cx="64471" cy="124912"/>
          </a:xfrm>
          <a:custGeom>
            <a:avLst/>
            <a:gdLst>
              <a:gd name="T0" fmla="*/ 27 w 27"/>
              <a:gd name="T1" fmla="*/ 8 h 52"/>
              <a:gd name="T2" fmla="*/ 22 w 27"/>
              <a:gd name="T3" fmla="*/ 8 h 52"/>
              <a:gd name="T4" fmla="*/ 18 w 27"/>
              <a:gd name="T5" fmla="*/ 13 h 52"/>
              <a:gd name="T6" fmla="*/ 18 w 27"/>
              <a:gd name="T7" fmla="*/ 19 h 52"/>
              <a:gd name="T8" fmla="*/ 27 w 27"/>
              <a:gd name="T9" fmla="*/ 19 h 52"/>
              <a:gd name="T10" fmla="*/ 25 w 27"/>
              <a:gd name="T11" fmla="*/ 28 h 52"/>
              <a:gd name="T12" fmla="*/ 18 w 27"/>
              <a:gd name="T13" fmla="*/ 28 h 52"/>
              <a:gd name="T14" fmla="*/ 18 w 27"/>
              <a:gd name="T15" fmla="*/ 52 h 52"/>
              <a:gd name="T16" fmla="*/ 8 w 27"/>
              <a:gd name="T17" fmla="*/ 52 h 52"/>
              <a:gd name="T18" fmla="*/ 8 w 27"/>
              <a:gd name="T19" fmla="*/ 28 h 52"/>
              <a:gd name="T20" fmla="*/ 0 w 27"/>
              <a:gd name="T21" fmla="*/ 28 h 52"/>
              <a:gd name="T22" fmla="*/ 0 w 27"/>
              <a:gd name="T23" fmla="*/ 19 h 52"/>
              <a:gd name="T24" fmla="*/ 8 w 27"/>
              <a:gd name="T25" fmla="*/ 19 h 52"/>
              <a:gd name="T26" fmla="*/ 8 w 27"/>
              <a:gd name="T27" fmla="*/ 12 h 52"/>
              <a:gd name="T28" fmla="*/ 20 w 27"/>
              <a:gd name="T29" fmla="*/ 0 h 52"/>
              <a:gd name="T30" fmla="*/ 27 w 27"/>
              <a:gd name="T31" fmla="*/ 0 h 52"/>
              <a:gd name="T32" fmla="*/ 27 w 27"/>
              <a:gd name="T33" fmla="*/ 8 h 52"/>
              <a:gd name="T34" fmla="*/ 27 w 27"/>
              <a:gd name="T35" fmla="*/ 8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7" h="52">
                <a:moveTo>
                  <a:pt x="27" y="8"/>
                </a:moveTo>
                <a:cubicBezTo>
                  <a:pt x="22" y="8"/>
                  <a:pt x="22" y="8"/>
                  <a:pt x="22" y="8"/>
                </a:cubicBezTo>
                <a:cubicBezTo>
                  <a:pt x="18" y="8"/>
                  <a:pt x="18" y="11"/>
                  <a:pt x="18" y="13"/>
                </a:cubicBezTo>
                <a:cubicBezTo>
                  <a:pt x="18" y="19"/>
                  <a:pt x="18" y="19"/>
                  <a:pt x="18" y="19"/>
                </a:cubicBezTo>
                <a:cubicBezTo>
                  <a:pt x="27" y="19"/>
                  <a:pt x="27" y="19"/>
                  <a:pt x="27" y="19"/>
                </a:cubicBezTo>
                <a:cubicBezTo>
                  <a:pt x="25" y="28"/>
                  <a:pt x="25" y="28"/>
                  <a:pt x="25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52"/>
                  <a:pt x="18" y="52"/>
                  <a:pt x="18" y="52"/>
                </a:cubicBezTo>
                <a:cubicBezTo>
                  <a:pt x="8" y="52"/>
                  <a:pt x="8" y="52"/>
                  <a:pt x="8" y="52"/>
                </a:cubicBezTo>
                <a:cubicBezTo>
                  <a:pt x="8" y="28"/>
                  <a:pt x="8" y="28"/>
                  <a:pt x="8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9"/>
                  <a:pt x="0" y="19"/>
                  <a:pt x="0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4"/>
                  <a:pt x="13" y="0"/>
                  <a:pt x="20" y="0"/>
                </a:cubicBezTo>
                <a:cubicBezTo>
                  <a:pt x="23" y="0"/>
                  <a:pt x="26" y="0"/>
                  <a:pt x="27" y="0"/>
                </a:cubicBezTo>
                <a:cubicBezTo>
                  <a:pt x="27" y="8"/>
                  <a:pt x="27" y="8"/>
                  <a:pt x="27" y="8"/>
                </a:cubicBezTo>
                <a:cubicBezTo>
                  <a:pt x="27" y="8"/>
                  <a:pt x="27" y="8"/>
                  <a:pt x="27" y="8"/>
                </a:cubicBez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Rectangle 39"/>
          <p:cNvSpPr/>
          <p:nvPr userDrawn="1"/>
        </p:nvSpPr>
        <p:spPr>
          <a:xfrm>
            <a:off x="366626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 userDrawn="1"/>
        </p:nvSpPr>
        <p:spPr>
          <a:xfrm>
            <a:off x="799754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 userDrawn="1"/>
        </p:nvSpPr>
        <p:spPr>
          <a:xfrm>
            <a:off x="1240341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utoShape 5"/>
          <p:cNvSpPr>
            <a:spLocks noChangeAspect="1" noChangeArrowheads="1" noTextEdit="1"/>
          </p:cNvSpPr>
          <p:nvPr userDrawn="1"/>
        </p:nvSpPr>
        <p:spPr bwMode="auto">
          <a:xfrm>
            <a:off x="897062" y="6430220"/>
            <a:ext cx="163145" cy="16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Freeform 8"/>
          <p:cNvSpPr>
            <a:spLocks noEditPoints="1"/>
          </p:cNvSpPr>
          <p:nvPr userDrawn="1"/>
        </p:nvSpPr>
        <p:spPr bwMode="auto">
          <a:xfrm>
            <a:off x="897062" y="6431125"/>
            <a:ext cx="163145" cy="163145"/>
          </a:xfrm>
          <a:custGeom>
            <a:avLst/>
            <a:gdLst/>
            <a:ahLst/>
            <a:cxnLst>
              <a:cxn ang="0">
                <a:pos x="1031" y="400"/>
              </a:cxn>
              <a:cxn ang="0">
                <a:pos x="809" y="482"/>
              </a:cxn>
              <a:cxn ang="0">
                <a:pos x="622" y="622"/>
              </a:cxn>
              <a:cxn ang="0">
                <a:pos x="482" y="809"/>
              </a:cxn>
              <a:cxn ang="0">
                <a:pos x="400" y="1031"/>
              </a:cxn>
              <a:cxn ang="0">
                <a:pos x="384" y="3135"/>
              </a:cxn>
              <a:cxn ang="0">
                <a:pos x="421" y="3375"/>
              </a:cxn>
              <a:cxn ang="0">
                <a:pos x="522" y="3588"/>
              </a:cxn>
              <a:cxn ang="0">
                <a:pos x="679" y="3759"/>
              </a:cxn>
              <a:cxn ang="0">
                <a:pos x="879" y="3882"/>
              </a:cxn>
              <a:cxn ang="0">
                <a:pos x="1112" y="3941"/>
              </a:cxn>
              <a:cxn ang="0">
                <a:pos x="3217" y="3941"/>
              </a:cxn>
              <a:cxn ang="0">
                <a:pos x="3449" y="3882"/>
              </a:cxn>
              <a:cxn ang="0">
                <a:pos x="3650" y="3759"/>
              </a:cxn>
              <a:cxn ang="0">
                <a:pos x="3807" y="3588"/>
              </a:cxn>
              <a:cxn ang="0">
                <a:pos x="3908" y="3375"/>
              </a:cxn>
              <a:cxn ang="0">
                <a:pos x="3945" y="3135"/>
              </a:cxn>
              <a:cxn ang="0">
                <a:pos x="3929" y="1031"/>
              </a:cxn>
              <a:cxn ang="0">
                <a:pos x="3847" y="809"/>
              </a:cxn>
              <a:cxn ang="0">
                <a:pos x="3707" y="622"/>
              </a:cxn>
              <a:cxn ang="0">
                <a:pos x="3520" y="482"/>
              </a:cxn>
              <a:cxn ang="0">
                <a:pos x="3298" y="400"/>
              </a:cxn>
              <a:cxn ang="0">
                <a:pos x="1194" y="384"/>
              </a:cxn>
              <a:cxn ang="0">
                <a:pos x="3233" y="4"/>
              </a:cxn>
              <a:cxn ang="0">
                <a:pos x="3512" y="61"/>
              </a:cxn>
              <a:cxn ang="0">
                <a:pos x="3763" y="179"/>
              </a:cxn>
              <a:cxn ang="0">
                <a:pos x="3980" y="349"/>
              </a:cxn>
              <a:cxn ang="0">
                <a:pos x="4150" y="566"/>
              </a:cxn>
              <a:cxn ang="0">
                <a:pos x="4268" y="817"/>
              </a:cxn>
              <a:cxn ang="0">
                <a:pos x="4325" y="1096"/>
              </a:cxn>
              <a:cxn ang="0">
                <a:pos x="4325" y="3233"/>
              </a:cxn>
              <a:cxn ang="0">
                <a:pos x="4268" y="3512"/>
              </a:cxn>
              <a:cxn ang="0">
                <a:pos x="4150" y="3763"/>
              </a:cxn>
              <a:cxn ang="0">
                <a:pos x="3980" y="3980"/>
              </a:cxn>
              <a:cxn ang="0">
                <a:pos x="3763" y="4150"/>
              </a:cxn>
              <a:cxn ang="0">
                <a:pos x="3512" y="4268"/>
              </a:cxn>
              <a:cxn ang="0">
                <a:pos x="3233" y="4325"/>
              </a:cxn>
              <a:cxn ang="0">
                <a:pos x="1096" y="4325"/>
              </a:cxn>
              <a:cxn ang="0">
                <a:pos x="817" y="4268"/>
              </a:cxn>
              <a:cxn ang="0">
                <a:pos x="566" y="4150"/>
              </a:cxn>
              <a:cxn ang="0">
                <a:pos x="349" y="3980"/>
              </a:cxn>
              <a:cxn ang="0">
                <a:pos x="179" y="3763"/>
              </a:cxn>
              <a:cxn ang="0">
                <a:pos x="61" y="3512"/>
              </a:cxn>
              <a:cxn ang="0">
                <a:pos x="4" y="3233"/>
              </a:cxn>
              <a:cxn ang="0">
                <a:pos x="4" y="1096"/>
              </a:cxn>
              <a:cxn ang="0">
                <a:pos x="61" y="817"/>
              </a:cxn>
              <a:cxn ang="0">
                <a:pos x="179" y="566"/>
              </a:cxn>
              <a:cxn ang="0">
                <a:pos x="349" y="349"/>
              </a:cxn>
              <a:cxn ang="0">
                <a:pos x="566" y="179"/>
              </a:cxn>
              <a:cxn ang="0">
                <a:pos x="817" y="61"/>
              </a:cxn>
              <a:cxn ang="0">
                <a:pos x="1096" y="4"/>
              </a:cxn>
            </a:cxnLst>
            <a:rect l="0" t="0" r="r" b="b"/>
            <a:pathLst>
              <a:path w="4329" h="4329">
                <a:moveTo>
                  <a:pt x="1194" y="384"/>
                </a:moveTo>
                <a:lnTo>
                  <a:pt x="1112" y="388"/>
                </a:lnTo>
                <a:lnTo>
                  <a:pt x="1031" y="400"/>
                </a:lnTo>
                <a:lnTo>
                  <a:pt x="954" y="421"/>
                </a:lnTo>
                <a:lnTo>
                  <a:pt x="879" y="448"/>
                </a:lnTo>
                <a:lnTo>
                  <a:pt x="809" y="482"/>
                </a:lnTo>
                <a:lnTo>
                  <a:pt x="741" y="522"/>
                </a:lnTo>
                <a:lnTo>
                  <a:pt x="679" y="570"/>
                </a:lnTo>
                <a:lnTo>
                  <a:pt x="622" y="622"/>
                </a:lnTo>
                <a:lnTo>
                  <a:pt x="570" y="679"/>
                </a:lnTo>
                <a:lnTo>
                  <a:pt x="522" y="741"/>
                </a:lnTo>
                <a:lnTo>
                  <a:pt x="482" y="809"/>
                </a:lnTo>
                <a:lnTo>
                  <a:pt x="447" y="880"/>
                </a:lnTo>
                <a:lnTo>
                  <a:pt x="421" y="954"/>
                </a:lnTo>
                <a:lnTo>
                  <a:pt x="400" y="1031"/>
                </a:lnTo>
                <a:lnTo>
                  <a:pt x="388" y="1112"/>
                </a:lnTo>
                <a:lnTo>
                  <a:pt x="384" y="1195"/>
                </a:lnTo>
                <a:lnTo>
                  <a:pt x="384" y="3135"/>
                </a:lnTo>
                <a:lnTo>
                  <a:pt x="388" y="3217"/>
                </a:lnTo>
                <a:lnTo>
                  <a:pt x="400" y="3298"/>
                </a:lnTo>
                <a:lnTo>
                  <a:pt x="421" y="3375"/>
                </a:lnTo>
                <a:lnTo>
                  <a:pt x="447" y="3450"/>
                </a:lnTo>
                <a:lnTo>
                  <a:pt x="482" y="3520"/>
                </a:lnTo>
                <a:lnTo>
                  <a:pt x="522" y="3588"/>
                </a:lnTo>
                <a:lnTo>
                  <a:pt x="570" y="3650"/>
                </a:lnTo>
                <a:lnTo>
                  <a:pt x="622" y="3708"/>
                </a:lnTo>
                <a:lnTo>
                  <a:pt x="679" y="3759"/>
                </a:lnTo>
                <a:lnTo>
                  <a:pt x="741" y="3807"/>
                </a:lnTo>
                <a:lnTo>
                  <a:pt x="809" y="3847"/>
                </a:lnTo>
                <a:lnTo>
                  <a:pt x="879" y="3882"/>
                </a:lnTo>
                <a:lnTo>
                  <a:pt x="954" y="3908"/>
                </a:lnTo>
                <a:lnTo>
                  <a:pt x="1031" y="3929"/>
                </a:lnTo>
                <a:lnTo>
                  <a:pt x="1112" y="3941"/>
                </a:lnTo>
                <a:lnTo>
                  <a:pt x="1194" y="3945"/>
                </a:lnTo>
                <a:lnTo>
                  <a:pt x="3134" y="3945"/>
                </a:lnTo>
                <a:lnTo>
                  <a:pt x="3217" y="3941"/>
                </a:lnTo>
                <a:lnTo>
                  <a:pt x="3298" y="3929"/>
                </a:lnTo>
                <a:lnTo>
                  <a:pt x="3375" y="3908"/>
                </a:lnTo>
                <a:lnTo>
                  <a:pt x="3449" y="3882"/>
                </a:lnTo>
                <a:lnTo>
                  <a:pt x="3520" y="3847"/>
                </a:lnTo>
                <a:lnTo>
                  <a:pt x="3588" y="3807"/>
                </a:lnTo>
                <a:lnTo>
                  <a:pt x="3650" y="3759"/>
                </a:lnTo>
                <a:lnTo>
                  <a:pt x="3707" y="3708"/>
                </a:lnTo>
                <a:lnTo>
                  <a:pt x="3759" y="3650"/>
                </a:lnTo>
                <a:lnTo>
                  <a:pt x="3807" y="3588"/>
                </a:lnTo>
                <a:lnTo>
                  <a:pt x="3847" y="3520"/>
                </a:lnTo>
                <a:lnTo>
                  <a:pt x="3881" y="3450"/>
                </a:lnTo>
                <a:lnTo>
                  <a:pt x="3908" y="3375"/>
                </a:lnTo>
                <a:lnTo>
                  <a:pt x="3929" y="3298"/>
                </a:lnTo>
                <a:lnTo>
                  <a:pt x="3941" y="3217"/>
                </a:lnTo>
                <a:lnTo>
                  <a:pt x="3945" y="3135"/>
                </a:lnTo>
                <a:lnTo>
                  <a:pt x="3945" y="1195"/>
                </a:lnTo>
                <a:lnTo>
                  <a:pt x="3941" y="1112"/>
                </a:lnTo>
                <a:lnTo>
                  <a:pt x="3929" y="1031"/>
                </a:lnTo>
                <a:lnTo>
                  <a:pt x="3908" y="954"/>
                </a:lnTo>
                <a:lnTo>
                  <a:pt x="3881" y="880"/>
                </a:lnTo>
                <a:lnTo>
                  <a:pt x="3847" y="809"/>
                </a:lnTo>
                <a:lnTo>
                  <a:pt x="3807" y="741"/>
                </a:lnTo>
                <a:lnTo>
                  <a:pt x="3759" y="679"/>
                </a:lnTo>
                <a:lnTo>
                  <a:pt x="3707" y="622"/>
                </a:lnTo>
                <a:lnTo>
                  <a:pt x="3650" y="570"/>
                </a:lnTo>
                <a:lnTo>
                  <a:pt x="3588" y="522"/>
                </a:lnTo>
                <a:lnTo>
                  <a:pt x="3520" y="482"/>
                </a:lnTo>
                <a:lnTo>
                  <a:pt x="3449" y="448"/>
                </a:lnTo>
                <a:lnTo>
                  <a:pt x="3375" y="421"/>
                </a:lnTo>
                <a:lnTo>
                  <a:pt x="3298" y="400"/>
                </a:lnTo>
                <a:lnTo>
                  <a:pt x="3217" y="388"/>
                </a:lnTo>
                <a:lnTo>
                  <a:pt x="3134" y="384"/>
                </a:lnTo>
                <a:lnTo>
                  <a:pt x="1194" y="384"/>
                </a:lnTo>
                <a:close/>
                <a:moveTo>
                  <a:pt x="1194" y="0"/>
                </a:moveTo>
                <a:lnTo>
                  <a:pt x="3134" y="0"/>
                </a:lnTo>
                <a:lnTo>
                  <a:pt x="3233" y="4"/>
                </a:lnTo>
                <a:lnTo>
                  <a:pt x="3328" y="16"/>
                </a:lnTo>
                <a:lnTo>
                  <a:pt x="3421" y="34"/>
                </a:lnTo>
                <a:lnTo>
                  <a:pt x="3512" y="61"/>
                </a:lnTo>
                <a:lnTo>
                  <a:pt x="3600" y="94"/>
                </a:lnTo>
                <a:lnTo>
                  <a:pt x="3683" y="133"/>
                </a:lnTo>
                <a:lnTo>
                  <a:pt x="3763" y="179"/>
                </a:lnTo>
                <a:lnTo>
                  <a:pt x="3840" y="231"/>
                </a:lnTo>
                <a:lnTo>
                  <a:pt x="3912" y="288"/>
                </a:lnTo>
                <a:lnTo>
                  <a:pt x="3980" y="349"/>
                </a:lnTo>
                <a:lnTo>
                  <a:pt x="4041" y="417"/>
                </a:lnTo>
                <a:lnTo>
                  <a:pt x="4098" y="489"/>
                </a:lnTo>
                <a:lnTo>
                  <a:pt x="4150" y="566"/>
                </a:lnTo>
                <a:lnTo>
                  <a:pt x="4196" y="646"/>
                </a:lnTo>
                <a:lnTo>
                  <a:pt x="4235" y="729"/>
                </a:lnTo>
                <a:lnTo>
                  <a:pt x="4268" y="817"/>
                </a:lnTo>
                <a:lnTo>
                  <a:pt x="4295" y="908"/>
                </a:lnTo>
                <a:lnTo>
                  <a:pt x="4313" y="1001"/>
                </a:lnTo>
                <a:lnTo>
                  <a:pt x="4325" y="1096"/>
                </a:lnTo>
                <a:lnTo>
                  <a:pt x="4329" y="1195"/>
                </a:lnTo>
                <a:lnTo>
                  <a:pt x="4329" y="3135"/>
                </a:lnTo>
                <a:lnTo>
                  <a:pt x="4325" y="3233"/>
                </a:lnTo>
                <a:lnTo>
                  <a:pt x="4313" y="3329"/>
                </a:lnTo>
                <a:lnTo>
                  <a:pt x="4295" y="3422"/>
                </a:lnTo>
                <a:lnTo>
                  <a:pt x="4268" y="3512"/>
                </a:lnTo>
                <a:lnTo>
                  <a:pt x="4235" y="3600"/>
                </a:lnTo>
                <a:lnTo>
                  <a:pt x="4196" y="3684"/>
                </a:lnTo>
                <a:lnTo>
                  <a:pt x="4150" y="3763"/>
                </a:lnTo>
                <a:lnTo>
                  <a:pt x="4098" y="3840"/>
                </a:lnTo>
                <a:lnTo>
                  <a:pt x="4041" y="3912"/>
                </a:lnTo>
                <a:lnTo>
                  <a:pt x="3980" y="3980"/>
                </a:lnTo>
                <a:lnTo>
                  <a:pt x="3912" y="4041"/>
                </a:lnTo>
                <a:lnTo>
                  <a:pt x="3840" y="4098"/>
                </a:lnTo>
                <a:lnTo>
                  <a:pt x="3763" y="4150"/>
                </a:lnTo>
                <a:lnTo>
                  <a:pt x="3683" y="4197"/>
                </a:lnTo>
                <a:lnTo>
                  <a:pt x="3600" y="4235"/>
                </a:lnTo>
                <a:lnTo>
                  <a:pt x="3512" y="4268"/>
                </a:lnTo>
                <a:lnTo>
                  <a:pt x="3421" y="4295"/>
                </a:lnTo>
                <a:lnTo>
                  <a:pt x="3328" y="4313"/>
                </a:lnTo>
                <a:lnTo>
                  <a:pt x="3233" y="4325"/>
                </a:lnTo>
                <a:lnTo>
                  <a:pt x="3134" y="4329"/>
                </a:lnTo>
                <a:lnTo>
                  <a:pt x="1194" y="4329"/>
                </a:lnTo>
                <a:lnTo>
                  <a:pt x="1096" y="4325"/>
                </a:lnTo>
                <a:lnTo>
                  <a:pt x="1000" y="4313"/>
                </a:lnTo>
                <a:lnTo>
                  <a:pt x="907" y="4295"/>
                </a:lnTo>
                <a:lnTo>
                  <a:pt x="817" y="4268"/>
                </a:lnTo>
                <a:lnTo>
                  <a:pt x="729" y="4235"/>
                </a:lnTo>
                <a:lnTo>
                  <a:pt x="645" y="4197"/>
                </a:lnTo>
                <a:lnTo>
                  <a:pt x="566" y="4150"/>
                </a:lnTo>
                <a:lnTo>
                  <a:pt x="489" y="4098"/>
                </a:lnTo>
                <a:lnTo>
                  <a:pt x="417" y="4041"/>
                </a:lnTo>
                <a:lnTo>
                  <a:pt x="349" y="3980"/>
                </a:lnTo>
                <a:lnTo>
                  <a:pt x="288" y="3912"/>
                </a:lnTo>
                <a:lnTo>
                  <a:pt x="231" y="3840"/>
                </a:lnTo>
                <a:lnTo>
                  <a:pt x="179" y="3763"/>
                </a:lnTo>
                <a:lnTo>
                  <a:pt x="133" y="3684"/>
                </a:lnTo>
                <a:lnTo>
                  <a:pt x="94" y="3600"/>
                </a:lnTo>
                <a:lnTo>
                  <a:pt x="61" y="3512"/>
                </a:lnTo>
                <a:lnTo>
                  <a:pt x="34" y="3422"/>
                </a:lnTo>
                <a:lnTo>
                  <a:pt x="16" y="3329"/>
                </a:lnTo>
                <a:lnTo>
                  <a:pt x="4" y="3233"/>
                </a:lnTo>
                <a:lnTo>
                  <a:pt x="0" y="3135"/>
                </a:lnTo>
                <a:lnTo>
                  <a:pt x="0" y="1195"/>
                </a:lnTo>
                <a:lnTo>
                  <a:pt x="4" y="1096"/>
                </a:lnTo>
                <a:lnTo>
                  <a:pt x="16" y="1001"/>
                </a:lnTo>
                <a:lnTo>
                  <a:pt x="34" y="908"/>
                </a:lnTo>
                <a:lnTo>
                  <a:pt x="61" y="817"/>
                </a:lnTo>
                <a:lnTo>
                  <a:pt x="94" y="729"/>
                </a:lnTo>
                <a:lnTo>
                  <a:pt x="133" y="646"/>
                </a:lnTo>
                <a:lnTo>
                  <a:pt x="179" y="566"/>
                </a:lnTo>
                <a:lnTo>
                  <a:pt x="231" y="489"/>
                </a:lnTo>
                <a:lnTo>
                  <a:pt x="288" y="417"/>
                </a:lnTo>
                <a:lnTo>
                  <a:pt x="349" y="349"/>
                </a:lnTo>
                <a:lnTo>
                  <a:pt x="417" y="288"/>
                </a:lnTo>
                <a:lnTo>
                  <a:pt x="489" y="231"/>
                </a:lnTo>
                <a:lnTo>
                  <a:pt x="566" y="179"/>
                </a:lnTo>
                <a:lnTo>
                  <a:pt x="645" y="133"/>
                </a:lnTo>
                <a:lnTo>
                  <a:pt x="729" y="94"/>
                </a:lnTo>
                <a:lnTo>
                  <a:pt x="817" y="61"/>
                </a:lnTo>
                <a:lnTo>
                  <a:pt x="907" y="34"/>
                </a:lnTo>
                <a:lnTo>
                  <a:pt x="1000" y="16"/>
                </a:lnTo>
                <a:lnTo>
                  <a:pt x="1096" y="4"/>
                </a:lnTo>
                <a:lnTo>
                  <a:pt x="1194" y="0"/>
                </a:ln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Freeform 9"/>
          <p:cNvSpPr>
            <a:spLocks noEditPoints="1"/>
          </p:cNvSpPr>
          <p:nvPr userDrawn="1"/>
        </p:nvSpPr>
        <p:spPr bwMode="auto">
          <a:xfrm>
            <a:off x="936567" y="6470629"/>
            <a:ext cx="84136" cy="84136"/>
          </a:xfrm>
          <a:custGeom>
            <a:avLst/>
            <a:gdLst/>
            <a:ahLst/>
            <a:cxnLst>
              <a:cxn ang="0">
                <a:pos x="969" y="398"/>
              </a:cxn>
              <a:cxn ang="0">
                <a:pos x="768" y="473"/>
              </a:cxn>
              <a:cxn ang="0">
                <a:pos x="599" y="598"/>
              </a:cxn>
              <a:cxn ang="0">
                <a:pos x="473" y="767"/>
              </a:cxn>
              <a:cxn ang="0">
                <a:pos x="400" y="967"/>
              </a:cxn>
              <a:cxn ang="0">
                <a:pos x="389" y="1189"/>
              </a:cxn>
              <a:cxn ang="0">
                <a:pos x="443" y="1399"/>
              </a:cxn>
              <a:cxn ang="0">
                <a:pos x="553" y="1580"/>
              </a:cxn>
              <a:cxn ang="0">
                <a:pos x="708" y="1721"/>
              </a:cxn>
              <a:cxn ang="0">
                <a:pos x="900" y="1812"/>
              </a:cxn>
              <a:cxn ang="0">
                <a:pos x="1116" y="1846"/>
              </a:cxn>
              <a:cxn ang="0">
                <a:pos x="1333" y="1812"/>
              </a:cxn>
              <a:cxn ang="0">
                <a:pos x="1524" y="1721"/>
              </a:cxn>
              <a:cxn ang="0">
                <a:pos x="1680" y="1580"/>
              </a:cxn>
              <a:cxn ang="0">
                <a:pos x="1790" y="1399"/>
              </a:cxn>
              <a:cxn ang="0">
                <a:pos x="1843" y="1189"/>
              </a:cxn>
              <a:cxn ang="0">
                <a:pos x="1833" y="967"/>
              </a:cxn>
              <a:cxn ang="0">
                <a:pos x="1760" y="767"/>
              </a:cxn>
              <a:cxn ang="0">
                <a:pos x="1633" y="598"/>
              </a:cxn>
              <a:cxn ang="0">
                <a:pos x="1465" y="473"/>
              </a:cxn>
              <a:cxn ang="0">
                <a:pos x="1264" y="398"/>
              </a:cxn>
              <a:cxn ang="0">
                <a:pos x="1116" y="0"/>
              </a:cxn>
              <a:cxn ang="0">
                <a:pos x="1398" y="36"/>
              </a:cxn>
              <a:cxn ang="0">
                <a:pos x="1653" y="137"/>
              </a:cxn>
              <a:cxn ang="0">
                <a:pos x="1872" y="295"/>
              </a:cxn>
              <a:cxn ang="0">
                <a:pos x="2047" y="501"/>
              </a:cxn>
              <a:cxn ang="0">
                <a:pos x="2169" y="745"/>
              </a:cxn>
              <a:cxn ang="0">
                <a:pos x="2227" y="1019"/>
              </a:cxn>
              <a:cxn ang="0">
                <a:pos x="2215" y="1305"/>
              </a:cxn>
              <a:cxn ang="0">
                <a:pos x="2134" y="1569"/>
              </a:cxn>
              <a:cxn ang="0">
                <a:pos x="1995" y="1802"/>
              </a:cxn>
              <a:cxn ang="0">
                <a:pos x="1803" y="1993"/>
              </a:cxn>
              <a:cxn ang="0">
                <a:pos x="1571" y="2133"/>
              </a:cxn>
              <a:cxn ang="0">
                <a:pos x="1306" y="2214"/>
              </a:cxn>
              <a:cxn ang="0">
                <a:pos x="1021" y="2226"/>
              </a:cxn>
              <a:cxn ang="0">
                <a:pos x="747" y="2167"/>
              </a:cxn>
              <a:cxn ang="0">
                <a:pos x="502" y="2045"/>
              </a:cxn>
              <a:cxn ang="0">
                <a:pos x="296" y="1871"/>
              </a:cxn>
              <a:cxn ang="0">
                <a:pos x="138" y="1652"/>
              </a:cxn>
              <a:cxn ang="0">
                <a:pos x="36" y="1396"/>
              </a:cxn>
              <a:cxn ang="0">
                <a:pos x="0" y="1115"/>
              </a:cxn>
              <a:cxn ang="0">
                <a:pos x="36" y="833"/>
              </a:cxn>
              <a:cxn ang="0">
                <a:pos x="138" y="578"/>
              </a:cxn>
              <a:cxn ang="0">
                <a:pos x="296" y="359"/>
              </a:cxn>
              <a:cxn ang="0">
                <a:pos x="502" y="184"/>
              </a:cxn>
              <a:cxn ang="0">
                <a:pos x="747" y="62"/>
              </a:cxn>
              <a:cxn ang="0">
                <a:pos x="1021" y="4"/>
              </a:cxn>
            </a:cxnLst>
            <a:rect l="0" t="0" r="r" b="b"/>
            <a:pathLst>
              <a:path w="2231" h="2230">
                <a:moveTo>
                  <a:pt x="1116" y="384"/>
                </a:moveTo>
                <a:lnTo>
                  <a:pt x="1042" y="388"/>
                </a:lnTo>
                <a:lnTo>
                  <a:pt x="969" y="398"/>
                </a:lnTo>
                <a:lnTo>
                  <a:pt x="898" y="417"/>
                </a:lnTo>
                <a:lnTo>
                  <a:pt x="832" y="441"/>
                </a:lnTo>
                <a:lnTo>
                  <a:pt x="768" y="473"/>
                </a:lnTo>
                <a:lnTo>
                  <a:pt x="707" y="509"/>
                </a:lnTo>
                <a:lnTo>
                  <a:pt x="651" y="551"/>
                </a:lnTo>
                <a:lnTo>
                  <a:pt x="599" y="598"/>
                </a:lnTo>
                <a:lnTo>
                  <a:pt x="553" y="650"/>
                </a:lnTo>
                <a:lnTo>
                  <a:pt x="510" y="707"/>
                </a:lnTo>
                <a:lnTo>
                  <a:pt x="473" y="767"/>
                </a:lnTo>
                <a:lnTo>
                  <a:pt x="443" y="830"/>
                </a:lnTo>
                <a:lnTo>
                  <a:pt x="419" y="898"/>
                </a:lnTo>
                <a:lnTo>
                  <a:pt x="400" y="967"/>
                </a:lnTo>
                <a:lnTo>
                  <a:pt x="389" y="1040"/>
                </a:lnTo>
                <a:lnTo>
                  <a:pt x="386" y="1115"/>
                </a:lnTo>
                <a:lnTo>
                  <a:pt x="389" y="1189"/>
                </a:lnTo>
                <a:lnTo>
                  <a:pt x="400" y="1262"/>
                </a:lnTo>
                <a:lnTo>
                  <a:pt x="419" y="1333"/>
                </a:lnTo>
                <a:lnTo>
                  <a:pt x="443" y="1399"/>
                </a:lnTo>
                <a:lnTo>
                  <a:pt x="475" y="1463"/>
                </a:lnTo>
                <a:lnTo>
                  <a:pt x="510" y="1524"/>
                </a:lnTo>
                <a:lnTo>
                  <a:pt x="553" y="1580"/>
                </a:lnTo>
                <a:lnTo>
                  <a:pt x="599" y="1632"/>
                </a:lnTo>
                <a:lnTo>
                  <a:pt x="651" y="1678"/>
                </a:lnTo>
                <a:lnTo>
                  <a:pt x="708" y="1721"/>
                </a:lnTo>
                <a:lnTo>
                  <a:pt x="768" y="1758"/>
                </a:lnTo>
                <a:lnTo>
                  <a:pt x="832" y="1788"/>
                </a:lnTo>
                <a:lnTo>
                  <a:pt x="900" y="1812"/>
                </a:lnTo>
                <a:lnTo>
                  <a:pt x="969" y="1831"/>
                </a:lnTo>
                <a:lnTo>
                  <a:pt x="1042" y="1842"/>
                </a:lnTo>
                <a:lnTo>
                  <a:pt x="1116" y="1846"/>
                </a:lnTo>
                <a:lnTo>
                  <a:pt x="1191" y="1842"/>
                </a:lnTo>
                <a:lnTo>
                  <a:pt x="1264" y="1831"/>
                </a:lnTo>
                <a:lnTo>
                  <a:pt x="1333" y="1812"/>
                </a:lnTo>
                <a:lnTo>
                  <a:pt x="1401" y="1788"/>
                </a:lnTo>
                <a:lnTo>
                  <a:pt x="1465" y="1758"/>
                </a:lnTo>
                <a:lnTo>
                  <a:pt x="1524" y="1721"/>
                </a:lnTo>
                <a:lnTo>
                  <a:pt x="1581" y="1678"/>
                </a:lnTo>
                <a:lnTo>
                  <a:pt x="1633" y="1632"/>
                </a:lnTo>
                <a:lnTo>
                  <a:pt x="1680" y="1580"/>
                </a:lnTo>
                <a:lnTo>
                  <a:pt x="1722" y="1524"/>
                </a:lnTo>
                <a:lnTo>
                  <a:pt x="1758" y="1463"/>
                </a:lnTo>
                <a:lnTo>
                  <a:pt x="1790" y="1399"/>
                </a:lnTo>
                <a:lnTo>
                  <a:pt x="1814" y="1333"/>
                </a:lnTo>
                <a:lnTo>
                  <a:pt x="1833" y="1262"/>
                </a:lnTo>
                <a:lnTo>
                  <a:pt x="1843" y="1189"/>
                </a:lnTo>
                <a:lnTo>
                  <a:pt x="1847" y="1115"/>
                </a:lnTo>
                <a:lnTo>
                  <a:pt x="1843" y="1040"/>
                </a:lnTo>
                <a:lnTo>
                  <a:pt x="1833" y="967"/>
                </a:lnTo>
                <a:lnTo>
                  <a:pt x="1814" y="898"/>
                </a:lnTo>
                <a:lnTo>
                  <a:pt x="1790" y="830"/>
                </a:lnTo>
                <a:lnTo>
                  <a:pt x="1760" y="767"/>
                </a:lnTo>
                <a:lnTo>
                  <a:pt x="1722" y="707"/>
                </a:lnTo>
                <a:lnTo>
                  <a:pt x="1680" y="650"/>
                </a:lnTo>
                <a:lnTo>
                  <a:pt x="1633" y="598"/>
                </a:lnTo>
                <a:lnTo>
                  <a:pt x="1581" y="551"/>
                </a:lnTo>
                <a:lnTo>
                  <a:pt x="1526" y="509"/>
                </a:lnTo>
                <a:lnTo>
                  <a:pt x="1465" y="473"/>
                </a:lnTo>
                <a:lnTo>
                  <a:pt x="1401" y="441"/>
                </a:lnTo>
                <a:lnTo>
                  <a:pt x="1334" y="417"/>
                </a:lnTo>
                <a:lnTo>
                  <a:pt x="1264" y="398"/>
                </a:lnTo>
                <a:lnTo>
                  <a:pt x="1191" y="388"/>
                </a:lnTo>
                <a:lnTo>
                  <a:pt x="1116" y="384"/>
                </a:lnTo>
                <a:close/>
                <a:moveTo>
                  <a:pt x="1116" y="0"/>
                </a:moveTo>
                <a:lnTo>
                  <a:pt x="1212" y="4"/>
                </a:lnTo>
                <a:lnTo>
                  <a:pt x="1306" y="16"/>
                </a:lnTo>
                <a:lnTo>
                  <a:pt x="1398" y="36"/>
                </a:lnTo>
                <a:lnTo>
                  <a:pt x="1486" y="62"/>
                </a:lnTo>
                <a:lnTo>
                  <a:pt x="1571" y="97"/>
                </a:lnTo>
                <a:lnTo>
                  <a:pt x="1653" y="137"/>
                </a:lnTo>
                <a:lnTo>
                  <a:pt x="1730" y="184"/>
                </a:lnTo>
                <a:lnTo>
                  <a:pt x="1803" y="236"/>
                </a:lnTo>
                <a:lnTo>
                  <a:pt x="1872" y="295"/>
                </a:lnTo>
                <a:lnTo>
                  <a:pt x="1936" y="359"/>
                </a:lnTo>
                <a:lnTo>
                  <a:pt x="1995" y="428"/>
                </a:lnTo>
                <a:lnTo>
                  <a:pt x="2047" y="501"/>
                </a:lnTo>
                <a:lnTo>
                  <a:pt x="2094" y="578"/>
                </a:lnTo>
                <a:lnTo>
                  <a:pt x="2134" y="660"/>
                </a:lnTo>
                <a:lnTo>
                  <a:pt x="2169" y="745"/>
                </a:lnTo>
                <a:lnTo>
                  <a:pt x="2195" y="833"/>
                </a:lnTo>
                <a:lnTo>
                  <a:pt x="2215" y="925"/>
                </a:lnTo>
                <a:lnTo>
                  <a:pt x="2227" y="1019"/>
                </a:lnTo>
                <a:lnTo>
                  <a:pt x="2231" y="1115"/>
                </a:lnTo>
                <a:lnTo>
                  <a:pt x="2227" y="1210"/>
                </a:lnTo>
                <a:lnTo>
                  <a:pt x="2215" y="1305"/>
                </a:lnTo>
                <a:lnTo>
                  <a:pt x="2195" y="1396"/>
                </a:lnTo>
                <a:lnTo>
                  <a:pt x="2169" y="1484"/>
                </a:lnTo>
                <a:lnTo>
                  <a:pt x="2134" y="1569"/>
                </a:lnTo>
                <a:lnTo>
                  <a:pt x="2094" y="1652"/>
                </a:lnTo>
                <a:lnTo>
                  <a:pt x="2047" y="1729"/>
                </a:lnTo>
                <a:lnTo>
                  <a:pt x="1995" y="1802"/>
                </a:lnTo>
                <a:lnTo>
                  <a:pt x="1936" y="1871"/>
                </a:lnTo>
                <a:lnTo>
                  <a:pt x="1872" y="1935"/>
                </a:lnTo>
                <a:lnTo>
                  <a:pt x="1803" y="1993"/>
                </a:lnTo>
                <a:lnTo>
                  <a:pt x="1730" y="2045"/>
                </a:lnTo>
                <a:lnTo>
                  <a:pt x="1653" y="2093"/>
                </a:lnTo>
                <a:lnTo>
                  <a:pt x="1571" y="2133"/>
                </a:lnTo>
                <a:lnTo>
                  <a:pt x="1486" y="2167"/>
                </a:lnTo>
                <a:lnTo>
                  <a:pt x="1398" y="2194"/>
                </a:lnTo>
                <a:lnTo>
                  <a:pt x="1306" y="2214"/>
                </a:lnTo>
                <a:lnTo>
                  <a:pt x="1212" y="2226"/>
                </a:lnTo>
                <a:lnTo>
                  <a:pt x="1116" y="2230"/>
                </a:lnTo>
                <a:lnTo>
                  <a:pt x="1021" y="2226"/>
                </a:lnTo>
                <a:lnTo>
                  <a:pt x="926" y="2214"/>
                </a:lnTo>
                <a:lnTo>
                  <a:pt x="835" y="2194"/>
                </a:lnTo>
                <a:lnTo>
                  <a:pt x="747" y="2167"/>
                </a:lnTo>
                <a:lnTo>
                  <a:pt x="662" y="2133"/>
                </a:lnTo>
                <a:lnTo>
                  <a:pt x="580" y="2093"/>
                </a:lnTo>
                <a:lnTo>
                  <a:pt x="502" y="2045"/>
                </a:lnTo>
                <a:lnTo>
                  <a:pt x="429" y="1993"/>
                </a:lnTo>
                <a:lnTo>
                  <a:pt x="360" y="1935"/>
                </a:lnTo>
                <a:lnTo>
                  <a:pt x="296" y="1871"/>
                </a:lnTo>
                <a:lnTo>
                  <a:pt x="238" y="1802"/>
                </a:lnTo>
                <a:lnTo>
                  <a:pt x="185" y="1729"/>
                </a:lnTo>
                <a:lnTo>
                  <a:pt x="138" y="1652"/>
                </a:lnTo>
                <a:lnTo>
                  <a:pt x="97" y="1569"/>
                </a:lnTo>
                <a:lnTo>
                  <a:pt x="63" y="1484"/>
                </a:lnTo>
                <a:lnTo>
                  <a:pt x="36" y="1396"/>
                </a:lnTo>
                <a:lnTo>
                  <a:pt x="16" y="1305"/>
                </a:lnTo>
                <a:lnTo>
                  <a:pt x="4" y="1210"/>
                </a:lnTo>
                <a:lnTo>
                  <a:pt x="0" y="1115"/>
                </a:lnTo>
                <a:lnTo>
                  <a:pt x="4" y="1019"/>
                </a:lnTo>
                <a:lnTo>
                  <a:pt x="16" y="925"/>
                </a:lnTo>
                <a:lnTo>
                  <a:pt x="36" y="833"/>
                </a:lnTo>
                <a:lnTo>
                  <a:pt x="63" y="745"/>
                </a:lnTo>
                <a:lnTo>
                  <a:pt x="97" y="660"/>
                </a:lnTo>
                <a:lnTo>
                  <a:pt x="138" y="578"/>
                </a:lnTo>
                <a:lnTo>
                  <a:pt x="185" y="501"/>
                </a:lnTo>
                <a:lnTo>
                  <a:pt x="238" y="428"/>
                </a:lnTo>
                <a:lnTo>
                  <a:pt x="296" y="359"/>
                </a:lnTo>
                <a:lnTo>
                  <a:pt x="360" y="295"/>
                </a:lnTo>
                <a:lnTo>
                  <a:pt x="429" y="236"/>
                </a:lnTo>
                <a:lnTo>
                  <a:pt x="502" y="184"/>
                </a:lnTo>
                <a:lnTo>
                  <a:pt x="580" y="137"/>
                </a:lnTo>
                <a:lnTo>
                  <a:pt x="662" y="97"/>
                </a:lnTo>
                <a:lnTo>
                  <a:pt x="747" y="62"/>
                </a:lnTo>
                <a:lnTo>
                  <a:pt x="835" y="36"/>
                </a:lnTo>
                <a:lnTo>
                  <a:pt x="926" y="16"/>
                </a:lnTo>
                <a:lnTo>
                  <a:pt x="1021" y="4"/>
                </a:lnTo>
                <a:lnTo>
                  <a:pt x="1116" y="0"/>
                </a:ln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Freeform 10"/>
          <p:cNvSpPr>
            <a:spLocks/>
          </p:cNvSpPr>
          <p:nvPr userDrawn="1"/>
        </p:nvSpPr>
        <p:spPr bwMode="auto">
          <a:xfrm>
            <a:off x="1011807" y="6458416"/>
            <a:ext cx="21260" cy="21260"/>
          </a:xfrm>
          <a:custGeom>
            <a:avLst/>
            <a:gdLst/>
            <a:ahLst/>
            <a:cxnLst>
              <a:cxn ang="0">
                <a:pos x="282" y="0"/>
              </a:cxn>
              <a:cxn ang="0">
                <a:pos x="326" y="4"/>
              </a:cxn>
              <a:cxn ang="0">
                <a:pos x="368" y="14"/>
              </a:cxn>
              <a:cxn ang="0">
                <a:pos x="410" y="30"/>
              </a:cxn>
              <a:cxn ang="0">
                <a:pos x="447" y="54"/>
              </a:cxn>
              <a:cxn ang="0">
                <a:pos x="481" y="82"/>
              </a:cxn>
              <a:cxn ang="0">
                <a:pos x="509" y="117"/>
              </a:cxn>
              <a:cxn ang="0">
                <a:pos x="533" y="154"/>
              </a:cxn>
              <a:cxn ang="0">
                <a:pos x="549" y="195"/>
              </a:cxn>
              <a:cxn ang="0">
                <a:pos x="560" y="238"/>
              </a:cxn>
              <a:cxn ang="0">
                <a:pos x="564" y="282"/>
              </a:cxn>
              <a:cxn ang="0">
                <a:pos x="560" y="325"/>
              </a:cxn>
              <a:cxn ang="0">
                <a:pos x="549" y="369"/>
              </a:cxn>
              <a:cxn ang="0">
                <a:pos x="533" y="409"/>
              </a:cxn>
              <a:cxn ang="0">
                <a:pos x="509" y="448"/>
              </a:cxn>
              <a:cxn ang="0">
                <a:pos x="481" y="481"/>
              </a:cxn>
              <a:cxn ang="0">
                <a:pos x="447" y="510"/>
              </a:cxn>
              <a:cxn ang="0">
                <a:pos x="410" y="533"/>
              </a:cxn>
              <a:cxn ang="0">
                <a:pos x="368" y="550"/>
              </a:cxn>
              <a:cxn ang="0">
                <a:pos x="326" y="559"/>
              </a:cxn>
              <a:cxn ang="0">
                <a:pos x="282" y="563"/>
              </a:cxn>
              <a:cxn ang="0">
                <a:pos x="245" y="561"/>
              </a:cxn>
              <a:cxn ang="0">
                <a:pos x="209" y="554"/>
              </a:cxn>
              <a:cxn ang="0">
                <a:pos x="174" y="542"/>
              </a:cxn>
              <a:cxn ang="0">
                <a:pos x="141" y="526"/>
              </a:cxn>
              <a:cxn ang="0">
                <a:pos x="111" y="505"/>
              </a:cxn>
              <a:cxn ang="0">
                <a:pos x="83" y="481"/>
              </a:cxn>
              <a:cxn ang="0">
                <a:pos x="59" y="453"/>
              </a:cxn>
              <a:cxn ang="0">
                <a:pos x="38" y="422"/>
              </a:cxn>
              <a:cxn ang="0">
                <a:pos x="22" y="389"/>
              </a:cxn>
              <a:cxn ang="0">
                <a:pos x="10" y="355"/>
              </a:cxn>
              <a:cxn ang="0">
                <a:pos x="3" y="319"/>
              </a:cxn>
              <a:cxn ang="0">
                <a:pos x="0" y="282"/>
              </a:cxn>
              <a:cxn ang="0">
                <a:pos x="4" y="238"/>
              </a:cxn>
              <a:cxn ang="0">
                <a:pos x="14" y="195"/>
              </a:cxn>
              <a:cxn ang="0">
                <a:pos x="31" y="154"/>
              </a:cxn>
              <a:cxn ang="0">
                <a:pos x="54" y="117"/>
              </a:cxn>
              <a:cxn ang="0">
                <a:pos x="83" y="82"/>
              </a:cxn>
              <a:cxn ang="0">
                <a:pos x="116" y="54"/>
              </a:cxn>
              <a:cxn ang="0">
                <a:pos x="155" y="30"/>
              </a:cxn>
              <a:cxn ang="0">
                <a:pos x="194" y="14"/>
              </a:cxn>
              <a:cxn ang="0">
                <a:pos x="238" y="4"/>
              </a:cxn>
              <a:cxn ang="0">
                <a:pos x="282" y="0"/>
              </a:cxn>
            </a:cxnLst>
            <a:rect l="0" t="0" r="r" b="b"/>
            <a:pathLst>
              <a:path w="564" h="563">
                <a:moveTo>
                  <a:pt x="282" y="0"/>
                </a:moveTo>
                <a:lnTo>
                  <a:pt x="326" y="4"/>
                </a:lnTo>
                <a:lnTo>
                  <a:pt x="368" y="14"/>
                </a:lnTo>
                <a:lnTo>
                  <a:pt x="410" y="30"/>
                </a:lnTo>
                <a:lnTo>
                  <a:pt x="447" y="54"/>
                </a:lnTo>
                <a:lnTo>
                  <a:pt x="481" y="82"/>
                </a:lnTo>
                <a:lnTo>
                  <a:pt x="509" y="117"/>
                </a:lnTo>
                <a:lnTo>
                  <a:pt x="533" y="154"/>
                </a:lnTo>
                <a:lnTo>
                  <a:pt x="549" y="195"/>
                </a:lnTo>
                <a:lnTo>
                  <a:pt x="560" y="238"/>
                </a:lnTo>
                <a:lnTo>
                  <a:pt x="564" y="282"/>
                </a:lnTo>
                <a:lnTo>
                  <a:pt x="560" y="325"/>
                </a:lnTo>
                <a:lnTo>
                  <a:pt x="549" y="369"/>
                </a:lnTo>
                <a:lnTo>
                  <a:pt x="533" y="409"/>
                </a:lnTo>
                <a:lnTo>
                  <a:pt x="509" y="448"/>
                </a:lnTo>
                <a:lnTo>
                  <a:pt x="481" y="481"/>
                </a:lnTo>
                <a:lnTo>
                  <a:pt x="447" y="510"/>
                </a:lnTo>
                <a:lnTo>
                  <a:pt x="410" y="533"/>
                </a:lnTo>
                <a:lnTo>
                  <a:pt x="368" y="550"/>
                </a:lnTo>
                <a:lnTo>
                  <a:pt x="326" y="559"/>
                </a:lnTo>
                <a:lnTo>
                  <a:pt x="282" y="563"/>
                </a:lnTo>
                <a:lnTo>
                  <a:pt x="245" y="561"/>
                </a:lnTo>
                <a:lnTo>
                  <a:pt x="209" y="554"/>
                </a:lnTo>
                <a:lnTo>
                  <a:pt x="174" y="542"/>
                </a:lnTo>
                <a:lnTo>
                  <a:pt x="141" y="526"/>
                </a:lnTo>
                <a:lnTo>
                  <a:pt x="111" y="505"/>
                </a:lnTo>
                <a:lnTo>
                  <a:pt x="83" y="481"/>
                </a:lnTo>
                <a:lnTo>
                  <a:pt x="59" y="453"/>
                </a:lnTo>
                <a:lnTo>
                  <a:pt x="38" y="422"/>
                </a:lnTo>
                <a:lnTo>
                  <a:pt x="22" y="389"/>
                </a:lnTo>
                <a:lnTo>
                  <a:pt x="10" y="355"/>
                </a:lnTo>
                <a:lnTo>
                  <a:pt x="3" y="319"/>
                </a:lnTo>
                <a:lnTo>
                  <a:pt x="0" y="282"/>
                </a:lnTo>
                <a:lnTo>
                  <a:pt x="4" y="238"/>
                </a:lnTo>
                <a:lnTo>
                  <a:pt x="14" y="195"/>
                </a:lnTo>
                <a:lnTo>
                  <a:pt x="31" y="154"/>
                </a:lnTo>
                <a:lnTo>
                  <a:pt x="54" y="117"/>
                </a:lnTo>
                <a:lnTo>
                  <a:pt x="83" y="82"/>
                </a:lnTo>
                <a:lnTo>
                  <a:pt x="116" y="54"/>
                </a:lnTo>
                <a:lnTo>
                  <a:pt x="155" y="30"/>
                </a:lnTo>
                <a:lnTo>
                  <a:pt x="194" y="14"/>
                </a:lnTo>
                <a:lnTo>
                  <a:pt x="238" y="4"/>
                </a:lnTo>
                <a:lnTo>
                  <a:pt x="282" y="0"/>
                </a:ln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541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249-9B52-8546-9BC6-97C42836B396}" type="datetimeFigureOut">
              <a:rPr lang="en-US" smtClean="0"/>
              <a:t>11/22/2018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6FF3C-D1BE-1E40-8BA8-B91194CFF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5509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716630" cy="6858000"/>
          </a:xfrm>
          <a:custGeom>
            <a:avLst/>
            <a:gdLst>
              <a:gd name="connsiteX0" fmla="*/ 0 w 6716630"/>
              <a:gd name="connsiteY0" fmla="*/ 0 h 6858000"/>
              <a:gd name="connsiteX1" fmla="*/ 6716630 w 6716630"/>
              <a:gd name="connsiteY1" fmla="*/ 0 h 6858000"/>
              <a:gd name="connsiteX2" fmla="*/ 2227056 w 6716630"/>
              <a:gd name="connsiteY2" fmla="*/ 6858000 h 6858000"/>
              <a:gd name="connsiteX3" fmla="*/ 0 w 671663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16630" h="6858000">
                <a:moveTo>
                  <a:pt x="0" y="0"/>
                </a:moveTo>
                <a:lnTo>
                  <a:pt x="6716630" y="0"/>
                </a:lnTo>
                <a:lnTo>
                  <a:pt x="2227056" y="6858000"/>
                </a:lnTo>
                <a:lnTo>
                  <a:pt x="0" y="6858000"/>
                </a:lnTo>
                <a:close/>
              </a:path>
            </a:pathLst>
          </a:custGeo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8745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42"/>
          <p:cNvSpPr>
            <a:spLocks noGrp="1"/>
          </p:cNvSpPr>
          <p:nvPr userDrawn="1">
            <p:ph type="pic" sz="quarter" idx="11"/>
          </p:nvPr>
        </p:nvSpPr>
        <p:spPr>
          <a:xfrm>
            <a:off x="0" y="0"/>
            <a:ext cx="5413248" cy="6858000"/>
          </a:xfrm>
          <a:custGeom>
            <a:avLst/>
            <a:gdLst>
              <a:gd name="connsiteX0" fmla="*/ 0 w 5413248"/>
              <a:gd name="connsiteY0" fmla="*/ 0 h 6858000"/>
              <a:gd name="connsiteX1" fmla="*/ 3922776 w 5413248"/>
              <a:gd name="connsiteY1" fmla="*/ 0 h 6858000"/>
              <a:gd name="connsiteX2" fmla="*/ 5413248 w 5413248"/>
              <a:gd name="connsiteY2" fmla="*/ 0 h 6858000"/>
              <a:gd name="connsiteX3" fmla="*/ 3922776 w 5413248"/>
              <a:gd name="connsiteY3" fmla="*/ 3429000 h 6858000"/>
              <a:gd name="connsiteX4" fmla="*/ 5413248 w 5413248"/>
              <a:gd name="connsiteY4" fmla="*/ 6858000 h 6858000"/>
              <a:gd name="connsiteX5" fmla="*/ 3922776 w 5413248"/>
              <a:gd name="connsiteY5" fmla="*/ 6858000 h 6858000"/>
              <a:gd name="connsiteX6" fmla="*/ 0 w 541324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13248" h="6858000">
                <a:moveTo>
                  <a:pt x="0" y="0"/>
                </a:moveTo>
                <a:lnTo>
                  <a:pt x="3922776" y="0"/>
                </a:lnTo>
                <a:lnTo>
                  <a:pt x="5413248" y="0"/>
                </a:lnTo>
                <a:lnTo>
                  <a:pt x="3922776" y="3429000"/>
                </a:lnTo>
                <a:lnTo>
                  <a:pt x="5413248" y="6858000"/>
                </a:lnTo>
                <a:lnTo>
                  <a:pt x="3922776" y="6858000"/>
                </a:lnTo>
                <a:lnTo>
                  <a:pt x="0" y="6858000"/>
                </a:lnTo>
                <a:close/>
              </a:path>
            </a:pathLst>
          </a:custGeo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44" name="Freeform 8"/>
          <p:cNvSpPr>
            <a:spLocks/>
          </p:cNvSpPr>
          <p:nvPr userDrawn="1"/>
        </p:nvSpPr>
        <p:spPr bwMode="auto">
          <a:xfrm>
            <a:off x="11608454" y="6443668"/>
            <a:ext cx="64471" cy="124912"/>
          </a:xfrm>
          <a:custGeom>
            <a:avLst/>
            <a:gdLst>
              <a:gd name="T0" fmla="*/ 1 w 27"/>
              <a:gd name="T1" fmla="*/ 52 h 52"/>
              <a:gd name="T2" fmla="*/ 0 w 27"/>
              <a:gd name="T3" fmla="*/ 51 h 52"/>
              <a:gd name="T4" fmla="*/ 0 w 27"/>
              <a:gd name="T5" fmla="*/ 49 h 52"/>
              <a:gd name="T6" fmla="*/ 23 w 27"/>
              <a:gd name="T7" fmla="*/ 26 h 52"/>
              <a:gd name="T8" fmla="*/ 0 w 27"/>
              <a:gd name="T9" fmla="*/ 3 h 52"/>
              <a:gd name="T10" fmla="*/ 0 w 27"/>
              <a:gd name="T11" fmla="*/ 1 h 52"/>
              <a:gd name="T12" fmla="*/ 2 w 27"/>
              <a:gd name="T13" fmla="*/ 1 h 52"/>
              <a:gd name="T14" fmla="*/ 26 w 27"/>
              <a:gd name="T15" fmla="*/ 25 h 52"/>
              <a:gd name="T16" fmla="*/ 26 w 27"/>
              <a:gd name="T17" fmla="*/ 27 h 52"/>
              <a:gd name="T18" fmla="*/ 2 w 27"/>
              <a:gd name="T19" fmla="*/ 51 h 52"/>
              <a:gd name="T20" fmla="*/ 1 w 27"/>
              <a:gd name="T21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7" h="52">
                <a:moveTo>
                  <a:pt x="1" y="52"/>
                </a:moveTo>
                <a:cubicBezTo>
                  <a:pt x="1" y="52"/>
                  <a:pt x="1" y="52"/>
                  <a:pt x="0" y="51"/>
                </a:cubicBezTo>
                <a:cubicBezTo>
                  <a:pt x="0" y="51"/>
                  <a:pt x="0" y="50"/>
                  <a:pt x="0" y="49"/>
                </a:cubicBezTo>
                <a:cubicBezTo>
                  <a:pt x="23" y="26"/>
                  <a:pt x="23" y="26"/>
                  <a:pt x="23" y="26"/>
                </a:cubicBezTo>
                <a:cubicBezTo>
                  <a:pt x="0" y="3"/>
                  <a:pt x="0" y="3"/>
                  <a:pt x="0" y="3"/>
                </a:cubicBezTo>
                <a:cubicBezTo>
                  <a:pt x="0" y="2"/>
                  <a:pt x="0" y="1"/>
                  <a:pt x="0" y="1"/>
                </a:cubicBezTo>
                <a:cubicBezTo>
                  <a:pt x="1" y="0"/>
                  <a:pt x="2" y="0"/>
                  <a:pt x="2" y="1"/>
                </a:cubicBezTo>
                <a:cubicBezTo>
                  <a:pt x="26" y="25"/>
                  <a:pt x="26" y="25"/>
                  <a:pt x="26" y="25"/>
                </a:cubicBezTo>
                <a:cubicBezTo>
                  <a:pt x="27" y="25"/>
                  <a:pt x="27" y="26"/>
                  <a:pt x="26" y="27"/>
                </a:cubicBezTo>
                <a:cubicBezTo>
                  <a:pt x="2" y="51"/>
                  <a:pt x="2" y="51"/>
                  <a:pt x="2" y="51"/>
                </a:cubicBezTo>
                <a:cubicBezTo>
                  <a:pt x="2" y="52"/>
                  <a:pt x="2" y="52"/>
                  <a:pt x="1" y="52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>
                <a:lumMod val="25000"/>
                <a:lumOff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Freeform 9"/>
          <p:cNvSpPr>
            <a:spLocks/>
          </p:cNvSpPr>
          <p:nvPr userDrawn="1"/>
        </p:nvSpPr>
        <p:spPr bwMode="auto">
          <a:xfrm>
            <a:off x="10739108" y="6443668"/>
            <a:ext cx="64471" cy="124912"/>
          </a:xfrm>
          <a:custGeom>
            <a:avLst/>
            <a:gdLst>
              <a:gd name="T0" fmla="*/ 25 w 27"/>
              <a:gd name="T1" fmla="*/ 52 h 52"/>
              <a:gd name="T2" fmla="*/ 24 w 27"/>
              <a:gd name="T3" fmla="*/ 51 h 52"/>
              <a:gd name="T4" fmla="*/ 1 w 27"/>
              <a:gd name="T5" fmla="*/ 27 h 52"/>
              <a:gd name="T6" fmla="*/ 1 w 27"/>
              <a:gd name="T7" fmla="*/ 25 h 52"/>
              <a:gd name="T8" fmla="*/ 24 w 27"/>
              <a:gd name="T9" fmla="*/ 1 h 52"/>
              <a:gd name="T10" fmla="*/ 26 w 27"/>
              <a:gd name="T11" fmla="*/ 1 h 52"/>
              <a:gd name="T12" fmla="*/ 26 w 27"/>
              <a:gd name="T13" fmla="*/ 3 h 52"/>
              <a:gd name="T14" fmla="*/ 4 w 27"/>
              <a:gd name="T15" fmla="*/ 26 h 52"/>
              <a:gd name="T16" fmla="*/ 26 w 27"/>
              <a:gd name="T17" fmla="*/ 49 h 52"/>
              <a:gd name="T18" fmla="*/ 26 w 27"/>
              <a:gd name="T19" fmla="*/ 51 h 52"/>
              <a:gd name="T20" fmla="*/ 25 w 27"/>
              <a:gd name="T21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7" h="52">
                <a:moveTo>
                  <a:pt x="25" y="52"/>
                </a:moveTo>
                <a:cubicBezTo>
                  <a:pt x="25" y="52"/>
                  <a:pt x="24" y="52"/>
                  <a:pt x="24" y="51"/>
                </a:cubicBezTo>
                <a:cubicBezTo>
                  <a:pt x="1" y="27"/>
                  <a:pt x="1" y="27"/>
                  <a:pt x="1" y="27"/>
                </a:cubicBezTo>
                <a:cubicBezTo>
                  <a:pt x="0" y="26"/>
                  <a:pt x="0" y="25"/>
                  <a:pt x="1" y="25"/>
                </a:cubicBezTo>
                <a:cubicBezTo>
                  <a:pt x="24" y="1"/>
                  <a:pt x="24" y="1"/>
                  <a:pt x="24" y="1"/>
                </a:cubicBezTo>
                <a:cubicBezTo>
                  <a:pt x="25" y="0"/>
                  <a:pt x="26" y="0"/>
                  <a:pt x="26" y="1"/>
                </a:cubicBezTo>
                <a:cubicBezTo>
                  <a:pt x="27" y="1"/>
                  <a:pt x="27" y="2"/>
                  <a:pt x="26" y="3"/>
                </a:cubicBezTo>
                <a:cubicBezTo>
                  <a:pt x="4" y="26"/>
                  <a:pt x="4" y="26"/>
                  <a:pt x="4" y="26"/>
                </a:cubicBezTo>
                <a:cubicBezTo>
                  <a:pt x="26" y="49"/>
                  <a:pt x="26" y="49"/>
                  <a:pt x="26" y="49"/>
                </a:cubicBezTo>
                <a:cubicBezTo>
                  <a:pt x="27" y="50"/>
                  <a:pt x="27" y="51"/>
                  <a:pt x="26" y="51"/>
                </a:cubicBezTo>
                <a:cubicBezTo>
                  <a:pt x="26" y="52"/>
                  <a:pt x="26" y="52"/>
                  <a:pt x="25" y="52"/>
                </a:cubicBez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12700">
            <a:solidFill>
              <a:schemeClr val="tx1">
                <a:lumMod val="25000"/>
                <a:lumOff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TextBox 45"/>
          <p:cNvSpPr txBox="1"/>
          <p:nvPr userDrawn="1"/>
        </p:nvSpPr>
        <p:spPr>
          <a:xfrm>
            <a:off x="10987850" y="6449878"/>
            <a:ext cx="45987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lvl="0"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  <a:cs typeface="Poppins SemiBold" panose="02000000000000000000" pitchFamily="2" charset="0"/>
              </a:defRPr>
            </a:lvl1pPr>
          </a:lstStyle>
          <a:p>
            <a:pPr lvl="0"/>
            <a:fld id="{C7C71010-677A-489C-BB3F-CA8EBC4C3264}" type="slidenum">
              <a:rPr lang="id-ID" b="0" i="0" smtClean="0">
                <a:solidFill>
                  <a:schemeClr val="tx1">
                    <a:lumMod val="25000"/>
                    <a:lumOff val="75000"/>
                  </a:schemeClr>
                </a:solidFill>
                <a:latin typeface="Poppins" charset="0"/>
                <a:ea typeface="Poppins" charset="0"/>
                <a:cs typeface="Poppins" charset="0"/>
              </a:rPr>
              <a:pPr lvl="0"/>
              <a:t>‹#›</a:t>
            </a:fld>
            <a:endParaRPr lang="id-ID" b="0" i="0" dirty="0">
              <a:solidFill>
                <a:schemeClr val="tx1">
                  <a:lumMod val="25000"/>
                  <a:lumOff val="75000"/>
                </a:schemeClr>
              </a:solidFill>
              <a:latin typeface="Poppins" charset="0"/>
              <a:ea typeface="Poppins" charset="0"/>
              <a:cs typeface="Poppins" charset="0"/>
            </a:endParaRPr>
          </a:p>
        </p:txBody>
      </p:sp>
      <p:sp>
        <p:nvSpPr>
          <p:cNvPr id="47" name="Rectangle 46"/>
          <p:cNvSpPr/>
          <p:nvPr userDrawn="1"/>
        </p:nvSpPr>
        <p:spPr>
          <a:xfrm>
            <a:off x="10599086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 userDrawn="1"/>
        </p:nvSpPr>
        <p:spPr>
          <a:xfrm>
            <a:off x="11465342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 userDrawn="1"/>
        </p:nvSpPr>
        <p:spPr>
          <a:xfrm>
            <a:off x="11032214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6849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106768" y="0"/>
            <a:ext cx="3106768" cy="6858000"/>
          </a:xfr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9" name="Freeform 8"/>
          <p:cNvSpPr>
            <a:spLocks/>
          </p:cNvSpPr>
          <p:nvPr userDrawn="1"/>
        </p:nvSpPr>
        <p:spPr bwMode="auto">
          <a:xfrm>
            <a:off x="11608454" y="6443668"/>
            <a:ext cx="64471" cy="124912"/>
          </a:xfrm>
          <a:custGeom>
            <a:avLst/>
            <a:gdLst>
              <a:gd name="T0" fmla="*/ 1 w 27"/>
              <a:gd name="T1" fmla="*/ 52 h 52"/>
              <a:gd name="T2" fmla="*/ 0 w 27"/>
              <a:gd name="T3" fmla="*/ 51 h 52"/>
              <a:gd name="T4" fmla="*/ 0 w 27"/>
              <a:gd name="T5" fmla="*/ 49 h 52"/>
              <a:gd name="T6" fmla="*/ 23 w 27"/>
              <a:gd name="T7" fmla="*/ 26 h 52"/>
              <a:gd name="T8" fmla="*/ 0 w 27"/>
              <a:gd name="T9" fmla="*/ 3 h 52"/>
              <a:gd name="T10" fmla="*/ 0 w 27"/>
              <a:gd name="T11" fmla="*/ 1 h 52"/>
              <a:gd name="T12" fmla="*/ 2 w 27"/>
              <a:gd name="T13" fmla="*/ 1 h 52"/>
              <a:gd name="T14" fmla="*/ 26 w 27"/>
              <a:gd name="T15" fmla="*/ 25 h 52"/>
              <a:gd name="T16" fmla="*/ 26 w 27"/>
              <a:gd name="T17" fmla="*/ 27 h 52"/>
              <a:gd name="T18" fmla="*/ 2 w 27"/>
              <a:gd name="T19" fmla="*/ 51 h 52"/>
              <a:gd name="T20" fmla="*/ 1 w 27"/>
              <a:gd name="T21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7" h="52">
                <a:moveTo>
                  <a:pt x="1" y="52"/>
                </a:moveTo>
                <a:cubicBezTo>
                  <a:pt x="1" y="52"/>
                  <a:pt x="1" y="52"/>
                  <a:pt x="0" y="51"/>
                </a:cubicBezTo>
                <a:cubicBezTo>
                  <a:pt x="0" y="51"/>
                  <a:pt x="0" y="50"/>
                  <a:pt x="0" y="49"/>
                </a:cubicBezTo>
                <a:cubicBezTo>
                  <a:pt x="23" y="26"/>
                  <a:pt x="23" y="26"/>
                  <a:pt x="23" y="26"/>
                </a:cubicBezTo>
                <a:cubicBezTo>
                  <a:pt x="0" y="3"/>
                  <a:pt x="0" y="3"/>
                  <a:pt x="0" y="3"/>
                </a:cubicBezTo>
                <a:cubicBezTo>
                  <a:pt x="0" y="2"/>
                  <a:pt x="0" y="1"/>
                  <a:pt x="0" y="1"/>
                </a:cubicBezTo>
                <a:cubicBezTo>
                  <a:pt x="1" y="0"/>
                  <a:pt x="2" y="0"/>
                  <a:pt x="2" y="1"/>
                </a:cubicBezTo>
                <a:cubicBezTo>
                  <a:pt x="26" y="25"/>
                  <a:pt x="26" y="25"/>
                  <a:pt x="26" y="25"/>
                </a:cubicBezTo>
                <a:cubicBezTo>
                  <a:pt x="27" y="25"/>
                  <a:pt x="27" y="26"/>
                  <a:pt x="26" y="27"/>
                </a:cubicBezTo>
                <a:cubicBezTo>
                  <a:pt x="2" y="51"/>
                  <a:pt x="2" y="51"/>
                  <a:pt x="2" y="51"/>
                </a:cubicBezTo>
                <a:cubicBezTo>
                  <a:pt x="2" y="52"/>
                  <a:pt x="2" y="52"/>
                  <a:pt x="1" y="52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>
                <a:lumMod val="25000"/>
                <a:lumOff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9"/>
          <p:cNvSpPr>
            <a:spLocks/>
          </p:cNvSpPr>
          <p:nvPr userDrawn="1"/>
        </p:nvSpPr>
        <p:spPr bwMode="auto">
          <a:xfrm>
            <a:off x="10739108" y="6443668"/>
            <a:ext cx="64471" cy="124912"/>
          </a:xfrm>
          <a:custGeom>
            <a:avLst/>
            <a:gdLst>
              <a:gd name="T0" fmla="*/ 25 w 27"/>
              <a:gd name="T1" fmla="*/ 52 h 52"/>
              <a:gd name="T2" fmla="*/ 24 w 27"/>
              <a:gd name="T3" fmla="*/ 51 h 52"/>
              <a:gd name="T4" fmla="*/ 1 w 27"/>
              <a:gd name="T5" fmla="*/ 27 h 52"/>
              <a:gd name="T6" fmla="*/ 1 w 27"/>
              <a:gd name="T7" fmla="*/ 25 h 52"/>
              <a:gd name="T8" fmla="*/ 24 w 27"/>
              <a:gd name="T9" fmla="*/ 1 h 52"/>
              <a:gd name="T10" fmla="*/ 26 w 27"/>
              <a:gd name="T11" fmla="*/ 1 h 52"/>
              <a:gd name="T12" fmla="*/ 26 w 27"/>
              <a:gd name="T13" fmla="*/ 3 h 52"/>
              <a:gd name="T14" fmla="*/ 4 w 27"/>
              <a:gd name="T15" fmla="*/ 26 h 52"/>
              <a:gd name="T16" fmla="*/ 26 w 27"/>
              <a:gd name="T17" fmla="*/ 49 h 52"/>
              <a:gd name="T18" fmla="*/ 26 w 27"/>
              <a:gd name="T19" fmla="*/ 51 h 52"/>
              <a:gd name="T20" fmla="*/ 25 w 27"/>
              <a:gd name="T21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7" h="52">
                <a:moveTo>
                  <a:pt x="25" y="52"/>
                </a:moveTo>
                <a:cubicBezTo>
                  <a:pt x="25" y="52"/>
                  <a:pt x="24" y="52"/>
                  <a:pt x="24" y="51"/>
                </a:cubicBezTo>
                <a:cubicBezTo>
                  <a:pt x="1" y="27"/>
                  <a:pt x="1" y="27"/>
                  <a:pt x="1" y="27"/>
                </a:cubicBezTo>
                <a:cubicBezTo>
                  <a:pt x="0" y="26"/>
                  <a:pt x="0" y="25"/>
                  <a:pt x="1" y="25"/>
                </a:cubicBezTo>
                <a:cubicBezTo>
                  <a:pt x="24" y="1"/>
                  <a:pt x="24" y="1"/>
                  <a:pt x="24" y="1"/>
                </a:cubicBezTo>
                <a:cubicBezTo>
                  <a:pt x="25" y="0"/>
                  <a:pt x="26" y="0"/>
                  <a:pt x="26" y="1"/>
                </a:cubicBezTo>
                <a:cubicBezTo>
                  <a:pt x="27" y="1"/>
                  <a:pt x="27" y="2"/>
                  <a:pt x="26" y="3"/>
                </a:cubicBezTo>
                <a:cubicBezTo>
                  <a:pt x="4" y="26"/>
                  <a:pt x="4" y="26"/>
                  <a:pt x="4" y="26"/>
                </a:cubicBezTo>
                <a:cubicBezTo>
                  <a:pt x="26" y="49"/>
                  <a:pt x="26" y="49"/>
                  <a:pt x="26" y="49"/>
                </a:cubicBezTo>
                <a:cubicBezTo>
                  <a:pt x="27" y="50"/>
                  <a:pt x="27" y="51"/>
                  <a:pt x="26" y="51"/>
                </a:cubicBezTo>
                <a:cubicBezTo>
                  <a:pt x="26" y="52"/>
                  <a:pt x="26" y="52"/>
                  <a:pt x="25" y="52"/>
                </a:cubicBez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12700">
            <a:solidFill>
              <a:schemeClr val="tx1">
                <a:lumMod val="25000"/>
                <a:lumOff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0987850" y="6449878"/>
            <a:ext cx="45987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lvl="0"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  <a:cs typeface="Poppins SemiBold" panose="02000000000000000000" pitchFamily="2" charset="0"/>
              </a:defRPr>
            </a:lvl1pPr>
          </a:lstStyle>
          <a:p>
            <a:pPr lvl="0"/>
            <a:fld id="{C7C71010-677A-489C-BB3F-CA8EBC4C3264}" type="slidenum">
              <a:rPr lang="id-ID" b="0" i="0" smtClean="0">
                <a:solidFill>
                  <a:schemeClr val="tx1">
                    <a:lumMod val="25000"/>
                    <a:lumOff val="75000"/>
                  </a:schemeClr>
                </a:solidFill>
                <a:latin typeface="Poppins" charset="0"/>
                <a:ea typeface="Poppins" charset="0"/>
                <a:cs typeface="Poppins" charset="0"/>
              </a:rPr>
              <a:pPr lvl="0"/>
              <a:t>‹#›</a:t>
            </a:fld>
            <a:endParaRPr lang="id-ID" b="0" i="0" dirty="0">
              <a:solidFill>
                <a:schemeClr val="tx1">
                  <a:lumMod val="25000"/>
                  <a:lumOff val="75000"/>
                </a:schemeClr>
              </a:solidFill>
              <a:latin typeface="Poppins" charset="0"/>
              <a:ea typeface="Poppins" charset="0"/>
              <a:cs typeface="Poppins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10599086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11465342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11032214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818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232248" y="1143000"/>
            <a:ext cx="3106768" cy="4503420"/>
          </a:xfr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8" name="Freeform 8"/>
          <p:cNvSpPr>
            <a:spLocks/>
          </p:cNvSpPr>
          <p:nvPr userDrawn="1"/>
        </p:nvSpPr>
        <p:spPr bwMode="auto">
          <a:xfrm>
            <a:off x="11608454" y="6443668"/>
            <a:ext cx="64471" cy="124912"/>
          </a:xfrm>
          <a:custGeom>
            <a:avLst/>
            <a:gdLst>
              <a:gd name="T0" fmla="*/ 1 w 27"/>
              <a:gd name="T1" fmla="*/ 52 h 52"/>
              <a:gd name="T2" fmla="*/ 0 w 27"/>
              <a:gd name="T3" fmla="*/ 51 h 52"/>
              <a:gd name="T4" fmla="*/ 0 w 27"/>
              <a:gd name="T5" fmla="*/ 49 h 52"/>
              <a:gd name="T6" fmla="*/ 23 w 27"/>
              <a:gd name="T7" fmla="*/ 26 h 52"/>
              <a:gd name="T8" fmla="*/ 0 w 27"/>
              <a:gd name="T9" fmla="*/ 3 h 52"/>
              <a:gd name="T10" fmla="*/ 0 w 27"/>
              <a:gd name="T11" fmla="*/ 1 h 52"/>
              <a:gd name="T12" fmla="*/ 2 w 27"/>
              <a:gd name="T13" fmla="*/ 1 h 52"/>
              <a:gd name="T14" fmla="*/ 26 w 27"/>
              <a:gd name="T15" fmla="*/ 25 h 52"/>
              <a:gd name="T16" fmla="*/ 26 w 27"/>
              <a:gd name="T17" fmla="*/ 27 h 52"/>
              <a:gd name="T18" fmla="*/ 2 w 27"/>
              <a:gd name="T19" fmla="*/ 51 h 52"/>
              <a:gd name="T20" fmla="*/ 1 w 27"/>
              <a:gd name="T21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7" h="52">
                <a:moveTo>
                  <a:pt x="1" y="52"/>
                </a:moveTo>
                <a:cubicBezTo>
                  <a:pt x="1" y="52"/>
                  <a:pt x="1" y="52"/>
                  <a:pt x="0" y="51"/>
                </a:cubicBezTo>
                <a:cubicBezTo>
                  <a:pt x="0" y="51"/>
                  <a:pt x="0" y="50"/>
                  <a:pt x="0" y="49"/>
                </a:cubicBezTo>
                <a:cubicBezTo>
                  <a:pt x="23" y="26"/>
                  <a:pt x="23" y="26"/>
                  <a:pt x="23" y="26"/>
                </a:cubicBezTo>
                <a:cubicBezTo>
                  <a:pt x="0" y="3"/>
                  <a:pt x="0" y="3"/>
                  <a:pt x="0" y="3"/>
                </a:cubicBezTo>
                <a:cubicBezTo>
                  <a:pt x="0" y="2"/>
                  <a:pt x="0" y="1"/>
                  <a:pt x="0" y="1"/>
                </a:cubicBezTo>
                <a:cubicBezTo>
                  <a:pt x="1" y="0"/>
                  <a:pt x="2" y="0"/>
                  <a:pt x="2" y="1"/>
                </a:cubicBezTo>
                <a:cubicBezTo>
                  <a:pt x="26" y="25"/>
                  <a:pt x="26" y="25"/>
                  <a:pt x="26" y="25"/>
                </a:cubicBezTo>
                <a:cubicBezTo>
                  <a:pt x="27" y="25"/>
                  <a:pt x="27" y="26"/>
                  <a:pt x="26" y="27"/>
                </a:cubicBezTo>
                <a:cubicBezTo>
                  <a:pt x="2" y="51"/>
                  <a:pt x="2" y="51"/>
                  <a:pt x="2" y="51"/>
                </a:cubicBezTo>
                <a:cubicBezTo>
                  <a:pt x="2" y="52"/>
                  <a:pt x="2" y="52"/>
                  <a:pt x="1" y="52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>
                <a:lumMod val="25000"/>
                <a:lumOff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9"/>
          <p:cNvSpPr>
            <a:spLocks/>
          </p:cNvSpPr>
          <p:nvPr userDrawn="1"/>
        </p:nvSpPr>
        <p:spPr bwMode="auto">
          <a:xfrm>
            <a:off x="10739108" y="6443668"/>
            <a:ext cx="64471" cy="124912"/>
          </a:xfrm>
          <a:custGeom>
            <a:avLst/>
            <a:gdLst>
              <a:gd name="T0" fmla="*/ 25 w 27"/>
              <a:gd name="T1" fmla="*/ 52 h 52"/>
              <a:gd name="T2" fmla="*/ 24 w 27"/>
              <a:gd name="T3" fmla="*/ 51 h 52"/>
              <a:gd name="T4" fmla="*/ 1 w 27"/>
              <a:gd name="T5" fmla="*/ 27 h 52"/>
              <a:gd name="T6" fmla="*/ 1 w 27"/>
              <a:gd name="T7" fmla="*/ 25 h 52"/>
              <a:gd name="T8" fmla="*/ 24 w 27"/>
              <a:gd name="T9" fmla="*/ 1 h 52"/>
              <a:gd name="T10" fmla="*/ 26 w 27"/>
              <a:gd name="T11" fmla="*/ 1 h 52"/>
              <a:gd name="T12" fmla="*/ 26 w 27"/>
              <a:gd name="T13" fmla="*/ 3 h 52"/>
              <a:gd name="T14" fmla="*/ 4 w 27"/>
              <a:gd name="T15" fmla="*/ 26 h 52"/>
              <a:gd name="T16" fmla="*/ 26 w 27"/>
              <a:gd name="T17" fmla="*/ 49 h 52"/>
              <a:gd name="T18" fmla="*/ 26 w 27"/>
              <a:gd name="T19" fmla="*/ 51 h 52"/>
              <a:gd name="T20" fmla="*/ 25 w 27"/>
              <a:gd name="T21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7" h="52">
                <a:moveTo>
                  <a:pt x="25" y="52"/>
                </a:moveTo>
                <a:cubicBezTo>
                  <a:pt x="25" y="52"/>
                  <a:pt x="24" y="52"/>
                  <a:pt x="24" y="51"/>
                </a:cubicBezTo>
                <a:cubicBezTo>
                  <a:pt x="1" y="27"/>
                  <a:pt x="1" y="27"/>
                  <a:pt x="1" y="27"/>
                </a:cubicBezTo>
                <a:cubicBezTo>
                  <a:pt x="0" y="26"/>
                  <a:pt x="0" y="25"/>
                  <a:pt x="1" y="25"/>
                </a:cubicBezTo>
                <a:cubicBezTo>
                  <a:pt x="24" y="1"/>
                  <a:pt x="24" y="1"/>
                  <a:pt x="24" y="1"/>
                </a:cubicBezTo>
                <a:cubicBezTo>
                  <a:pt x="25" y="0"/>
                  <a:pt x="26" y="0"/>
                  <a:pt x="26" y="1"/>
                </a:cubicBezTo>
                <a:cubicBezTo>
                  <a:pt x="27" y="1"/>
                  <a:pt x="27" y="2"/>
                  <a:pt x="26" y="3"/>
                </a:cubicBezTo>
                <a:cubicBezTo>
                  <a:pt x="4" y="26"/>
                  <a:pt x="4" y="26"/>
                  <a:pt x="4" y="26"/>
                </a:cubicBezTo>
                <a:cubicBezTo>
                  <a:pt x="26" y="49"/>
                  <a:pt x="26" y="49"/>
                  <a:pt x="26" y="49"/>
                </a:cubicBezTo>
                <a:cubicBezTo>
                  <a:pt x="27" y="50"/>
                  <a:pt x="27" y="51"/>
                  <a:pt x="26" y="51"/>
                </a:cubicBezTo>
                <a:cubicBezTo>
                  <a:pt x="26" y="52"/>
                  <a:pt x="26" y="52"/>
                  <a:pt x="25" y="52"/>
                </a:cubicBez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12700">
            <a:solidFill>
              <a:schemeClr val="tx1">
                <a:lumMod val="25000"/>
                <a:lumOff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0987850" y="6449878"/>
            <a:ext cx="45987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lvl="0"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  <a:cs typeface="Poppins SemiBold" panose="02000000000000000000" pitchFamily="2" charset="0"/>
              </a:defRPr>
            </a:lvl1pPr>
          </a:lstStyle>
          <a:p>
            <a:pPr lvl="0"/>
            <a:fld id="{C7C71010-677A-489C-BB3F-CA8EBC4C3264}" type="slidenum">
              <a:rPr lang="id-ID" b="0" i="0" smtClean="0">
                <a:solidFill>
                  <a:schemeClr val="tx1">
                    <a:lumMod val="25000"/>
                    <a:lumOff val="75000"/>
                  </a:schemeClr>
                </a:solidFill>
                <a:latin typeface="Poppins" charset="0"/>
                <a:ea typeface="Poppins" charset="0"/>
                <a:cs typeface="Poppins" charset="0"/>
              </a:rPr>
              <a:pPr lvl="0"/>
              <a:t>‹#›</a:t>
            </a:fld>
            <a:endParaRPr lang="id-ID" b="0" i="0" dirty="0">
              <a:solidFill>
                <a:schemeClr val="tx1">
                  <a:lumMod val="25000"/>
                  <a:lumOff val="75000"/>
                </a:schemeClr>
              </a:solidFill>
              <a:latin typeface="Poppins" charset="0"/>
              <a:ea typeface="Poppins" charset="0"/>
              <a:cs typeface="Poppins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10599086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1465342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11032214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4"/>
          <p:cNvSpPr>
            <a:spLocks/>
          </p:cNvSpPr>
          <p:nvPr userDrawn="1"/>
        </p:nvSpPr>
        <p:spPr bwMode="auto">
          <a:xfrm>
            <a:off x="1341076" y="6443668"/>
            <a:ext cx="150096" cy="124912"/>
          </a:xfrm>
          <a:custGeom>
            <a:avLst/>
            <a:gdLst>
              <a:gd name="T0" fmla="*/ 57 w 63"/>
              <a:gd name="T1" fmla="*/ 13 h 52"/>
              <a:gd name="T2" fmla="*/ 57 w 63"/>
              <a:gd name="T3" fmla="*/ 15 h 52"/>
              <a:gd name="T4" fmla="*/ 20 w 63"/>
              <a:gd name="T5" fmla="*/ 52 h 52"/>
              <a:gd name="T6" fmla="*/ 0 w 63"/>
              <a:gd name="T7" fmla="*/ 46 h 52"/>
              <a:gd name="T8" fmla="*/ 3 w 63"/>
              <a:gd name="T9" fmla="*/ 46 h 52"/>
              <a:gd name="T10" fmla="*/ 19 w 63"/>
              <a:gd name="T11" fmla="*/ 40 h 52"/>
              <a:gd name="T12" fmla="*/ 7 w 63"/>
              <a:gd name="T13" fmla="*/ 32 h 52"/>
              <a:gd name="T14" fmla="*/ 10 w 63"/>
              <a:gd name="T15" fmla="*/ 32 h 52"/>
              <a:gd name="T16" fmla="*/ 13 w 63"/>
              <a:gd name="T17" fmla="*/ 31 h 52"/>
              <a:gd name="T18" fmla="*/ 3 w 63"/>
              <a:gd name="T19" fmla="*/ 19 h 52"/>
              <a:gd name="T20" fmla="*/ 3 w 63"/>
              <a:gd name="T21" fmla="*/ 19 h 52"/>
              <a:gd name="T22" fmla="*/ 9 w 63"/>
              <a:gd name="T23" fmla="*/ 20 h 52"/>
              <a:gd name="T24" fmla="*/ 3 w 63"/>
              <a:gd name="T25" fmla="*/ 10 h 52"/>
              <a:gd name="T26" fmla="*/ 5 w 63"/>
              <a:gd name="T27" fmla="*/ 2 h 52"/>
              <a:gd name="T28" fmla="*/ 31 w 63"/>
              <a:gd name="T29" fmla="*/ 16 h 52"/>
              <a:gd name="T30" fmla="*/ 31 w 63"/>
              <a:gd name="T31" fmla="*/ 14 h 52"/>
              <a:gd name="T32" fmla="*/ 44 w 63"/>
              <a:gd name="T33" fmla="*/ 0 h 52"/>
              <a:gd name="T34" fmla="*/ 53 w 63"/>
              <a:gd name="T35" fmla="*/ 4 h 52"/>
              <a:gd name="T36" fmla="*/ 61 w 63"/>
              <a:gd name="T37" fmla="*/ 0 h 52"/>
              <a:gd name="T38" fmla="*/ 56 w 63"/>
              <a:gd name="T39" fmla="*/ 8 h 52"/>
              <a:gd name="T40" fmla="*/ 63 w 63"/>
              <a:gd name="T41" fmla="*/ 6 h 52"/>
              <a:gd name="T42" fmla="*/ 57 w 63"/>
              <a:gd name="T43" fmla="*/ 13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3" h="52">
                <a:moveTo>
                  <a:pt x="57" y="13"/>
                </a:moveTo>
                <a:cubicBezTo>
                  <a:pt x="57" y="14"/>
                  <a:pt x="57" y="14"/>
                  <a:pt x="57" y="15"/>
                </a:cubicBezTo>
                <a:cubicBezTo>
                  <a:pt x="57" y="32"/>
                  <a:pt x="44" y="52"/>
                  <a:pt x="20" y="52"/>
                </a:cubicBezTo>
                <a:cubicBezTo>
                  <a:pt x="13" y="52"/>
                  <a:pt x="6" y="50"/>
                  <a:pt x="0" y="46"/>
                </a:cubicBezTo>
                <a:cubicBezTo>
                  <a:pt x="1" y="46"/>
                  <a:pt x="2" y="46"/>
                  <a:pt x="3" y="46"/>
                </a:cubicBezTo>
                <a:cubicBezTo>
                  <a:pt x="9" y="46"/>
                  <a:pt x="15" y="44"/>
                  <a:pt x="19" y="40"/>
                </a:cubicBezTo>
                <a:cubicBezTo>
                  <a:pt x="14" y="40"/>
                  <a:pt x="9" y="37"/>
                  <a:pt x="7" y="32"/>
                </a:cubicBezTo>
                <a:cubicBezTo>
                  <a:pt x="8" y="32"/>
                  <a:pt x="9" y="32"/>
                  <a:pt x="10" y="32"/>
                </a:cubicBezTo>
                <a:cubicBezTo>
                  <a:pt x="11" y="32"/>
                  <a:pt x="12" y="32"/>
                  <a:pt x="13" y="31"/>
                </a:cubicBezTo>
                <a:cubicBezTo>
                  <a:pt x="7" y="30"/>
                  <a:pt x="3" y="25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5" y="19"/>
                  <a:pt x="7" y="20"/>
                  <a:pt x="9" y="20"/>
                </a:cubicBezTo>
                <a:cubicBezTo>
                  <a:pt x="5" y="18"/>
                  <a:pt x="3" y="14"/>
                  <a:pt x="3" y="10"/>
                </a:cubicBezTo>
                <a:cubicBezTo>
                  <a:pt x="3" y="6"/>
                  <a:pt x="4" y="4"/>
                  <a:pt x="5" y="2"/>
                </a:cubicBezTo>
                <a:cubicBezTo>
                  <a:pt x="11" y="11"/>
                  <a:pt x="20" y="16"/>
                  <a:pt x="31" y="16"/>
                </a:cubicBezTo>
                <a:cubicBezTo>
                  <a:pt x="31" y="14"/>
                  <a:pt x="31" y="14"/>
                  <a:pt x="31" y="14"/>
                </a:cubicBezTo>
                <a:cubicBezTo>
                  <a:pt x="31" y="5"/>
                  <a:pt x="37" y="0"/>
                  <a:pt x="44" y="0"/>
                </a:cubicBezTo>
                <a:cubicBezTo>
                  <a:pt x="48" y="0"/>
                  <a:pt x="51" y="1"/>
                  <a:pt x="53" y="4"/>
                </a:cubicBezTo>
                <a:cubicBezTo>
                  <a:pt x="56" y="3"/>
                  <a:pt x="59" y="2"/>
                  <a:pt x="61" y="0"/>
                </a:cubicBezTo>
                <a:cubicBezTo>
                  <a:pt x="61" y="4"/>
                  <a:pt x="58" y="6"/>
                  <a:pt x="56" y="8"/>
                </a:cubicBezTo>
                <a:cubicBezTo>
                  <a:pt x="58" y="7"/>
                  <a:pt x="61" y="7"/>
                  <a:pt x="63" y="6"/>
                </a:cubicBezTo>
                <a:cubicBezTo>
                  <a:pt x="61" y="8"/>
                  <a:pt x="59" y="11"/>
                  <a:pt x="57" y="13"/>
                </a:cubicBez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16"/>
          <p:cNvSpPr>
            <a:spLocks/>
          </p:cNvSpPr>
          <p:nvPr userDrawn="1"/>
        </p:nvSpPr>
        <p:spPr bwMode="auto">
          <a:xfrm>
            <a:off x="514038" y="6443668"/>
            <a:ext cx="64471" cy="124912"/>
          </a:xfrm>
          <a:custGeom>
            <a:avLst/>
            <a:gdLst>
              <a:gd name="T0" fmla="*/ 27 w 27"/>
              <a:gd name="T1" fmla="*/ 8 h 52"/>
              <a:gd name="T2" fmla="*/ 22 w 27"/>
              <a:gd name="T3" fmla="*/ 8 h 52"/>
              <a:gd name="T4" fmla="*/ 18 w 27"/>
              <a:gd name="T5" fmla="*/ 13 h 52"/>
              <a:gd name="T6" fmla="*/ 18 w 27"/>
              <a:gd name="T7" fmla="*/ 19 h 52"/>
              <a:gd name="T8" fmla="*/ 27 w 27"/>
              <a:gd name="T9" fmla="*/ 19 h 52"/>
              <a:gd name="T10" fmla="*/ 25 w 27"/>
              <a:gd name="T11" fmla="*/ 28 h 52"/>
              <a:gd name="T12" fmla="*/ 18 w 27"/>
              <a:gd name="T13" fmla="*/ 28 h 52"/>
              <a:gd name="T14" fmla="*/ 18 w 27"/>
              <a:gd name="T15" fmla="*/ 52 h 52"/>
              <a:gd name="T16" fmla="*/ 8 w 27"/>
              <a:gd name="T17" fmla="*/ 52 h 52"/>
              <a:gd name="T18" fmla="*/ 8 w 27"/>
              <a:gd name="T19" fmla="*/ 28 h 52"/>
              <a:gd name="T20" fmla="*/ 0 w 27"/>
              <a:gd name="T21" fmla="*/ 28 h 52"/>
              <a:gd name="T22" fmla="*/ 0 w 27"/>
              <a:gd name="T23" fmla="*/ 19 h 52"/>
              <a:gd name="T24" fmla="*/ 8 w 27"/>
              <a:gd name="T25" fmla="*/ 19 h 52"/>
              <a:gd name="T26" fmla="*/ 8 w 27"/>
              <a:gd name="T27" fmla="*/ 12 h 52"/>
              <a:gd name="T28" fmla="*/ 20 w 27"/>
              <a:gd name="T29" fmla="*/ 0 h 52"/>
              <a:gd name="T30" fmla="*/ 27 w 27"/>
              <a:gd name="T31" fmla="*/ 0 h 52"/>
              <a:gd name="T32" fmla="*/ 27 w 27"/>
              <a:gd name="T33" fmla="*/ 8 h 52"/>
              <a:gd name="T34" fmla="*/ 27 w 27"/>
              <a:gd name="T35" fmla="*/ 8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7" h="52">
                <a:moveTo>
                  <a:pt x="27" y="8"/>
                </a:moveTo>
                <a:cubicBezTo>
                  <a:pt x="22" y="8"/>
                  <a:pt x="22" y="8"/>
                  <a:pt x="22" y="8"/>
                </a:cubicBezTo>
                <a:cubicBezTo>
                  <a:pt x="18" y="8"/>
                  <a:pt x="18" y="11"/>
                  <a:pt x="18" y="13"/>
                </a:cubicBezTo>
                <a:cubicBezTo>
                  <a:pt x="18" y="19"/>
                  <a:pt x="18" y="19"/>
                  <a:pt x="18" y="19"/>
                </a:cubicBezTo>
                <a:cubicBezTo>
                  <a:pt x="27" y="19"/>
                  <a:pt x="27" y="19"/>
                  <a:pt x="27" y="19"/>
                </a:cubicBezTo>
                <a:cubicBezTo>
                  <a:pt x="25" y="28"/>
                  <a:pt x="25" y="28"/>
                  <a:pt x="25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52"/>
                  <a:pt x="18" y="52"/>
                  <a:pt x="18" y="52"/>
                </a:cubicBezTo>
                <a:cubicBezTo>
                  <a:pt x="8" y="52"/>
                  <a:pt x="8" y="52"/>
                  <a:pt x="8" y="52"/>
                </a:cubicBezTo>
                <a:cubicBezTo>
                  <a:pt x="8" y="28"/>
                  <a:pt x="8" y="28"/>
                  <a:pt x="8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9"/>
                  <a:pt x="0" y="19"/>
                  <a:pt x="0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4"/>
                  <a:pt x="13" y="0"/>
                  <a:pt x="20" y="0"/>
                </a:cubicBezTo>
                <a:cubicBezTo>
                  <a:pt x="23" y="0"/>
                  <a:pt x="26" y="0"/>
                  <a:pt x="27" y="0"/>
                </a:cubicBezTo>
                <a:cubicBezTo>
                  <a:pt x="27" y="8"/>
                  <a:pt x="27" y="8"/>
                  <a:pt x="27" y="8"/>
                </a:cubicBezTo>
                <a:cubicBezTo>
                  <a:pt x="27" y="8"/>
                  <a:pt x="27" y="8"/>
                  <a:pt x="27" y="8"/>
                </a:cubicBez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366626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799754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1240341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utoShape 5"/>
          <p:cNvSpPr>
            <a:spLocks noChangeAspect="1" noChangeArrowheads="1" noTextEdit="1"/>
          </p:cNvSpPr>
          <p:nvPr userDrawn="1"/>
        </p:nvSpPr>
        <p:spPr bwMode="auto">
          <a:xfrm>
            <a:off x="897062" y="6430220"/>
            <a:ext cx="163145" cy="16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8"/>
          <p:cNvSpPr>
            <a:spLocks noEditPoints="1"/>
          </p:cNvSpPr>
          <p:nvPr userDrawn="1"/>
        </p:nvSpPr>
        <p:spPr bwMode="auto">
          <a:xfrm>
            <a:off x="897062" y="6431125"/>
            <a:ext cx="163145" cy="163145"/>
          </a:xfrm>
          <a:custGeom>
            <a:avLst/>
            <a:gdLst/>
            <a:ahLst/>
            <a:cxnLst>
              <a:cxn ang="0">
                <a:pos x="1031" y="400"/>
              </a:cxn>
              <a:cxn ang="0">
                <a:pos x="809" y="482"/>
              </a:cxn>
              <a:cxn ang="0">
                <a:pos x="622" y="622"/>
              </a:cxn>
              <a:cxn ang="0">
                <a:pos x="482" y="809"/>
              </a:cxn>
              <a:cxn ang="0">
                <a:pos x="400" y="1031"/>
              </a:cxn>
              <a:cxn ang="0">
                <a:pos x="384" y="3135"/>
              </a:cxn>
              <a:cxn ang="0">
                <a:pos x="421" y="3375"/>
              </a:cxn>
              <a:cxn ang="0">
                <a:pos x="522" y="3588"/>
              </a:cxn>
              <a:cxn ang="0">
                <a:pos x="679" y="3759"/>
              </a:cxn>
              <a:cxn ang="0">
                <a:pos x="879" y="3882"/>
              </a:cxn>
              <a:cxn ang="0">
                <a:pos x="1112" y="3941"/>
              </a:cxn>
              <a:cxn ang="0">
                <a:pos x="3217" y="3941"/>
              </a:cxn>
              <a:cxn ang="0">
                <a:pos x="3449" y="3882"/>
              </a:cxn>
              <a:cxn ang="0">
                <a:pos x="3650" y="3759"/>
              </a:cxn>
              <a:cxn ang="0">
                <a:pos x="3807" y="3588"/>
              </a:cxn>
              <a:cxn ang="0">
                <a:pos x="3908" y="3375"/>
              </a:cxn>
              <a:cxn ang="0">
                <a:pos x="3945" y="3135"/>
              </a:cxn>
              <a:cxn ang="0">
                <a:pos x="3929" y="1031"/>
              </a:cxn>
              <a:cxn ang="0">
                <a:pos x="3847" y="809"/>
              </a:cxn>
              <a:cxn ang="0">
                <a:pos x="3707" y="622"/>
              </a:cxn>
              <a:cxn ang="0">
                <a:pos x="3520" y="482"/>
              </a:cxn>
              <a:cxn ang="0">
                <a:pos x="3298" y="400"/>
              </a:cxn>
              <a:cxn ang="0">
                <a:pos x="1194" y="384"/>
              </a:cxn>
              <a:cxn ang="0">
                <a:pos x="3233" y="4"/>
              </a:cxn>
              <a:cxn ang="0">
                <a:pos x="3512" y="61"/>
              </a:cxn>
              <a:cxn ang="0">
                <a:pos x="3763" y="179"/>
              </a:cxn>
              <a:cxn ang="0">
                <a:pos x="3980" y="349"/>
              </a:cxn>
              <a:cxn ang="0">
                <a:pos x="4150" y="566"/>
              </a:cxn>
              <a:cxn ang="0">
                <a:pos x="4268" y="817"/>
              </a:cxn>
              <a:cxn ang="0">
                <a:pos x="4325" y="1096"/>
              </a:cxn>
              <a:cxn ang="0">
                <a:pos x="4325" y="3233"/>
              </a:cxn>
              <a:cxn ang="0">
                <a:pos x="4268" y="3512"/>
              </a:cxn>
              <a:cxn ang="0">
                <a:pos x="4150" y="3763"/>
              </a:cxn>
              <a:cxn ang="0">
                <a:pos x="3980" y="3980"/>
              </a:cxn>
              <a:cxn ang="0">
                <a:pos x="3763" y="4150"/>
              </a:cxn>
              <a:cxn ang="0">
                <a:pos x="3512" y="4268"/>
              </a:cxn>
              <a:cxn ang="0">
                <a:pos x="3233" y="4325"/>
              </a:cxn>
              <a:cxn ang="0">
                <a:pos x="1096" y="4325"/>
              </a:cxn>
              <a:cxn ang="0">
                <a:pos x="817" y="4268"/>
              </a:cxn>
              <a:cxn ang="0">
                <a:pos x="566" y="4150"/>
              </a:cxn>
              <a:cxn ang="0">
                <a:pos x="349" y="3980"/>
              </a:cxn>
              <a:cxn ang="0">
                <a:pos x="179" y="3763"/>
              </a:cxn>
              <a:cxn ang="0">
                <a:pos x="61" y="3512"/>
              </a:cxn>
              <a:cxn ang="0">
                <a:pos x="4" y="3233"/>
              </a:cxn>
              <a:cxn ang="0">
                <a:pos x="4" y="1096"/>
              </a:cxn>
              <a:cxn ang="0">
                <a:pos x="61" y="817"/>
              </a:cxn>
              <a:cxn ang="0">
                <a:pos x="179" y="566"/>
              </a:cxn>
              <a:cxn ang="0">
                <a:pos x="349" y="349"/>
              </a:cxn>
              <a:cxn ang="0">
                <a:pos x="566" y="179"/>
              </a:cxn>
              <a:cxn ang="0">
                <a:pos x="817" y="61"/>
              </a:cxn>
              <a:cxn ang="0">
                <a:pos x="1096" y="4"/>
              </a:cxn>
            </a:cxnLst>
            <a:rect l="0" t="0" r="r" b="b"/>
            <a:pathLst>
              <a:path w="4329" h="4329">
                <a:moveTo>
                  <a:pt x="1194" y="384"/>
                </a:moveTo>
                <a:lnTo>
                  <a:pt x="1112" y="388"/>
                </a:lnTo>
                <a:lnTo>
                  <a:pt x="1031" y="400"/>
                </a:lnTo>
                <a:lnTo>
                  <a:pt x="954" y="421"/>
                </a:lnTo>
                <a:lnTo>
                  <a:pt x="879" y="448"/>
                </a:lnTo>
                <a:lnTo>
                  <a:pt x="809" y="482"/>
                </a:lnTo>
                <a:lnTo>
                  <a:pt x="741" y="522"/>
                </a:lnTo>
                <a:lnTo>
                  <a:pt x="679" y="570"/>
                </a:lnTo>
                <a:lnTo>
                  <a:pt x="622" y="622"/>
                </a:lnTo>
                <a:lnTo>
                  <a:pt x="570" y="679"/>
                </a:lnTo>
                <a:lnTo>
                  <a:pt x="522" y="741"/>
                </a:lnTo>
                <a:lnTo>
                  <a:pt x="482" y="809"/>
                </a:lnTo>
                <a:lnTo>
                  <a:pt x="447" y="880"/>
                </a:lnTo>
                <a:lnTo>
                  <a:pt x="421" y="954"/>
                </a:lnTo>
                <a:lnTo>
                  <a:pt x="400" y="1031"/>
                </a:lnTo>
                <a:lnTo>
                  <a:pt x="388" y="1112"/>
                </a:lnTo>
                <a:lnTo>
                  <a:pt x="384" y="1195"/>
                </a:lnTo>
                <a:lnTo>
                  <a:pt x="384" y="3135"/>
                </a:lnTo>
                <a:lnTo>
                  <a:pt x="388" y="3217"/>
                </a:lnTo>
                <a:lnTo>
                  <a:pt x="400" y="3298"/>
                </a:lnTo>
                <a:lnTo>
                  <a:pt x="421" y="3375"/>
                </a:lnTo>
                <a:lnTo>
                  <a:pt x="447" y="3450"/>
                </a:lnTo>
                <a:lnTo>
                  <a:pt x="482" y="3520"/>
                </a:lnTo>
                <a:lnTo>
                  <a:pt x="522" y="3588"/>
                </a:lnTo>
                <a:lnTo>
                  <a:pt x="570" y="3650"/>
                </a:lnTo>
                <a:lnTo>
                  <a:pt x="622" y="3708"/>
                </a:lnTo>
                <a:lnTo>
                  <a:pt x="679" y="3759"/>
                </a:lnTo>
                <a:lnTo>
                  <a:pt x="741" y="3807"/>
                </a:lnTo>
                <a:lnTo>
                  <a:pt x="809" y="3847"/>
                </a:lnTo>
                <a:lnTo>
                  <a:pt x="879" y="3882"/>
                </a:lnTo>
                <a:lnTo>
                  <a:pt x="954" y="3908"/>
                </a:lnTo>
                <a:lnTo>
                  <a:pt x="1031" y="3929"/>
                </a:lnTo>
                <a:lnTo>
                  <a:pt x="1112" y="3941"/>
                </a:lnTo>
                <a:lnTo>
                  <a:pt x="1194" y="3945"/>
                </a:lnTo>
                <a:lnTo>
                  <a:pt x="3134" y="3945"/>
                </a:lnTo>
                <a:lnTo>
                  <a:pt x="3217" y="3941"/>
                </a:lnTo>
                <a:lnTo>
                  <a:pt x="3298" y="3929"/>
                </a:lnTo>
                <a:lnTo>
                  <a:pt x="3375" y="3908"/>
                </a:lnTo>
                <a:lnTo>
                  <a:pt x="3449" y="3882"/>
                </a:lnTo>
                <a:lnTo>
                  <a:pt x="3520" y="3847"/>
                </a:lnTo>
                <a:lnTo>
                  <a:pt x="3588" y="3807"/>
                </a:lnTo>
                <a:lnTo>
                  <a:pt x="3650" y="3759"/>
                </a:lnTo>
                <a:lnTo>
                  <a:pt x="3707" y="3708"/>
                </a:lnTo>
                <a:lnTo>
                  <a:pt x="3759" y="3650"/>
                </a:lnTo>
                <a:lnTo>
                  <a:pt x="3807" y="3588"/>
                </a:lnTo>
                <a:lnTo>
                  <a:pt x="3847" y="3520"/>
                </a:lnTo>
                <a:lnTo>
                  <a:pt x="3881" y="3450"/>
                </a:lnTo>
                <a:lnTo>
                  <a:pt x="3908" y="3375"/>
                </a:lnTo>
                <a:lnTo>
                  <a:pt x="3929" y="3298"/>
                </a:lnTo>
                <a:lnTo>
                  <a:pt x="3941" y="3217"/>
                </a:lnTo>
                <a:lnTo>
                  <a:pt x="3945" y="3135"/>
                </a:lnTo>
                <a:lnTo>
                  <a:pt x="3945" y="1195"/>
                </a:lnTo>
                <a:lnTo>
                  <a:pt x="3941" y="1112"/>
                </a:lnTo>
                <a:lnTo>
                  <a:pt x="3929" y="1031"/>
                </a:lnTo>
                <a:lnTo>
                  <a:pt x="3908" y="954"/>
                </a:lnTo>
                <a:lnTo>
                  <a:pt x="3881" y="880"/>
                </a:lnTo>
                <a:lnTo>
                  <a:pt x="3847" y="809"/>
                </a:lnTo>
                <a:lnTo>
                  <a:pt x="3807" y="741"/>
                </a:lnTo>
                <a:lnTo>
                  <a:pt x="3759" y="679"/>
                </a:lnTo>
                <a:lnTo>
                  <a:pt x="3707" y="622"/>
                </a:lnTo>
                <a:lnTo>
                  <a:pt x="3650" y="570"/>
                </a:lnTo>
                <a:lnTo>
                  <a:pt x="3588" y="522"/>
                </a:lnTo>
                <a:lnTo>
                  <a:pt x="3520" y="482"/>
                </a:lnTo>
                <a:lnTo>
                  <a:pt x="3449" y="448"/>
                </a:lnTo>
                <a:lnTo>
                  <a:pt x="3375" y="421"/>
                </a:lnTo>
                <a:lnTo>
                  <a:pt x="3298" y="400"/>
                </a:lnTo>
                <a:lnTo>
                  <a:pt x="3217" y="388"/>
                </a:lnTo>
                <a:lnTo>
                  <a:pt x="3134" y="384"/>
                </a:lnTo>
                <a:lnTo>
                  <a:pt x="1194" y="384"/>
                </a:lnTo>
                <a:close/>
                <a:moveTo>
                  <a:pt x="1194" y="0"/>
                </a:moveTo>
                <a:lnTo>
                  <a:pt x="3134" y="0"/>
                </a:lnTo>
                <a:lnTo>
                  <a:pt x="3233" y="4"/>
                </a:lnTo>
                <a:lnTo>
                  <a:pt x="3328" y="16"/>
                </a:lnTo>
                <a:lnTo>
                  <a:pt x="3421" y="34"/>
                </a:lnTo>
                <a:lnTo>
                  <a:pt x="3512" y="61"/>
                </a:lnTo>
                <a:lnTo>
                  <a:pt x="3600" y="94"/>
                </a:lnTo>
                <a:lnTo>
                  <a:pt x="3683" y="133"/>
                </a:lnTo>
                <a:lnTo>
                  <a:pt x="3763" y="179"/>
                </a:lnTo>
                <a:lnTo>
                  <a:pt x="3840" y="231"/>
                </a:lnTo>
                <a:lnTo>
                  <a:pt x="3912" y="288"/>
                </a:lnTo>
                <a:lnTo>
                  <a:pt x="3980" y="349"/>
                </a:lnTo>
                <a:lnTo>
                  <a:pt x="4041" y="417"/>
                </a:lnTo>
                <a:lnTo>
                  <a:pt x="4098" y="489"/>
                </a:lnTo>
                <a:lnTo>
                  <a:pt x="4150" y="566"/>
                </a:lnTo>
                <a:lnTo>
                  <a:pt x="4196" y="646"/>
                </a:lnTo>
                <a:lnTo>
                  <a:pt x="4235" y="729"/>
                </a:lnTo>
                <a:lnTo>
                  <a:pt x="4268" y="817"/>
                </a:lnTo>
                <a:lnTo>
                  <a:pt x="4295" y="908"/>
                </a:lnTo>
                <a:lnTo>
                  <a:pt x="4313" y="1001"/>
                </a:lnTo>
                <a:lnTo>
                  <a:pt x="4325" y="1096"/>
                </a:lnTo>
                <a:lnTo>
                  <a:pt x="4329" y="1195"/>
                </a:lnTo>
                <a:lnTo>
                  <a:pt x="4329" y="3135"/>
                </a:lnTo>
                <a:lnTo>
                  <a:pt x="4325" y="3233"/>
                </a:lnTo>
                <a:lnTo>
                  <a:pt x="4313" y="3329"/>
                </a:lnTo>
                <a:lnTo>
                  <a:pt x="4295" y="3422"/>
                </a:lnTo>
                <a:lnTo>
                  <a:pt x="4268" y="3512"/>
                </a:lnTo>
                <a:lnTo>
                  <a:pt x="4235" y="3600"/>
                </a:lnTo>
                <a:lnTo>
                  <a:pt x="4196" y="3684"/>
                </a:lnTo>
                <a:lnTo>
                  <a:pt x="4150" y="3763"/>
                </a:lnTo>
                <a:lnTo>
                  <a:pt x="4098" y="3840"/>
                </a:lnTo>
                <a:lnTo>
                  <a:pt x="4041" y="3912"/>
                </a:lnTo>
                <a:lnTo>
                  <a:pt x="3980" y="3980"/>
                </a:lnTo>
                <a:lnTo>
                  <a:pt x="3912" y="4041"/>
                </a:lnTo>
                <a:lnTo>
                  <a:pt x="3840" y="4098"/>
                </a:lnTo>
                <a:lnTo>
                  <a:pt x="3763" y="4150"/>
                </a:lnTo>
                <a:lnTo>
                  <a:pt x="3683" y="4197"/>
                </a:lnTo>
                <a:lnTo>
                  <a:pt x="3600" y="4235"/>
                </a:lnTo>
                <a:lnTo>
                  <a:pt x="3512" y="4268"/>
                </a:lnTo>
                <a:lnTo>
                  <a:pt x="3421" y="4295"/>
                </a:lnTo>
                <a:lnTo>
                  <a:pt x="3328" y="4313"/>
                </a:lnTo>
                <a:lnTo>
                  <a:pt x="3233" y="4325"/>
                </a:lnTo>
                <a:lnTo>
                  <a:pt x="3134" y="4329"/>
                </a:lnTo>
                <a:lnTo>
                  <a:pt x="1194" y="4329"/>
                </a:lnTo>
                <a:lnTo>
                  <a:pt x="1096" y="4325"/>
                </a:lnTo>
                <a:lnTo>
                  <a:pt x="1000" y="4313"/>
                </a:lnTo>
                <a:lnTo>
                  <a:pt x="907" y="4295"/>
                </a:lnTo>
                <a:lnTo>
                  <a:pt x="817" y="4268"/>
                </a:lnTo>
                <a:lnTo>
                  <a:pt x="729" y="4235"/>
                </a:lnTo>
                <a:lnTo>
                  <a:pt x="645" y="4197"/>
                </a:lnTo>
                <a:lnTo>
                  <a:pt x="566" y="4150"/>
                </a:lnTo>
                <a:lnTo>
                  <a:pt x="489" y="4098"/>
                </a:lnTo>
                <a:lnTo>
                  <a:pt x="417" y="4041"/>
                </a:lnTo>
                <a:lnTo>
                  <a:pt x="349" y="3980"/>
                </a:lnTo>
                <a:lnTo>
                  <a:pt x="288" y="3912"/>
                </a:lnTo>
                <a:lnTo>
                  <a:pt x="231" y="3840"/>
                </a:lnTo>
                <a:lnTo>
                  <a:pt x="179" y="3763"/>
                </a:lnTo>
                <a:lnTo>
                  <a:pt x="133" y="3684"/>
                </a:lnTo>
                <a:lnTo>
                  <a:pt x="94" y="3600"/>
                </a:lnTo>
                <a:lnTo>
                  <a:pt x="61" y="3512"/>
                </a:lnTo>
                <a:lnTo>
                  <a:pt x="34" y="3422"/>
                </a:lnTo>
                <a:lnTo>
                  <a:pt x="16" y="3329"/>
                </a:lnTo>
                <a:lnTo>
                  <a:pt x="4" y="3233"/>
                </a:lnTo>
                <a:lnTo>
                  <a:pt x="0" y="3135"/>
                </a:lnTo>
                <a:lnTo>
                  <a:pt x="0" y="1195"/>
                </a:lnTo>
                <a:lnTo>
                  <a:pt x="4" y="1096"/>
                </a:lnTo>
                <a:lnTo>
                  <a:pt x="16" y="1001"/>
                </a:lnTo>
                <a:lnTo>
                  <a:pt x="34" y="908"/>
                </a:lnTo>
                <a:lnTo>
                  <a:pt x="61" y="817"/>
                </a:lnTo>
                <a:lnTo>
                  <a:pt x="94" y="729"/>
                </a:lnTo>
                <a:lnTo>
                  <a:pt x="133" y="646"/>
                </a:lnTo>
                <a:lnTo>
                  <a:pt x="179" y="566"/>
                </a:lnTo>
                <a:lnTo>
                  <a:pt x="231" y="489"/>
                </a:lnTo>
                <a:lnTo>
                  <a:pt x="288" y="417"/>
                </a:lnTo>
                <a:lnTo>
                  <a:pt x="349" y="349"/>
                </a:lnTo>
                <a:lnTo>
                  <a:pt x="417" y="288"/>
                </a:lnTo>
                <a:lnTo>
                  <a:pt x="489" y="231"/>
                </a:lnTo>
                <a:lnTo>
                  <a:pt x="566" y="179"/>
                </a:lnTo>
                <a:lnTo>
                  <a:pt x="645" y="133"/>
                </a:lnTo>
                <a:lnTo>
                  <a:pt x="729" y="94"/>
                </a:lnTo>
                <a:lnTo>
                  <a:pt x="817" y="61"/>
                </a:lnTo>
                <a:lnTo>
                  <a:pt x="907" y="34"/>
                </a:lnTo>
                <a:lnTo>
                  <a:pt x="1000" y="16"/>
                </a:lnTo>
                <a:lnTo>
                  <a:pt x="1096" y="4"/>
                </a:lnTo>
                <a:lnTo>
                  <a:pt x="1194" y="0"/>
                </a:ln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9"/>
          <p:cNvSpPr>
            <a:spLocks noEditPoints="1"/>
          </p:cNvSpPr>
          <p:nvPr userDrawn="1"/>
        </p:nvSpPr>
        <p:spPr bwMode="auto">
          <a:xfrm>
            <a:off x="936567" y="6470629"/>
            <a:ext cx="84136" cy="84136"/>
          </a:xfrm>
          <a:custGeom>
            <a:avLst/>
            <a:gdLst/>
            <a:ahLst/>
            <a:cxnLst>
              <a:cxn ang="0">
                <a:pos x="969" y="398"/>
              </a:cxn>
              <a:cxn ang="0">
                <a:pos x="768" y="473"/>
              </a:cxn>
              <a:cxn ang="0">
                <a:pos x="599" y="598"/>
              </a:cxn>
              <a:cxn ang="0">
                <a:pos x="473" y="767"/>
              </a:cxn>
              <a:cxn ang="0">
                <a:pos x="400" y="967"/>
              </a:cxn>
              <a:cxn ang="0">
                <a:pos x="389" y="1189"/>
              </a:cxn>
              <a:cxn ang="0">
                <a:pos x="443" y="1399"/>
              </a:cxn>
              <a:cxn ang="0">
                <a:pos x="553" y="1580"/>
              </a:cxn>
              <a:cxn ang="0">
                <a:pos x="708" y="1721"/>
              </a:cxn>
              <a:cxn ang="0">
                <a:pos x="900" y="1812"/>
              </a:cxn>
              <a:cxn ang="0">
                <a:pos x="1116" y="1846"/>
              </a:cxn>
              <a:cxn ang="0">
                <a:pos x="1333" y="1812"/>
              </a:cxn>
              <a:cxn ang="0">
                <a:pos x="1524" y="1721"/>
              </a:cxn>
              <a:cxn ang="0">
                <a:pos x="1680" y="1580"/>
              </a:cxn>
              <a:cxn ang="0">
                <a:pos x="1790" y="1399"/>
              </a:cxn>
              <a:cxn ang="0">
                <a:pos x="1843" y="1189"/>
              </a:cxn>
              <a:cxn ang="0">
                <a:pos x="1833" y="967"/>
              </a:cxn>
              <a:cxn ang="0">
                <a:pos x="1760" y="767"/>
              </a:cxn>
              <a:cxn ang="0">
                <a:pos x="1633" y="598"/>
              </a:cxn>
              <a:cxn ang="0">
                <a:pos x="1465" y="473"/>
              </a:cxn>
              <a:cxn ang="0">
                <a:pos x="1264" y="398"/>
              </a:cxn>
              <a:cxn ang="0">
                <a:pos x="1116" y="0"/>
              </a:cxn>
              <a:cxn ang="0">
                <a:pos x="1398" y="36"/>
              </a:cxn>
              <a:cxn ang="0">
                <a:pos x="1653" y="137"/>
              </a:cxn>
              <a:cxn ang="0">
                <a:pos x="1872" y="295"/>
              </a:cxn>
              <a:cxn ang="0">
                <a:pos x="2047" y="501"/>
              </a:cxn>
              <a:cxn ang="0">
                <a:pos x="2169" y="745"/>
              </a:cxn>
              <a:cxn ang="0">
                <a:pos x="2227" y="1019"/>
              </a:cxn>
              <a:cxn ang="0">
                <a:pos x="2215" y="1305"/>
              </a:cxn>
              <a:cxn ang="0">
                <a:pos x="2134" y="1569"/>
              </a:cxn>
              <a:cxn ang="0">
                <a:pos x="1995" y="1802"/>
              </a:cxn>
              <a:cxn ang="0">
                <a:pos x="1803" y="1993"/>
              </a:cxn>
              <a:cxn ang="0">
                <a:pos x="1571" y="2133"/>
              </a:cxn>
              <a:cxn ang="0">
                <a:pos x="1306" y="2214"/>
              </a:cxn>
              <a:cxn ang="0">
                <a:pos x="1021" y="2226"/>
              </a:cxn>
              <a:cxn ang="0">
                <a:pos x="747" y="2167"/>
              </a:cxn>
              <a:cxn ang="0">
                <a:pos x="502" y="2045"/>
              </a:cxn>
              <a:cxn ang="0">
                <a:pos x="296" y="1871"/>
              </a:cxn>
              <a:cxn ang="0">
                <a:pos x="138" y="1652"/>
              </a:cxn>
              <a:cxn ang="0">
                <a:pos x="36" y="1396"/>
              </a:cxn>
              <a:cxn ang="0">
                <a:pos x="0" y="1115"/>
              </a:cxn>
              <a:cxn ang="0">
                <a:pos x="36" y="833"/>
              </a:cxn>
              <a:cxn ang="0">
                <a:pos x="138" y="578"/>
              </a:cxn>
              <a:cxn ang="0">
                <a:pos x="296" y="359"/>
              </a:cxn>
              <a:cxn ang="0">
                <a:pos x="502" y="184"/>
              </a:cxn>
              <a:cxn ang="0">
                <a:pos x="747" y="62"/>
              </a:cxn>
              <a:cxn ang="0">
                <a:pos x="1021" y="4"/>
              </a:cxn>
            </a:cxnLst>
            <a:rect l="0" t="0" r="r" b="b"/>
            <a:pathLst>
              <a:path w="2231" h="2230">
                <a:moveTo>
                  <a:pt x="1116" y="384"/>
                </a:moveTo>
                <a:lnTo>
                  <a:pt x="1042" y="388"/>
                </a:lnTo>
                <a:lnTo>
                  <a:pt x="969" y="398"/>
                </a:lnTo>
                <a:lnTo>
                  <a:pt x="898" y="417"/>
                </a:lnTo>
                <a:lnTo>
                  <a:pt x="832" y="441"/>
                </a:lnTo>
                <a:lnTo>
                  <a:pt x="768" y="473"/>
                </a:lnTo>
                <a:lnTo>
                  <a:pt x="707" y="509"/>
                </a:lnTo>
                <a:lnTo>
                  <a:pt x="651" y="551"/>
                </a:lnTo>
                <a:lnTo>
                  <a:pt x="599" y="598"/>
                </a:lnTo>
                <a:lnTo>
                  <a:pt x="553" y="650"/>
                </a:lnTo>
                <a:lnTo>
                  <a:pt x="510" y="707"/>
                </a:lnTo>
                <a:lnTo>
                  <a:pt x="473" y="767"/>
                </a:lnTo>
                <a:lnTo>
                  <a:pt x="443" y="830"/>
                </a:lnTo>
                <a:lnTo>
                  <a:pt x="419" y="898"/>
                </a:lnTo>
                <a:lnTo>
                  <a:pt x="400" y="967"/>
                </a:lnTo>
                <a:lnTo>
                  <a:pt x="389" y="1040"/>
                </a:lnTo>
                <a:lnTo>
                  <a:pt x="386" y="1115"/>
                </a:lnTo>
                <a:lnTo>
                  <a:pt x="389" y="1189"/>
                </a:lnTo>
                <a:lnTo>
                  <a:pt x="400" y="1262"/>
                </a:lnTo>
                <a:lnTo>
                  <a:pt x="419" y="1333"/>
                </a:lnTo>
                <a:lnTo>
                  <a:pt x="443" y="1399"/>
                </a:lnTo>
                <a:lnTo>
                  <a:pt x="475" y="1463"/>
                </a:lnTo>
                <a:lnTo>
                  <a:pt x="510" y="1524"/>
                </a:lnTo>
                <a:lnTo>
                  <a:pt x="553" y="1580"/>
                </a:lnTo>
                <a:lnTo>
                  <a:pt x="599" y="1632"/>
                </a:lnTo>
                <a:lnTo>
                  <a:pt x="651" y="1678"/>
                </a:lnTo>
                <a:lnTo>
                  <a:pt x="708" y="1721"/>
                </a:lnTo>
                <a:lnTo>
                  <a:pt x="768" y="1758"/>
                </a:lnTo>
                <a:lnTo>
                  <a:pt x="832" y="1788"/>
                </a:lnTo>
                <a:lnTo>
                  <a:pt x="900" y="1812"/>
                </a:lnTo>
                <a:lnTo>
                  <a:pt x="969" y="1831"/>
                </a:lnTo>
                <a:lnTo>
                  <a:pt x="1042" y="1842"/>
                </a:lnTo>
                <a:lnTo>
                  <a:pt x="1116" y="1846"/>
                </a:lnTo>
                <a:lnTo>
                  <a:pt x="1191" y="1842"/>
                </a:lnTo>
                <a:lnTo>
                  <a:pt x="1264" y="1831"/>
                </a:lnTo>
                <a:lnTo>
                  <a:pt x="1333" y="1812"/>
                </a:lnTo>
                <a:lnTo>
                  <a:pt x="1401" y="1788"/>
                </a:lnTo>
                <a:lnTo>
                  <a:pt x="1465" y="1758"/>
                </a:lnTo>
                <a:lnTo>
                  <a:pt x="1524" y="1721"/>
                </a:lnTo>
                <a:lnTo>
                  <a:pt x="1581" y="1678"/>
                </a:lnTo>
                <a:lnTo>
                  <a:pt x="1633" y="1632"/>
                </a:lnTo>
                <a:lnTo>
                  <a:pt x="1680" y="1580"/>
                </a:lnTo>
                <a:lnTo>
                  <a:pt x="1722" y="1524"/>
                </a:lnTo>
                <a:lnTo>
                  <a:pt x="1758" y="1463"/>
                </a:lnTo>
                <a:lnTo>
                  <a:pt x="1790" y="1399"/>
                </a:lnTo>
                <a:lnTo>
                  <a:pt x="1814" y="1333"/>
                </a:lnTo>
                <a:lnTo>
                  <a:pt x="1833" y="1262"/>
                </a:lnTo>
                <a:lnTo>
                  <a:pt x="1843" y="1189"/>
                </a:lnTo>
                <a:lnTo>
                  <a:pt x="1847" y="1115"/>
                </a:lnTo>
                <a:lnTo>
                  <a:pt x="1843" y="1040"/>
                </a:lnTo>
                <a:lnTo>
                  <a:pt x="1833" y="967"/>
                </a:lnTo>
                <a:lnTo>
                  <a:pt x="1814" y="898"/>
                </a:lnTo>
                <a:lnTo>
                  <a:pt x="1790" y="830"/>
                </a:lnTo>
                <a:lnTo>
                  <a:pt x="1760" y="767"/>
                </a:lnTo>
                <a:lnTo>
                  <a:pt x="1722" y="707"/>
                </a:lnTo>
                <a:lnTo>
                  <a:pt x="1680" y="650"/>
                </a:lnTo>
                <a:lnTo>
                  <a:pt x="1633" y="598"/>
                </a:lnTo>
                <a:lnTo>
                  <a:pt x="1581" y="551"/>
                </a:lnTo>
                <a:lnTo>
                  <a:pt x="1526" y="509"/>
                </a:lnTo>
                <a:lnTo>
                  <a:pt x="1465" y="473"/>
                </a:lnTo>
                <a:lnTo>
                  <a:pt x="1401" y="441"/>
                </a:lnTo>
                <a:lnTo>
                  <a:pt x="1334" y="417"/>
                </a:lnTo>
                <a:lnTo>
                  <a:pt x="1264" y="398"/>
                </a:lnTo>
                <a:lnTo>
                  <a:pt x="1191" y="388"/>
                </a:lnTo>
                <a:lnTo>
                  <a:pt x="1116" y="384"/>
                </a:lnTo>
                <a:close/>
                <a:moveTo>
                  <a:pt x="1116" y="0"/>
                </a:moveTo>
                <a:lnTo>
                  <a:pt x="1212" y="4"/>
                </a:lnTo>
                <a:lnTo>
                  <a:pt x="1306" y="16"/>
                </a:lnTo>
                <a:lnTo>
                  <a:pt x="1398" y="36"/>
                </a:lnTo>
                <a:lnTo>
                  <a:pt x="1486" y="62"/>
                </a:lnTo>
                <a:lnTo>
                  <a:pt x="1571" y="97"/>
                </a:lnTo>
                <a:lnTo>
                  <a:pt x="1653" y="137"/>
                </a:lnTo>
                <a:lnTo>
                  <a:pt x="1730" y="184"/>
                </a:lnTo>
                <a:lnTo>
                  <a:pt x="1803" y="236"/>
                </a:lnTo>
                <a:lnTo>
                  <a:pt x="1872" y="295"/>
                </a:lnTo>
                <a:lnTo>
                  <a:pt x="1936" y="359"/>
                </a:lnTo>
                <a:lnTo>
                  <a:pt x="1995" y="428"/>
                </a:lnTo>
                <a:lnTo>
                  <a:pt x="2047" y="501"/>
                </a:lnTo>
                <a:lnTo>
                  <a:pt x="2094" y="578"/>
                </a:lnTo>
                <a:lnTo>
                  <a:pt x="2134" y="660"/>
                </a:lnTo>
                <a:lnTo>
                  <a:pt x="2169" y="745"/>
                </a:lnTo>
                <a:lnTo>
                  <a:pt x="2195" y="833"/>
                </a:lnTo>
                <a:lnTo>
                  <a:pt x="2215" y="925"/>
                </a:lnTo>
                <a:lnTo>
                  <a:pt x="2227" y="1019"/>
                </a:lnTo>
                <a:lnTo>
                  <a:pt x="2231" y="1115"/>
                </a:lnTo>
                <a:lnTo>
                  <a:pt x="2227" y="1210"/>
                </a:lnTo>
                <a:lnTo>
                  <a:pt x="2215" y="1305"/>
                </a:lnTo>
                <a:lnTo>
                  <a:pt x="2195" y="1396"/>
                </a:lnTo>
                <a:lnTo>
                  <a:pt x="2169" y="1484"/>
                </a:lnTo>
                <a:lnTo>
                  <a:pt x="2134" y="1569"/>
                </a:lnTo>
                <a:lnTo>
                  <a:pt x="2094" y="1652"/>
                </a:lnTo>
                <a:lnTo>
                  <a:pt x="2047" y="1729"/>
                </a:lnTo>
                <a:lnTo>
                  <a:pt x="1995" y="1802"/>
                </a:lnTo>
                <a:lnTo>
                  <a:pt x="1936" y="1871"/>
                </a:lnTo>
                <a:lnTo>
                  <a:pt x="1872" y="1935"/>
                </a:lnTo>
                <a:lnTo>
                  <a:pt x="1803" y="1993"/>
                </a:lnTo>
                <a:lnTo>
                  <a:pt x="1730" y="2045"/>
                </a:lnTo>
                <a:lnTo>
                  <a:pt x="1653" y="2093"/>
                </a:lnTo>
                <a:lnTo>
                  <a:pt x="1571" y="2133"/>
                </a:lnTo>
                <a:lnTo>
                  <a:pt x="1486" y="2167"/>
                </a:lnTo>
                <a:lnTo>
                  <a:pt x="1398" y="2194"/>
                </a:lnTo>
                <a:lnTo>
                  <a:pt x="1306" y="2214"/>
                </a:lnTo>
                <a:lnTo>
                  <a:pt x="1212" y="2226"/>
                </a:lnTo>
                <a:lnTo>
                  <a:pt x="1116" y="2230"/>
                </a:lnTo>
                <a:lnTo>
                  <a:pt x="1021" y="2226"/>
                </a:lnTo>
                <a:lnTo>
                  <a:pt x="926" y="2214"/>
                </a:lnTo>
                <a:lnTo>
                  <a:pt x="835" y="2194"/>
                </a:lnTo>
                <a:lnTo>
                  <a:pt x="747" y="2167"/>
                </a:lnTo>
                <a:lnTo>
                  <a:pt x="662" y="2133"/>
                </a:lnTo>
                <a:lnTo>
                  <a:pt x="580" y="2093"/>
                </a:lnTo>
                <a:lnTo>
                  <a:pt x="502" y="2045"/>
                </a:lnTo>
                <a:lnTo>
                  <a:pt x="429" y="1993"/>
                </a:lnTo>
                <a:lnTo>
                  <a:pt x="360" y="1935"/>
                </a:lnTo>
                <a:lnTo>
                  <a:pt x="296" y="1871"/>
                </a:lnTo>
                <a:lnTo>
                  <a:pt x="238" y="1802"/>
                </a:lnTo>
                <a:lnTo>
                  <a:pt x="185" y="1729"/>
                </a:lnTo>
                <a:lnTo>
                  <a:pt x="138" y="1652"/>
                </a:lnTo>
                <a:lnTo>
                  <a:pt x="97" y="1569"/>
                </a:lnTo>
                <a:lnTo>
                  <a:pt x="63" y="1484"/>
                </a:lnTo>
                <a:lnTo>
                  <a:pt x="36" y="1396"/>
                </a:lnTo>
                <a:lnTo>
                  <a:pt x="16" y="1305"/>
                </a:lnTo>
                <a:lnTo>
                  <a:pt x="4" y="1210"/>
                </a:lnTo>
                <a:lnTo>
                  <a:pt x="0" y="1115"/>
                </a:lnTo>
                <a:lnTo>
                  <a:pt x="4" y="1019"/>
                </a:lnTo>
                <a:lnTo>
                  <a:pt x="16" y="925"/>
                </a:lnTo>
                <a:lnTo>
                  <a:pt x="36" y="833"/>
                </a:lnTo>
                <a:lnTo>
                  <a:pt x="63" y="745"/>
                </a:lnTo>
                <a:lnTo>
                  <a:pt x="97" y="660"/>
                </a:lnTo>
                <a:lnTo>
                  <a:pt x="138" y="578"/>
                </a:lnTo>
                <a:lnTo>
                  <a:pt x="185" y="501"/>
                </a:lnTo>
                <a:lnTo>
                  <a:pt x="238" y="428"/>
                </a:lnTo>
                <a:lnTo>
                  <a:pt x="296" y="359"/>
                </a:lnTo>
                <a:lnTo>
                  <a:pt x="360" y="295"/>
                </a:lnTo>
                <a:lnTo>
                  <a:pt x="429" y="236"/>
                </a:lnTo>
                <a:lnTo>
                  <a:pt x="502" y="184"/>
                </a:lnTo>
                <a:lnTo>
                  <a:pt x="580" y="137"/>
                </a:lnTo>
                <a:lnTo>
                  <a:pt x="662" y="97"/>
                </a:lnTo>
                <a:lnTo>
                  <a:pt x="747" y="62"/>
                </a:lnTo>
                <a:lnTo>
                  <a:pt x="835" y="36"/>
                </a:lnTo>
                <a:lnTo>
                  <a:pt x="926" y="16"/>
                </a:lnTo>
                <a:lnTo>
                  <a:pt x="1021" y="4"/>
                </a:lnTo>
                <a:lnTo>
                  <a:pt x="1116" y="0"/>
                </a:ln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10"/>
          <p:cNvSpPr>
            <a:spLocks/>
          </p:cNvSpPr>
          <p:nvPr userDrawn="1"/>
        </p:nvSpPr>
        <p:spPr bwMode="auto">
          <a:xfrm>
            <a:off x="1011807" y="6458416"/>
            <a:ext cx="21260" cy="21260"/>
          </a:xfrm>
          <a:custGeom>
            <a:avLst/>
            <a:gdLst/>
            <a:ahLst/>
            <a:cxnLst>
              <a:cxn ang="0">
                <a:pos x="282" y="0"/>
              </a:cxn>
              <a:cxn ang="0">
                <a:pos x="326" y="4"/>
              </a:cxn>
              <a:cxn ang="0">
                <a:pos x="368" y="14"/>
              </a:cxn>
              <a:cxn ang="0">
                <a:pos x="410" y="30"/>
              </a:cxn>
              <a:cxn ang="0">
                <a:pos x="447" y="54"/>
              </a:cxn>
              <a:cxn ang="0">
                <a:pos x="481" y="82"/>
              </a:cxn>
              <a:cxn ang="0">
                <a:pos x="509" y="117"/>
              </a:cxn>
              <a:cxn ang="0">
                <a:pos x="533" y="154"/>
              </a:cxn>
              <a:cxn ang="0">
                <a:pos x="549" y="195"/>
              </a:cxn>
              <a:cxn ang="0">
                <a:pos x="560" y="238"/>
              </a:cxn>
              <a:cxn ang="0">
                <a:pos x="564" y="282"/>
              </a:cxn>
              <a:cxn ang="0">
                <a:pos x="560" y="325"/>
              </a:cxn>
              <a:cxn ang="0">
                <a:pos x="549" y="369"/>
              </a:cxn>
              <a:cxn ang="0">
                <a:pos x="533" y="409"/>
              </a:cxn>
              <a:cxn ang="0">
                <a:pos x="509" y="448"/>
              </a:cxn>
              <a:cxn ang="0">
                <a:pos x="481" y="481"/>
              </a:cxn>
              <a:cxn ang="0">
                <a:pos x="447" y="510"/>
              </a:cxn>
              <a:cxn ang="0">
                <a:pos x="410" y="533"/>
              </a:cxn>
              <a:cxn ang="0">
                <a:pos x="368" y="550"/>
              </a:cxn>
              <a:cxn ang="0">
                <a:pos x="326" y="559"/>
              </a:cxn>
              <a:cxn ang="0">
                <a:pos x="282" y="563"/>
              </a:cxn>
              <a:cxn ang="0">
                <a:pos x="245" y="561"/>
              </a:cxn>
              <a:cxn ang="0">
                <a:pos x="209" y="554"/>
              </a:cxn>
              <a:cxn ang="0">
                <a:pos x="174" y="542"/>
              </a:cxn>
              <a:cxn ang="0">
                <a:pos x="141" y="526"/>
              </a:cxn>
              <a:cxn ang="0">
                <a:pos x="111" y="505"/>
              </a:cxn>
              <a:cxn ang="0">
                <a:pos x="83" y="481"/>
              </a:cxn>
              <a:cxn ang="0">
                <a:pos x="59" y="453"/>
              </a:cxn>
              <a:cxn ang="0">
                <a:pos x="38" y="422"/>
              </a:cxn>
              <a:cxn ang="0">
                <a:pos x="22" y="389"/>
              </a:cxn>
              <a:cxn ang="0">
                <a:pos x="10" y="355"/>
              </a:cxn>
              <a:cxn ang="0">
                <a:pos x="3" y="319"/>
              </a:cxn>
              <a:cxn ang="0">
                <a:pos x="0" y="282"/>
              </a:cxn>
              <a:cxn ang="0">
                <a:pos x="4" y="238"/>
              </a:cxn>
              <a:cxn ang="0">
                <a:pos x="14" y="195"/>
              </a:cxn>
              <a:cxn ang="0">
                <a:pos x="31" y="154"/>
              </a:cxn>
              <a:cxn ang="0">
                <a:pos x="54" y="117"/>
              </a:cxn>
              <a:cxn ang="0">
                <a:pos x="83" y="82"/>
              </a:cxn>
              <a:cxn ang="0">
                <a:pos x="116" y="54"/>
              </a:cxn>
              <a:cxn ang="0">
                <a:pos x="155" y="30"/>
              </a:cxn>
              <a:cxn ang="0">
                <a:pos x="194" y="14"/>
              </a:cxn>
              <a:cxn ang="0">
                <a:pos x="238" y="4"/>
              </a:cxn>
              <a:cxn ang="0">
                <a:pos x="282" y="0"/>
              </a:cxn>
            </a:cxnLst>
            <a:rect l="0" t="0" r="r" b="b"/>
            <a:pathLst>
              <a:path w="564" h="563">
                <a:moveTo>
                  <a:pt x="282" y="0"/>
                </a:moveTo>
                <a:lnTo>
                  <a:pt x="326" y="4"/>
                </a:lnTo>
                <a:lnTo>
                  <a:pt x="368" y="14"/>
                </a:lnTo>
                <a:lnTo>
                  <a:pt x="410" y="30"/>
                </a:lnTo>
                <a:lnTo>
                  <a:pt x="447" y="54"/>
                </a:lnTo>
                <a:lnTo>
                  <a:pt x="481" y="82"/>
                </a:lnTo>
                <a:lnTo>
                  <a:pt x="509" y="117"/>
                </a:lnTo>
                <a:lnTo>
                  <a:pt x="533" y="154"/>
                </a:lnTo>
                <a:lnTo>
                  <a:pt x="549" y="195"/>
                </a:lnTo>
                <a:lnTo>
                  <a:pt x="560" y="238"/>
                </a:lnTo>
                <a:lnTo>
                  <a:pt x="564" y="282"/>
                </a:lnTo>
                <a:lnTo>
                  <a:pt x="560" y="325"/>
                </a:lnTo>
                <a:lnTo>
                  <a:pt x="549" y="369"/>
                </a:lnTo>
                <a:lnTo>
                  <a:pt x="533" y="409"/>
                </a:lnTo>
                <a:lnTo>
                  <a:pt x="509" y="448"/>
                </a:lnTo>
                <a:lnTo>
                  <a:pt x="481" y="481"/>
                </a:lnTo>
                <a:lnTo>
                  <a:pt x="447" y="510"/>
                </a:lnTo>
                <a:lnTo>
                  <a:pt x="410" y="533"/>
                </a:lnTo>
                <a:lnTo>
                  <a:pt x="368" y="550"/>
                </a:lnTo>
                <a:lnTo>
                  <a:pt x="326" y="559"/>
                </a:lnTo>
                <a:lnTo>
                  <a:pt x="282" y="563"/>
                </a:lnTo>
                <a:lnTo>
                  <a:pt x="245" y="561"/>
                </a:lnTo>
                <a:lnTo>
                  <a:pt x="209" y="554"/>
                </a:lnTo>
                <a:lnTo>
                  <a:pt x="174" y="542"/>
                </a:lnTo>
                <a:lnTo>
                  <a:pt x="141" y="526"/>
                </a:lnTo>
                <a:lnTo>
                  <a:pt x="111" y="505"/>
                </a:lnTo>
                <a:lnTo>
                  <a:pt x="83" y="481"/>
                </a:lnTo>
                <a:lnTo>
                  <a:pt x="59" y="453"/>
                </a:lnTo>
                <a:lnTo>
                  <a:pt x="38" y="422"/>
                </a:lnTo>
                <a:lnTo>
                  <a:pt x="22" y="389"/>
                </a:lnTo>
                <a:lnTo>
                  <a:pt x="10" y="355"/>
                </a:lnTo>
                <a:lnTo>
                  <a:pt x="3" y="319"/>
                </a:lnTo>
                <a:lnTo>
                  <a:pt x="0" y="282"/>
                </a:lnTo>
                <a:lnTo>
                  <a:pt x="4" y="238"/>
                </a:lnTo>
                <a:lnTo>
                  <a:pt x="14" y="195"/>
                </a:lnTo>
                <a:lnTo>
                  <a:pt x="31" y="154"/>
                </a:lnTo>
                <a:lnTo>
                  <a:pt x="54" y="117"/>
                </a:lnTo>
                <a:lnTo>
                  <a:pt x="83" y="82"/>
                </a:lnTo>
                <a:lnTo>
                  <a:pt x="116" y="54"/>
                </a:lnTo>
                <a:lnTo>
                  <a:pt x="155" y="30"/>
                </a:lnTo>
                <a:lnTo>
                  <a:pt x="194" y="14"/>
                </a:lnTo>
                <a:lnTo>
                  <a:pt x="238" y="4"/>
                </a:lnTo>
                <a:lnTo>
                  <a:pt x="282" y="0"/>
                </a:ln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751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1029222" y="2952750"/>
            <a:ext cx="2920652" cy="3169854"/>
          </a:xfr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2622898" y="895350"/>
            <a:ext cx="2920652" cy="3169854"/>
          </a:xfr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8" name="Freeform 8"/>
          <p:cNvSpPr>
            <a:spLocks/>
          </p:cNvSpPr>
          <p:nvPr userDrawn="1"/>
        </p:nvSpPr>
        <p:spPr bwMode="auto">
          <a:xfrm>
            <a:off x="11608454" y="6443668"/>
            <a:ext cx="64471" cy="124912"/>
          </a:xfrm>
          <a:custGeom>
            <a:avLst/>
            <a:gdLst>
              <a:gd name="T0" fmla="*/ 1 w 27"/>
              <a:gd name="T1" fmla="*/ 52 h 52"/>
              <a:gd name="T2" fmla="*/ 0 w 27"/>
              <a:gd name="T3" fmla="*/ 51 h 52"/>
              <a:gd name="T4" fmla="*/ 0 w 27"/>
              <a:gd name="T5" fmla="*/ 49 h 52"/>
              <a:gd name="T6" fmla="*/ 23 w 27"/>
              <a:gd name="T7" fmla="*/ 26 h 52"/>
              <a:gd name="T8" fmla="*/ 0 w 27"/>
              <a:gd name="T9" fmla="*/ 3 h 52"/>
              <a:gd name="T10" fmla="*/ 0 w 27"/>
              <a:gd name="T11" fmla="*/ 1 h 52"/>
              <a:gd name="T12" fmla="*/ 2 w 27"/>
              <a:gd name="T13" fmla="*/ 1 h 52"/>
              <a:gd name="T14" fmla="*/ 26 w 27"/>
              <a:gd name="T15" fmla="*/ 25 h 52"/>
              <a:gd name="T16" fmla="*/ 26 w 27"/>
              <a:gd name="T17" fmla="*/ 27 h 52"/>
              <a:gd name="T18" fmla="*/ 2 w 27"/>
              <a:gd name="T19" fmla="*/ 51 h 52"/>
              <a:gd name="T20" fmla="*/ 1 w 27"/>
              <a:gd name="T21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7" h="52">
                <a:moveTo>
                  <a:pt x="1" y="52"/>
                </a:moveTo>
                <a:cubicBezTo>
                  <a:pt x="1" y="52"/>
                  <a:pt x="1" y="52"/>
                  <a:pt x="0" y="51"/>
                </a:cubicBezTo>
                <a:cubicBezTo>
                  <a:pt x="0" y="51"/>
                  <a:pt x="0" y="50"/>
                  <a:pt x="0" y="49"/>
                </a:cubicBezTo>
                <a:cubicBezTo>
                  <a:pt x="23" y="26"/>
                  <a:pt x="23" y="26"/>
                  <a:pt x="23" y="26"/>
                </a:cubicBezTo>
                <a:cubicBezTo>
                  <a:pt x="0" y="3"/>
                  <a:pt x="0" y="3"/>
                  <a:pt x="0" y="3"/>
                </a:cubicBezTo>
                <a:cubicBezTo>
                  <a:pt x="0" y="2"/>
                  <a:pt x="0" y="1"/>
                  <a:pt x="0" y="1"/>
                </a:cubicBezTo>
                <a:cubicBezTo>
                  <a:pt x="1" y="0"/>
                  <a:pt x="2" y="0"/>
                  <a:pt x="2" y="1"/>
                </a:cubicBezTo>
                <a:cubicBezTo>
                  <a:pt x="26" y="25"/>
                  <a:pt x="26" y="25"/>
                  <a:pt x="26" y="25"/>
                </a:cubicBezTo>
                <a:cubicBezTo>
                  <a:pt x="27" y="25"/>
                  <a:pt x="27" y="26"/>
                  <a:pt x="26" y="27"/>
                </a:cubicBezTo>
                <a:cubicBezTo>
                  <a:pt x="2" y="51"/>
                  <a:pt x="2" y="51"/>
                  <a:pt x="2" y="51"/>
                </a:cubicBezTo>
                <a:cubicBezTo>
                  <a:pt x="2" y="52"/>
                  <a:pt x="2" y="52"/>
                  <a:pt x="1" y="52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>
                <a:lumMod val="25000"/>
                <a:lumOff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9"/>
          <p:cNvSpPr>
            <a:spLocks/>
          </p:cNvSpPr>
          <p:nvPr userDrawn="1"/>
        </p:nvSpPr>
        <p:spPr bwMode="auto">
          <a:xfrm>
            <a:off x="10739108" y="6443668"/>
            <a:ext cx="64471" cy="124912"/>
          </a:xfrm>
          <a:custGeom>
            <a:avLst/>
            <a:gdLst>
              <a:gd name="T0" fmla="*/ 25 w 27"/>
              <a:gd name="T1" fmla="*/ 52 h 52"/>
              <a:gd name="T2" fmla="*/ 24 w 27"/>
              <a:gd name="T3" fmla="*/ 51 h 52"/>
              <a:gd name="T4" fmla="*/ 1 w 27"/>
              <a:gd name="T5" fmla="*/ 27 h 52"/>
              <a:gd name="T6" fmla="*/ 1 w 27"/>
              <a:gd name="T7" fmla="*/ 25 h 52"/>
              <a:gd name="T8" fmla="*/ 24 w 27"/>
              <a:gd name="T9" fmla="*/ 1 h 52"/>
              <a:gd name="T10" fmla="*/ 26 w 27"/>
              <a:gd name="T11" fmla="*/ 1 h 52"/>
              <a:gd name="T12" fmla="*/ 26 w 27"/>
              <a:gd name="T13" fmla="*/ 3 h 52"/>
              <a:gd name="T14" fmla="*/ 4 w 27"/>
              <a:gd name="T15" fmla="*/ 26 h 52"/>
              <a:gd name="T16" fmla="*/ 26 w 27"/>
              <a:gd name="T17" fmla="*/ 49 h 52"/>
              <a:gd name="T18" fmla="*/ 26 w 27"/>
              <a:gd name="T19" fmla="*/ 51 h 52"/>
              <a:gd name="T20" fmla="*/ 25 w 27"/>
              <a:gd name="T21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7" h="52">
                <a:moveTo>
                  <a:pt x="25" y="52"/>
                </a:moveTo>
                <a:cubicBezTo>
                  <a:pt x="25" y="52"/>
                  <a:pt x="24" y="52"/>
                  <a:pt x="24" y="51"/>
                </a:cubicBezTo>
                <a:cubicBezTo>
                  <a:pt x="1" y="27"/>
                  <a:pt x="1" y="27"/>
                  <a:pt x="1" y="27"/>
                </a:cubicBezTo>
                <a:cubicBezTo>
                  <a:pt x="0" y="26"/>
                  <a:pt x="0" y="25"/>
                  <a:pt x="1" y="25"/>
                </a:cubicBezTo>
                <a:cubicBezTo>
                  <a:pt x="24" y="1"/>
                  <a:pt x="24" y="1"/>
                  <a:pt x="24" y="1"/>
                </a:cubicBezTo>
                <a:cubicBezTo>
                  <a:pt x="25" y="0"/>
                  <a:pt x="26" y="0"/>
                  <a:pt x="26" y="1"/>
                </a:cubicBezTo>
                <a:cubicBezTo>
                  <a:pt x="27" y="1"/>
                  <a:pt x="27" y="2"/>
                  <a:pt x="26" y="3"/>
                </a:cubicBezTo>
                <a:cubicBezTo>
                  <a:pt x="4" y="26"/>
                  <a:pt x="4" y="26"/>
                  <a:pt x="4" y="26"/>
                </a:cubicBezTo>
                <a:cubicBezTo>
                  <a:pt x="26" y="49"/>
                  <a:pt x="26" y="49"/>
                  <a:pt x="26" y="49"/>
                </a:cubicBezTo>
                <a:cubicBezTo>
                  <a:pt x="27" y="50"/>
                  <a:pt x="27" y="51"/>
                  <a:pt x="26" y="51"/>
                </a:cubicBezTo>
                <a:cubicBezTo>
                  <a:pt x="26" y="52"/>
                  <a:pt x="26" y="52"/>
                  <a:pt x="25" y="52"/>
                </a:cubicBez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12700">
            <a:solidFill>
              <a:schemeClr val="tx1">
                <a:lumMod val="25000"/>
                <a:lumOff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0987850" y="6449878"/>
            <a:ext cx="45987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lvl="0"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  <a:cs typeface="Poppins SemiBold" panose="02000000000000000000" pitchFamily="2" charset="0"/>
              </a:defRPr>
            </a:lvl1pPr>
          </a:lstStyle>
          <a:p>
            <a:pPr lvl="0"/>
            <a:fld id="{C7C71010-677A-489C-BB3F-CA8EBC4C3264}" type="slidenum">
              <a:rPr lang="id-ID" b="0" i="0" smtClean="0">
                <a:solidFill>
                  <a:schemeClr val="tx1">
                    <a:lumMod val="25000"/>
                    <a:lumOff val="75000"/>
                  </a:schemeClr>
                </a:solidFill>
                <a:latin typeface="Poppins" charset="0"/>
                <a:ea typeface="Poppins" charset="0"/>
                <a:cs typeface="Poppins" charset="0"/>
              </a:rPr>
              <a:pPr lvl="0"/>
              <a:t>‹#›</a:t>
            </a:fld>
            <a:endParaRPr lang="id-ID" b="0" i="0" dirty="0">
              <a:solidFill>
                <a:schemeClr val="tx1">
                  <a:lumMod val="25000"/>
                  <a:lumOff val="75000"/>
                </a:schemeClr>
              </a:solidFill>
              <a:latin typeface="Poppins" charset="0"/>
              <a:ea typeface="Poppins" charset="0"/>
              <a:cs typeface="Poppins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10599086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1465342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11032214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0253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2362864" cy="2862470"/>
          </a:xfr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362864" y="0"/>
            <a:ext cx="2362864" cy="3995531"/>
          </a:xfr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725728" y="0"/>
            <a:ext cx="2362864" cy="3429000"/>
          </a:xfr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2862470"/>
            <a:ext cx="2362864" cy="3995530"/>
          </a:xfr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362864" y="3995531"/>
            <a:ext cx="2362864" cy="2862470"/>
          </a:xfr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725728" y="3429000"/>
            <a:ext cx="2362864" cy="3429000"/>
          </a:xfr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2972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046790" y="1534645"/>
            <a:ext cx="3048401" cy="2308860"/>
          </a:xfr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-1" y="3843505"/>
            <a:ext cx="3048401" cy="2308860"/>
          </a:xfr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095193" y="3843505"/>
            <a:ext cx="3048401" cy="2308860"/>
          </a:xfr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143598" y="1534645"/>
            <a:ext cx="3048401" cy="2308860"/>
          </a:xfr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14" name="Freeform 8"/>
          <p:cNvSpPr>
            <a:spLocks/>
          </p:cNvSpPr>
          <p:nvPr userDrawn="1"/>
        </p:nvSpPr>
        <p:spPr bwMode="auto">
          <a:xfrm>
            <a:off x="11608454" y="6443668"/>
            <a:ext cx="64471" cy="124912"/>
          </a:xfrm>
          <a:custGeom>
            <a:avLst/>
            <a:gdLst>
              <a:gd name="T0" fmla="*/ 1 w 27"/>
              <a:gd name="T1" fmla="*/ 52 h 52"/>
              <a:gd name="T2" fmla="*/ 0 w 27"/>
              <a:gd name="T3" fmla="*/ 51 h 52"/>
              <a:gd name="T4" fmla="*/ 0 w 27"/>
              <a:gd name="T5" fmla="*/ 49 h 52"/>
              <a:gd name="T6" fmla="*/ 23 w 27"/>
              <a:gd name="T7" fmla="*/ 26 h 52"/>
              <a:gd name="T8" fmla="*/ 0 w 27"/>
              <a:gd name="T9" fmla="*/ 3 h 52"/>
              <a:gd name="T10" fmla="*/ 0 w 27"/>
              <a:gd name="T11" fmla="*/ 1 h 52"/>
              <a:gd name="T12" fmla="*/ 2 w 27"/>
              <a:gd name="T13" fmla="*/ 1 h 52"/>
              <a:gd name="T14" fmla="*/ 26 w 27"/>
              <a:gd name="T15" fmla="*/ 25 h 52"/>
              <a:gd name="T16" fmla="*/ 26 w 27"/>
              <a:gd name="T17" fmla="*/ 27 h 52"/>
              <a:gd name="T18" fmla="*/ 2 w 27"/>
              <a:gd name="T19" fmla="*/ 51 h 52"/>
              <a:gd name="T20" fmla="*/ 1 w 27"/>
              <a:gd name="T21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7" h="52">
                <a:moveTo>
                  <a:pt x="1" y="52"/>
                </a:moveTo>
                <a:cubicBezTo>
                  <a:pt x="1" y="52"/>
                  <a:pt x="1" y="52"/>
                  <a:pt x="0" y="51"/>
                </a:cubicBezTo>
                <a:cubicBezTo>
                  <a:pt x="0" y="51"/>
                  <a:pt x="0" y="50"/>
                  <a:pt x="0" y="49"/>
                </a:cubicBezTo>
                <a:cubicBezTo>
                  <a:pt x="23" y="26"/>
                  <a:pt x="23" y="26"/>
                  <a:pt x="23" y="26"/>
                </a:cubicBezTo>
                <a:cubicBezTo>
                  <a:pt x="0" y="3"/>
                  <a:pt x="0" y="3"/>
                  <a:pt x="0" y="3"/>
                </a:cubicBezTo>
                <a:cubicBezTo>
                  <a:pt x="0" y="2"/>
                  <a:pt x="0" y="1"/>
                  <a:pt x="0" y="1"/>
                </a:cubicBezTo>
                <a:cubicBezTo>
                  <a:pt x="1" y="0"/>
                  <a:pt x="2" y="0"/>
                  <a:pt x="2" y="1"/>
                </a:cubicBezTo>
                <a:cubicBezTo>
                  <a:pt x="26" y="25"/>
                  <a:pt x="26" y="25"/>
                  <a:pt x="26" y="25"/>
                </a:cubicBezTo>
                <a:cubicBezTo>
                  <a:pt x="27" y="25"/>
                  <a:pt x="27" y="26"/>
                  <a:pt x="26" y="27"/>
                </a:cubicBezTo>
                <a:cubicBezTo>
                  <a:pt x="2" y="51"/>
                  <a:pt x="2" y="51"/>
                  <a:pt x="2" y="51"/>
                </a:cubicBezTo>
                <a:cubicBezTo>
                  <a:pt x="2" y="52"/>
                  <a:pt x="2" y="52"/>
                  <a:pt x="1" y="52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>
                <a:lumMod val="25000"/>
                <a:lumOff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9"/>
          <p:cNvSpPr>
            <a:spLocks/>
          </p:cNvSpPr>
          <p:nvPr userDrawn="1"/>
        </p:nvSpPr>
        <p:spPr bwMode="auto">
          <a:xfrm>
            <a:off x="10739108" y="6443668"/>
            <a:ext cx="64471" cy="124912"/>
          </a:xfrm>
          <a:custGeom>
            <a:avLst/>
            <a:gdLst>
              <a:gd name="T0" fmla="*/ 25 w 27"/>
              <a:gd name="T1" fmla="*/ 52 h 52"/>
              <a:gd name="T2" fmla="*/ 24 w 27"/>
              <a:gd name="T3" fmla="*/ 51 h 52"/>
              <a:gd name="T4" fmla="*/ 1 w 27"/>
              <a:gd name="T5" fmla="*/ 27 h 52"/>
              <a:gd name="T6" fmla="*/ 1 w 27"/>
              <a:gd name="T7" fmla="*/ 25 h 52"/>
              <a:gd name="T8" fmla="*/ 24 w 27"/>
              <a:gd name="T9" fmla="*/ 1 h 52"/>
              <a:gd name="T10" fmla="*/ 26 w 27"/>
              <a:gd name="T11" fmla="*/ 1 h 52"/>
              <a:gd name="T12" fmla="*/ 26 w 27"/>
              <a:gd name="T13" fmla="*/ 3 h 52"/>
              <a:gd name="T14" fmla="*/ 4 w 27"/>
              <a:gd name="T15" fmla="*/ 26 h 52"/>
              <a:gd name="T16" fmla="*/ 26 w 27"/>
              <a:gd name="T17" fmla="*/ 49 h 52"/>
              <a:gd name="T18" fmla="*/ 26 w 27"/>
              <a:gd name="T19" fmla="*/ 51 h 52"/>
              <a:gd name="T20" fmla="*/ 25 w 27"/>
              <a:gd name="T21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7" h="52">
                <a:moveTo>
                  <a:pt x="25" y="52"/>
                </a:moveTo>
                <a:cubicBezTo>
                  <a:pt x="25" y="52"/>
                  <a:pt x="24" y="52"/>
                  <a:pt x="24" y="51"/>
                </a:cubicBezTo>
                <a:cubicBezTo>
                  <a:pt x="1" y="27"/>
                  <a:pt x="1" y="27"/>
                  <a:pt x="1" y="27"/>
                </a:cubicBezTo>
                <a:cubicBezTo>
                  <a:pt x="0" y="26"/>
                  <a:pt x="0" y="25"/>
                  <a:pt x="1" y="25"/>
                </a:cubicBezTo>
                <a:cubicBezTo>
                  <a:pt x="24" y="1"/>
                  <a:pt x="24" y="1"/>
                  <a:pt x="24" y="1"/>
                </a:cubicBezTo>
                <a:cubicBezTo>
                  <a:pt x="25" y="0"/>
                  <a:pt x="26" y="0"/>
                  <a:pt x="26" y="1"/>
                </a:cubicBezTo>
                <a:cubicBezTo>
                  <a:pt x="27" y="1"/>
                  <a:pt x="27" y="2"/>
                  <a:pt x="26" y="3"/>
                </a:cubicBezTo>
                <a:cubicBezTo>
                  <a:pt x="4" y="26"/>
                  <a:pt x="4" y="26"/>
                  <a:pt x="4" y="26"/>
                </a:cubicBezTo>
                <a:cubicBezTo>
                  <a:pt x="26" y="49"/>
                  <a:pt x="26" y="49"/>
                  <a:pt x="26" y="49"/>
                </a:cubicBezTo>
                <a:cubicBezTo>
                  <a:pt x="27" y="50"/>
                  <a:pt x="27" y="51"/>
                  <a:pt x="26" y="51"/>
                </a:cubicBezTo>
                <a:cubicBezTo>
                  <a:pt x="26" y="52"/>
                  <a:pt x="26" y="52"/>
                  <a:pt x="25" y="52"/>
                </a:cubicBez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12700">
            <a:solidFill>
              <a:schemeClr val="tx1">
                <a:lumMod val="25000"/>
                <a:lumOff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0987850" y="6449878"/>
            <a:ext cx="45987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lvl="0"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  <a:cs typeface="Poppins SemiBold" panose="02000000000000000000" pitchFamily="2" charset="0"/>
              </a:defRPr>
            </a:lvl1pPr>
          </a:lstStyle>
          <a:p>
            <a:pPr lvl="0"/>
            <a:fld id="{C7C71010-677A-489C-BB3F-CA8EBC4C3264}" type="slidenum">
              <a:rPr lang="id-ID" b="0" i="0" smtClean="0">
                <a:solidFill>
                  <a:schemeClr val="tx1">
                    <a:lumMod val="25000"/>
                    <a:lumOff val="75000"/>
                  </a:schemeClr>
                </a:solidFill>
                <a:latin typeface="Poppins" charset="0"/>
                <a:ea typeface="Poppins" charset="0"/>
                <a:cs typeface="Poppins" charset="0"/>
              </a:rPr>
              <a:pPr lvl="0"/>
              <a:t>‹#›</a:t>
            </a:fld>
            <a:endParaRPr lang="id-ID" b="0" i="0" dirty="0">
              <a:solidFill>
                <a:schemeClr val="tx1">
                  <a:lumMod val="25000"/>
                  <a:lumOff val="75000"/>
                </a:schemeClr>
              </a:solidFill>
              <a:latin typeface="Poppins" charset="0"/>
              <a:ea typeface="Poppins" charset="0"/>
              <a:cs typeface="Poppins" charset="0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10599086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11465342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11032214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4"/>
          <p:cNvSpPr>
            <a:spLocks/>
          </p:cNvSpPr>
          <p:nvPr userDrawn="1"/>
        </p:nvSpPr>
        <p:spPr bwMode="auto">
          <a:xfrm>
            <a:off x="1341076" y="6443668"/>
            <a:ext cx="150096" cy="124912"/>
          </a:xfrm>
          <a:custGeom>
            <a:avLst/>
            <a:gdLst>
              <a:gd name="T0" fmla="*/ 57 w 63"/>
              <a:gd name="T1" fmla="*/ 13 h 52"/>
              <a:gd name="T2" fmla="*/ 57 w 63"/>
              <a:gd name="T3" fmla="*/ 15 h 52"/>
              <a:gd name="T4" fmla="*/ 20 w 63"/>
              <a:gd name="T5" fmla="*/ 52 h 52"/>
              <a:gd name="T6" fmla="*/ 0 w 63"/>
              <a:gd name="T7" fmla="*/ 46 h 52"/>
              <a:gd name="T8" fmla="*/ 3 w 63"/>
              <a:gd name="T9" fmla="*/ 46 h 52"/>
              <a:gd name="T10" fmla="*/ 19 w 63"/>
              <a:gd name="T11" fmla="*/ 40 h 52"/>
              <a:gd name="T12" fmla="*/ 7 w 63"/>
              <a:gd name="T13" fmla="*/ 32 h 52"/>
              <a:gd name="T14" fmla="*/ 10 w 63"/>
              <a:gd name="T15" fmla="*/ 32 h 52"/>
              <a:gd name="T16" fmla="*/ 13 w 63"/>
              <a:gd name="T17" fmla="*/ 31 h 52"/>
              <a:gd name="T18" fmla="*/ 3 w 63"/>
              <a:gd name="T19" fmla="*/ 19 h 52"/>
              <a:gd name="T20" fmla="*/ 3 w 63"/>
              <a:gd name="T21" fmla="*/ 19 h 52"/>
              <a:gd name="T22" fmla="*/ 9 w 63"/>
              <a:gd name="T23" fmla="*/ 20 h 52"/>
              <a:gd name="T24" fmla="*/ 3 w 63"/>
              <a:gd name="T25" fmla="*/ 10 h 52"/>
              <a:gd name="T26" fmla="*/ 5 w 63"/>
              <a:gd name="T27" fmla="*/ 2 h 52"/>
              <a:gd name="T28" fmla="*/ 31 w 63"/>
              <a:gd name="T29" fmla="*/ 16 h 52"/>
              <a:gd name="T30" fmla="*/ 31 w 63"/>
              <a:gd name="T31" fmla="*/ 14 h 52"/>
              <a:gd name="T32" fmla="*/ 44 w 63"/>
              <a:gd name="T33" fmla="*/ 0 h 52"/>
              <a:gd name="T34" fmla="*/ 53 w 63"/>
              <a:gd name="T35" fmla="*/ 4 h 52"/>
              <a:gd name="T36" fmla="*/ 61 w 63"/>
              <a:gd name="T37" fmla="*/ 0 h 52"/>
              <a:gd name="T38" fmla="*/ 56 w 63"/>
              <a:gd name="T39" fmla="*/ 8 h 52"/>
              <a:gd name="T40" fmla="*/ 63 w 63"/>
              <a:gd name="T41" fmla="*/ 6 h 52"/>
              <a:gd name="T42" fmla="*/ 57 w 63"/>
              <a:gd name="T43" fmla="*/ 13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3" h="52">
                <a:moveTo>
                  <a:pt x="57" y="13"/>
                </a:moveTo>
                <a:cubicBezTo>
                  <a:pt x="57" y="14"/>
                  <a:pt x="57" y="14"/>
                  <a:pt x="57" y="15"/>
                </a:cubicBezTo>
                <a:cubicBezTo>
                  <a:pt x="57" y="32"/>
                  <a:pt x="44" y="52"/>
                  <a:pt x="20" y="52"/>
                </a:cubicBezTo>
                <a:cubicBezTo>
                  <a:pt x="13" y="52"/>
                  <a:pt x="6" y="50"/>
                  <a:pt x="0" y="46"/>
                </a:cubicBezTo>
                <a:cubicBezTo>
                  <a:pt x="1" y="46"/>
                  <a:pt x="2" y="46"/>
                  <a:pt x="3" y="46"/>
                </a:cubicBezTo>
                <a:cubicBezTo>
                  <a:pt x="9" y="46"/>
                  <a:pt x="15" y="44"/>
                  <a:pt x="19" y="40"/>
                </a:cubicBezTo>
                <a:cubicBezTo>
                  <a:pt x="14" y="40"/>
                  <a:pt x="9" y="37"/>
                  <a:pt x="7" y="32"/>
                </a:cubicBezTo>
                <a:cubicBezTo>
                  <a:pt x="8" y="32"/>
                  <a:pt x="9" y="32"/>
                  <a:pt x="10" y="32"/>
                </a:cubicBezTo>
                <a:cubicBezTo>
                  <a:pt x="11" y="32"/>
                  <a:pt x="12" y="32"/>
                  <a:pt x="13" y="31"/>
                </a:cubicBezTo>
                <a:cubicBezTo>
                  <a:pt x="7" y="30"/>
                  <a:pt x="3" y="25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5" y="19"/>
                  <a:pt x="7" y="20"/>
                  <a:pt x="9" y="20"/>
                </a:cubicBezTo>
                <a:cubicBezTo>
                  <a:pt x="5" y="18"/>
                  <a:pt x="3" y="14"/>
                  <a:pt x="3" y="10"/>
                </a:cubicBezTo>
                <a:cubicBezTo>
                  <a:pt x="3" y="6"/>
                  <a:pt x="4" y="4"/>
                  <a:pt x="5" y="2"/>
                </a:cubicBezTo>
                <a:cubicBezTo>
                  <a:pt x="11" y="11"/>
                  <a:pt x="20" y="16"/>
                  <a:pt x="31" y="16"/>
                </a:cubicBezTo>
                <a:cubicBezTo>
                  <a:pt x="31" y="14"/>
                  <a:pt x="31" y="14"/>
                  <a:pt x="31" y="14"/>
                </a:cubicBezTo>
                <a:cubicBezTo>
                  <a:pt x="31" y="5"/>
                  <a:pt x="37" y="0"/>
                  <a:pt x="44" y="0"/>
                </a:cubicBezTo>
                <a:cubicBezTo>
                  <a:pt x="48" y="0"/>
                  <a:pt x="51" y="1"/>
                  <a:pt x="53" y="4"/>
                </a:cubicBezTo>
                <a:cubicBezTo>
                  <a:pt x="56" y="3"/>
                  <a:pt x="59" y="2"/>
                  <a:pt x="61" y="0"/>
                </a:cubicBezTo>
                <a:cubicBezTo>
                  <a:pt x="61" y="4"/>
                  <a:pt x="58" y="6"/>
                  <a:pt x="56" y="8"/>
                </a:cubicBezTo>
                <a:cubicBezTo>
                  <a:pt x="58" y="7"/>
                  <a:pt x="61" y="7"/>
                  <a:pt x="63" y="6"/>
                </a:cubicBezTo>
                <a:cubicBezTo>
                  <a:pt x="61" y="8"/>
                  <a:pt x="59" y="11"/>
                  <a:pt x="57" y="13"/>
                </a:cubicBez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16"/>
          <p:cNvSpPr>
            <a:spLocks/>
          </p:cNvSpPr>
          <p:nvPr userDrawn="1"/>
        </p:nvSpPr>
        <p:spPr bwMode="auto">
          <a:xfrm>
            <a:off x="514038" y="6443668"/>
            <a:ext cx="64471" cy="124912"/>
          </a:xfrm>
          <a:custGeom>
            <a:avLst/>
            <a:gdLst>
              <a:gd name="T0" fmla="*/ 27 w 27"/>
              <a:gd name="T1" fmla="*/ 8 h 52"/>
              <a:gd name="T2" fmla="*/ 22 w 27"/>
              <a:gd name="T3" fmla="*/ 8 h 52"/>
              <a:gd name="T4" fmla="*/ 18 w 27"/>
              <a:gd name="T5" fmla="*/ 13 h 52"/>
              <a:gd name="T6" fmla="*/ 18 w 27"/>
              <a:gd name="T7" fmla="*/ 19 h 52"/>
              <a:gd name="T8" fmla="*/ 27 w 27"/>
              <a:gd name="T9" fmla="*/ 19 h 52"/>
              <a:gd name="T10" fmla="*/ 25 w 27"/>
              <a:gd name="T11" fmla="*/ 28 h 52"/>
              <a:gd name="T12" fmla="*/ 18 w 27"/>
              <a:gd name="T13" fmla="*/ 28 h 52"/>
              <a:gd name="T14" fmla="*/ 18 w 27"/>
              <a:gd name="T15" fmla="*/ 52 h 52"/>
              <a:gd name="T16" fmla="*/ 8 w 27"/>
              <a:gd name="T17" fmla="*/ 52 h 52"/>
              <a:gd name="T18" fmla="*/ 8 w 27"/>
              <a:gd name="T19" fmla="*/ 28 h 52"/>
              <a:gd name="T20" fmla="*/ 0 w 27"/>
              <a:gd name="T21" fmla="*/ 28 h 52"/>
              <a:gd name="T22" fmla="*/ 0 w 27"/>
              <a:gd name="T23" fmla="*/ 19 h 52"/>
              <a:gd name="T24" fmla="*/ 8 w 27"/>
              <a:gd name="T25" fmla="*/ 19 h 52"/>
              <a:gd name="T26" fmla="*/ 8 w 27"/>
              <a:gd name="T27" fmla="*/ 12 h 52"/>
              <a:gd name="T28" fmla="*/ 20 w 27"/>
              <a:gd name="T29" fmla="*/ 0 h 52"/>
              <a:gd name="T30" fmla="*/ 27 w 27"/>
              <a:gd name="T31" fmla="*/ 0 h 52"/>
              <a:gd name="T32" fmla="*/ 27 w 27"/>
              <a:gd name="T33" fmla="*/ 8 h 52"/>
              <a:gd name="T34" fmla="*/ 27 w 27"/>
              <a:gd name="T35" fmla="*/ 8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7" h="52">
                <a:moveTo>
                  <a:pt x="27" y="8"/>
                </a:moveTo>
                <a:cubicBezTo>
                  <a:pt x="22" y="8"/>
                  <a:pt x="22" y="8"/>
                  <a:pt x="22" y="8"/>
                </a:cubicBezTo>
                <a:cubicBezTo>
                  <a:pt x="18" y="8"/>
                  <a:pt x="18" y="11"/>
                  <a:pt x="18" y="13"/>
                </a:cubicBezTo>
                <a:cubicBezTo>
                  <a:pt x="18" y="19"/>
                  <a:pt x="18" y="19"/>
                  <a:pt x="18" y="19"/>
                </a:cubicBezTo>
                <a:cubicBezTo>
                  <a:pt x="27" y="19"/>
                  <a:pt x="27" y="19"/>
                  <a:pt x="27" y="19"/>
                </a:cubicBezTo>
                <a:cubicBezTo>
                  <a:pt x="25" y="28"/>
                  <a:pt x="25" y="28"/>
                  <a:pt x="25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52"/>
                  <a:pt x="18" y="52"/>
                  <a:pt x="18" y="52"/>
                </a:cubicBezTo>
                <a:cubicBezTo>
                  <a:pt x="8" y="52"/>
                  <a:pt x="8" y="52"/>
                  <a:pt x="8" y="52"/>
                </a:cubicBezTo>
                <a:cubicBezTo>
                  <a:pt x="8" y="28"/>
                  <a:pt x="8" y="28"/>
                  <a:pt x="8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9"/>
                  <a:pt x="0" y="19"/>
                  <a:pt x="0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4"/>
                  <a:pt x="13" y="0"/>
                  <a:pt x="20" y="0"/>
                </a:cubicBezTo>
                <a:cubicBezTo>
                  <a:pt x="23" y="0"/>
                  <a:pt x="26" y="0"/>
                  <a:pt x="27" y="0"/>
                </a:cubicBezTo>
                <a:cubicBezTo>
                  <a:pt x="27" y="8"/>
                  <a:pt x="27" y="8"/>
                  <a:pt x="27" y="8"/>
                </a:cubicBezTo>
                <a:cubicBezTo>
                  <a:pt x="27" y="8"/>
                  <a:pt x="27" y="8"/>
                  <a:pt x="27" y="8"/>
                </a:cubicBez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21"/>
          <p:cNvSpPr/>
          <p:nvPr userDrawn="1"/>
        </p:nvSpPr>
        <p:spPr>
          <a:xfrm>
            <a:off x="366626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 userDrawn="1"/>
        </p:nvSpPr>
        <p:spPr>
          <a:xfrm>
            <a:off x="799754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1240341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utoShape 5"/>
          <p:cNvSpPr>
            <a:spLocks noChangeAspect="1" noChangeArrowheads="1" noTextEdit="1"/>
          </p:cNvSpPr>
          <p:nvPr userDrawn="1"/>
        </p:nvSpPr>
        <p:spPr bwMode="auto">
          <a:xfrm>
            <a:off x="897062" y="6430220"/>
            <a:ext cx="163145" cy="16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8"/>
          <p:cNvSpPr>
            <a:spLocks noEditPoints="1"/>
          </p:cNvSpPr>
          <p:nvPr userDrawn="1"/>
        </p:nvSpPr>
        <p:spPr bwMode="auto">
          <a:xfrm>
            <a:off x="897062" y="6431125"/>
            <a:ext cx="163145" cy="163145"/>
          </a:xfrm>
          <a:custGeom>
            <a:avLst/>
            <a:gdLst/>
            <a:ahLst/>
            <a:cxnLst>
              <a:cxn ang="0">
                <a:pos x="1031" y="400"/>
              </a:cxn>
              <a:cxn ang="0">
                <a:pos x="809" y="482"/>
              </a:cxn>
              <a:cxn ang="0">
                <a:pos x="622" y="622"/>
              </a:cxn>
              <a:cxn ang="0">
                <a:pos x="482" y="809"/>
              </a:cxn>
              <a:cxn ang="0">
                <a:pos x="400" y="1031"/>
              </a:cxn>
              <a:cxn ang="0">
                <a:pos x="384" y="3135"/>
              </a:cxn>
              <a:cxn ang="0">
                <a:pos x="421" y="3375"/>
              </a:cxn>
              <a:cxn ang="0">
                <a:pos x="522" y="3588"/>
              </a:cxn>
              <a:cxn ang="0">
                <a:pos x="679" y="3759"/>
              </a:cxn>
              <a:cxn ang="0">
                <a:pos x="879" y="3882"/>
              </a:cxn>
              <a:cxn ang="0">
                <a:pos x="1112" y="3941"/>
              </a:cxn>
              <a:cxn ang="0">
                <a:pos x="3217" y="3941"/>
              </a:cxn>
              <a:cxn ang="0">
                <a:pos x="3449" y="3882"/>
              </a:cxn>
              <a:cxn ang="0">
                <a:pos x="3650" y="3759"/>
              </a:cxn>
              <a:cxn ang="0">
                <a:pos x="3807" y="3588"/>
              </a:cxn>
              <a:cxn ang="0">
                <a:pos x="3908" y="3375"/>
              </a:cxn>
              <a:cxn ang="0">
                <a:pos x="3945" y="3135"/>
              </a:cxn>
              <a:cxn ang="0">
                <a:pos x="3929" y="1031"/>
              </a:cxn>
              <a:cxn ang="0">
                <a:pos x="3847" y="809"/>
              </a:cxn>
              <a:cxn ang="0">
                <a:pos x="3707" y="622"/>
              </a:cxn>
              <a:cxn ang="0">
                <a:pos x="3520" y="482"/>
              </a:cxn>
              <a:cxn ang="0">
                <a:pos x="3298" y="400"/>
              </a:cxn>
              <a:cxn ang="0">
                <a:pos x="1194" y="384"/>
              </a:cxn>
              <a:cxn ang="0">
                <a:pos x="3233" y="4"/>
              </a:cxn>
              <a:cxn ang="0">
                <a:pos x="3512" y="61"/>
              </a:cxn>
              <a:cxn ang="0">
                <a:pos x="3763" y="179"/>
              </a:cxn>
              <a:cxn ang="0">
                <a:pos x="3980" y="349"/>
              </a:cxn>
              <a:cxn ang="0">
                <a:pos x="4150" y="566"/>
              </a:cxn>
              <a:cxn ang="0">
                <a:pos x="4268" y="817"/>
              </a:cxn>
              <a:cxn ang="0">
                <a:pos x="4325" y="1096"/>
              </a:cxn>
              <a:cxn ang="0">
                <a:pos x="4325" y="3233"/>
              </a:cxn>
              <a:cxn ang="0">
                <a:pos x="4268" y="3512"/>
              </a:cxn>
              <a:cxn ang="0">
                <a:pos x="4150" y="3763"/>
              </a:cxn>
              <a:cxn ang="0">
                <a:pos x="3980" y="3980"/>
              </a:cxn>
              <a:cxn ang="0">
                <a:pos x="3763" y="4150"/>
              </a:cxn>
              <a:cxn ang="0">
                <a:pos x="3512" y="4268"/>
              </a:cxn>
              <a:cxn ang="0">
                <a:pos x="3233" y="4325"/>
              </a:cxn>
              <a:cxn ang="0">
                <a:pos x="1096" y="4325"/>
              </a:cxn>
              <a:cxn ang="0">
                <a:pos x="817" y="4268"/>
              </a:cxn>
              <a:cxn ang="0">
                <a:pos x="566" y="4150"/>
              </a:cxn>
              <a:cxn ang="0">
                <a:pos x="349" y="3980"/>
              </a:cxn>
              <a:cxn ang="0">
                <a:pos x="179" y="3763"/>
              </a:cxn>
              <a:cxn ang="0">
                <a:pos x="61" y="3512"/>
              </a:cxn>
              <a:cxn ang="0">
                <a:pos x="4" y="3233"/>
              </a:cxn>
              <a:cxn ang="0">
                <a:pos x="4" y="1096"/>
              </a:cxn>
              <a:cxn ang="0">
                <a:pos x="61" y="817"/>
              </a:cxn>
              <a:cxn ang="0">
                <a:pos x="179" y="566"/>
              </a:cxn>
              <a:cxn ang="0">
                <a:pos x="349" y="349"/>
              </a:cxn>
              <a:cxn ang="0">
                <a:pos x="566" y="179"/>
              </a:cxn>
              <a:cxn ang="0">
                <a:pos x="817" y="61"/>
              </a:cxn>
              <a:cxn ang="0">
                <a:pos x="1096" y="4"/>
              </a:cxn>
            </a:cxnLst>
            <a:rect l="0" t="0" r="r" b="b"/>
            <a:pathLst>
              <a:path w="4329" h="4329">
                <a:moveTo>
                  <a:pt x="1194" y="384"/>
                </a:moveTo>
                <a:lnTo>
                  <a:pt x="1112" y="388"/>
                </a:lnTo>
                <a:lnTo>
                  <a:pt x="1031" y="400"/>
                </a:lnTo>
                <a:lnTo>
                  <a:pt x="954" y="421"/>
                </a:lnTo>
                <a:lnTo>
                  <a:pt x="879" y="448"/>
                </a:lnTo>
                <a:lnTo>
                  <a:pt x="809" y="482"/>
                </a:lnTo>
                <a:lnTo>
                  <a:pt x="741" y="522"/>
                </a:lnTo>
                <a:lnTo>
                  <a:pt x="679" y="570"/>
                </a:lnTo>
                <a:lnTo>
                  <a:pt x="622" y="622"/>
                </a:lnTo>
                <a:lnTo>
                  <a:pt x="570" y="679"/>
                </a:lnTo>
                <a:lnTo>
                  <a:pt x="522" y="741"/>
                </a:lnTo>
                <a:lnTo>
                  <a:pt x="482" y="809"/>
                </a:lnTo>
                <a:lnTo>
                  <a:pt x="447" y="880"/>
                </a:lnTo>
                <a:lnTo>
                  <a:pt x="421" y="954"/>
                </a:lnTo>
                <a:lnTo>
                  <a:pt x="400" y="1031"/>
                </a:lnTo>
                <a:lnTo>
                  <a:pt x="388" y="1112"/>
                </a:lnTo>
                <a:lnTo>
                  <a:pt x="384" y="1195"/>
                </a:lnTo>
                <a:lnTo>
                  <a:pt x="384" y="3135"/>
                </a:lnTo>
                <a:lnTo>
                  <a:pt x="388" y="3217"/>
                </a:lnTo>
                <a:lnTo>
                  <a:pt x="400" y="3298"/>
                </a:lnTo>
                <a:lnTo>
                  <a:pt x="421" y="3375"/>
                </a:lnTo>
                <a:lnTo>
                  <a:pt x="447" y="3450"/>
                </a:lnTo>
                <a:lnTo>
                  <a:pt x="482" y="3520"/>
                </a:lnTo>
                <a:lnTo>
                  <a:pt x="522" y="3588"/>
                </a:lnTo>
                <a:lnTo>
                  <a:pt x="570" y="3650"/>
                </a:lnTo>
                <a:lnTo>
                  <a:pt x="622" y="3708"/>
                </a:lnTo>
                <a:lnTo>
                  <a:pt x="679" y="3759"/>
                </a:lnTo>
                <a:lnTo>
                  <a:pt x="741" y="3807"/>
                </a:lnTo>
                <a:lnTo>
                  <a:pt x="809" y="3847"/>
                </a:lnTo>
                <a:lnTo>
                  <a:pt x="879" y="3882"/>
                </a:lnTo>
                <a:lnTo>
                  <a:pt x="954" y="3908"/>
                </a:lnTo>
                <a:lnTo>
                  <a:pt x="1031" y="3929"/>
                </a:lnTo>
                <a:lnTo>
                  <a:pt x="1112" y="3941"/>
                </a:lnTo>
                <a:lnTo>
                  <a:pt x="1194" y="3945"/>
                </a:lnTo>
                <a:lnTo>
                  <a:pt x="3134" y="3945"/>
                </a:lnTo>
                <a:lnTo>
                  <a:pt x="3217" y="3941"/>
                </a:lnTo>
                <a:lnTo>
                  <a:pt x="3298" y="3929"/>
                </a:lnTo>
                <a:lnTo>
                  <a:pt x="3375" y="3908"/>
                </a:lnTo>
                <a:lnTo>
                  <a:pt x="3449" y="3882"/>
                </a:lnTo>
                <a:lnTo>
                  <a:pt x="3520" y="3847"/>
                </a:lnTo>
                <a:lnTo>
                  <a:pt x="3588" y="3807"/>
                </a:lnTo>
                <a:lnTo>
                  <a:pt x="3650" y="3759"/>
                </a:lnTo>
                <a:lnTo>
                  <a:pt x="3707" y="3708"/>
                </a:lnTo>
                <a:lnTo>
                  <a:pt x="3759" y="3650"/>
                </a:lnTo>
                <a:lnTo>
                  <a:pt x="3807" y="3588"/>
                </a:lnTo>
                <a:lnTo>
                  <a:pt x="3847" y="3520"/>
                </a:lnTo>
                <a:lnTo>
                  <a:pt x="3881" y="3450"/>
                </a:lnTo>
                <a:lnTo>
                  <a:pt x="3908" y="3375"/>
                </a:lnTo>
                <a:lnTo>
                  <a:pt x="3929" y="3298"/>
                </a:lnTo>
                <a:lnTo>
                  <a:pt x="3941" y="3217"/>
                </a:lnTo>
                <a:lnTo>
                  <a:pt x="3945" y="3135"/>
                </a:lnTo>
                <a:lnTo>
                  <a:pt x="3945" y="1195"/>
                </a:lnTo>
                <a:lnTo>
                  <a:pt x="3941" y="1112"/>
                </a:lnTo>
                <a:lnTo>
                  <a:pt x="3929" y="1031"/>
                </a:lnTo>
                <a:lnTo>
                  <a:pt x="3908" y="954"/>
                </a:lnTo>
                <a:lnTo>
                  <a:pt x="3881" y="880"/>
                </a:lnTo>
                <a:lnTo>
                  <a:pt x="3847" y="809"/>
                </a:lnTo>
                <a:lnTo>
                  <a:pt x="3807" y="741"/>
                </a:lnTo>
                <a:lnTo>
                  <a:pt x="3759" y="679"/>
                </a:lnTo>
                <a:lnTo>
                  <a:pt x="3707" y="622"/>
                </a:lnTo>
                <a:lnTo>
                  <a:pt x="3650" y="570"/>
                </a:lnTo>
                <a:lnTo>
                  <a:pt x="3588" y="522"/>
                </a:lnTo>
                <a:lnTo>
                  <a:pt x="3520" y="482"/>
                </a:lnTo>
                <a:lnTo>
                  <a:pt x="3449" y="448"/>
                </a:lnTo>
                <a:lnTo>
                  <a:pt x="3375" y="421"/>
                </a:lnTo>
                <a:lnTo>
                  <a:pt x="3298" y="400"/>
                </a:lnTo>
                <a:lnTo>
                  <a:pt x="3217" y="388"/>
                </a:lnTo>
                <a:lnTo>
                  <a:pt x="3134" y="384"/>
                </a:lnTo>
                <a:lnTo>
                  <a:pt x="1194" y="384"/>
                </a:lnTo>
                <a:close/>
                <a:moveTo>
                  <a:pt x="1194" y="0"/>
                </a:moveTo>
                <a:lnTo>
                  <a:pt x="3134" y="0"/>
                </a:lnTo>
                <a:lnTo>
                  <a:pt x="3233" y="4"/>
                </a:lnTo>
                <a:lnTo>
                  <a:pt x="3328" y="16"/>
                </a:lnTo>
                <a:lnTo>
                  <a:pt x="3421" y="34"/>
                </a:lnTo>
                <a:lnTo>
                  <a:pt x="3512" y="61"/>
                </a:lnTo>
                <a:lnTo>
                  <a:pt x="3600" y="94"/>
                </a:lnTo>
                <a:lnTo>
                  <a:pt x="3683" y="133"/>
                </a:lnTo>
                <a:lnTo>
                  <a:pt x="3763" y="179"/>
                </a:lnTo>
                <a:lnTo>
                  <a:pt x="3840" y="231"/>
                </a:lnTo>
                <a:lnTo>
                  <a:pt x="3912" y="288"/>
                </a:lnTo>
                <a:lnTo>
                  <a:pt x="3980" y="349"/>
                </a:lnTo>
                <a:lnTo>
                  <a:pt x="4041" y="417"/>
                </a:lnTo>
                <a:lnTo>
                  <a:pt x="4098" y="489"/>
                </a:lnTo>
                <a:lnTo>
                  <a:pt x="4150" y="566"/>
                </a:lnTo>
                <a:lnTo>
                  <a:pt x="4196" y="646"/>
                </a:lnTo>
                <a:lnTo>
                  <a:pt x="4235" y="729"/>
                </a:lnTo>
                <a:lnTo>
                  <a:pt x="4268" y="817"/>
                </a:lnTo>
                <a:lnTo>
                  <a:pt x="4295" y="908"/>
                </a:lnTo>
                <a:lnTo>
                  <a:pt x="4313" y="1001"/>
                </a:lnTo>
                <a:lnTo>
                  <a:pt x="4325" y="1096"/>
                </a:lnTo>
                <a:lnTo>
                  <a:pt x="4329" y="1195"/>
                </a:lnTo>
                <a:lnTo>
                  <a:pt x="4329" y="3135"/>
                </a:lnTo>
                <a:lnTo>
                  <a:pt x="4325" y="3233"/>
                </a:lnTo>
                <a:lnTo>
                  <a:pt x="4313" y="3329"/>
                </a:lnTo>
                <a:lnTo>
                  <a:pt x="4295" y="3422"/>
                </a:lnTo>
                <a:lnTo>
                  <a:pt x="4268" y="3512"/>
                </a:lnTo>
                <a:lnTo>
                  <a:pt x="4235" y="3600"/>
                </a:lnTo>
                <a:lnTo>
                  <a:pt x="4196" y="3684"/>
                </a:lnTo>
                <a:lnTo>
                  <a:pt x="4150" y="3763"/>
                </a:lnTo>
                <a:lnTo>
                  <a:pt x="4098" y="3840"/>
                </a:lnTo>
                <a:lnTo>
                  <a:pt x="4041" y="3912"/>
                </a:lnTo>
                <a:lnTo>
                  <a:pt x="3980" y="3980"/>
                </a:lnTo>
                <a:lnTo>
                  <a:pt x="3912" y="4041"/>
                </a:lnTo>
                <a:lnTo>
                  <a:pt x="3840" y="4098"/>
                </a:lnTo>
                <a:lnTo>
                  <a:pt x="3763" y="4150"/>
                </a:lnTo>
                <a:lnTo>
                  <a:pt x="3683" y="4197"/>
                </a:lnTo>
                <a:lnTo>
                  <a:pt x="3600" y="4235"/>
                </a:lnTo>
                <a:lnTo>
                  <a:pt x="3512" y="4268"/>
                </a:lnTo>
                <a:lnTo>
                  <a:pt x="3421" y="4295"/>
                </a:lnTo>
                <a:lnTo>
                  <a:pt x="3328" y="4313"/>
                </a:lnTo>
                <a:lnTo>
                  <a:pt x="3233" y="4325"/>
                </a:lnTo>
                <a:lnTo>
                  <a:pt x="3134" y="4329"/>
                </a:lnTo>
                <a:lnTo>
                  <a:pt x="1194" y="4329"/>
                </a:lnTo>
                <a:lnTo>
                  <a:pt x="1096" y="4325"/>
                </a:lnTo>
                <a:lnTo>
                  <a:pt x="1000" y="4313"/>
                </a:lnTo>
                <a:lnTo>
                  <a:pt x="907" y="4295"/>
                </a:lnTo>
                <a:lnTo>
                  <a:pt x="817" y="4268"/>
                </a:lnTo>
                <a:lnTo>
                  <a:pt x="729" y="4235"/>
                </a:lnTo>
                <a:lnTo>
                  <a:pt x="645" y="4197"/>
                </a:lnTo>
                <a:lnTo>
                  <a:pt x="566" y="4150"/>
                </a:lnTo>
                <a:lnTo>
                  <a:pt x="489" y="4098"/>
                </a:lnTo>
                <a:lnTo>
                  <a:pt x="417" y="4041"/>
                </a:lnTo>
                <a:lnTo>
                  <a:pt x="349" y="3980"/>
                </a:lnTo>
                <a:lnTo>
                  <a:pt x="288" y="3912"/>
                </a:lnTo>
                <a:lnTo>
                  <a:pt x="231" y="3840"/>
                </a:lnTo>
                <a:lnTo>
                  <a:pt x="179" y="3763"/>
                </a:lnTo>
                <a:lnTo>
                  <a:pt x="133" y="3684"/>
                </a:lnTo>
                <a:lnTo>
                  <a:pt x="94" y="3600"/>
                </a:lnTo>
                <a:lnTo>
                  <a:pt x="61" y="3512"/>
                </a:lnTo>
                <a:lnTo>
                  <a:pt x="34" y="3422"/>
                </a:lnTo>
                <a:lnTo>
                  <a:pt x="16" y="3329"/>
                </a:lnTo>
                <a:lnTo>
                  <a:pt x="4" y="3233"/>
                </a:lnTo>
                <a:lnTo>
                  <a:pt x="0" y="3135"/>
                </a:lnTo>
                <a:lnTo>
                  <a:pt x="0" y="1195"/>
                </a:lnTo>
                <a:lnTo>
                  <a:pt x="4" y="1096"/>
                </a:lnTo>
                <a:lnTo>
                  <a:pt x="16" y="1001"/>
                </a:lnTo>
                <a:lnTo>
                  <a:pt x="34" y="908"/>
                </a:lnTo>
                <a:lnTo>
                  <a:pt x="61" y="817"/>
                </a:lnTo>
                <a:lnTo>
                  <a:pt x="94" y="729"/>
                </a:lnTo>
                <a:lnTo>
                  <a:pt x="133" y="646"/>
                </a:lnTo>
                <a:lnTo>
                  <a:pt x="179" y="566"/>
                </a:lnTo>
                <a:lnTo>
                  <a:pt x="231" y="489"/>
                </a:lnTo>
                <a:lnTo>
                  <a:pt x="288" y="417"/>
                </a:lnTo>
                <a:lnTo>
                  <a:pt x="349" y="349"/>
                </a:lnTo>
                <a:lnTo>
                  <a:pt x="417" y="288"/>
                </a:lnTo>
                <a:lnTo>
                  <a:pt x="489" y="231"/>
                </a:lnTo>
                <a:lnTo>
                  <a:pt x="566" y="179"/>
                </a:lnTo>
                <a:lnTo>
                  <a:pt x="645" y="133"/>
                </a:lnTo>
                <a:lnTo>
                  <a:pt x="729" y="94"/>
                </a:lnTo>
                <a:lnTo>
                  <a:pt x="817" y="61"/>
                </a:lnTo>
                <a:lnTo>
                  <a:pt x="907" y="34"/>
                </a:lnTo>
                <a:lnTo>
                  <a:pt x="1000" y="16"/>
                </a:lnTo>
                <a:lnTo>
                  <a:pt x="1096" y="4"/>
                </a:lnTo>
                <a:lnTo>
                  <a:pt x="1194" y="0"/>
                </a:ln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9"/>
          <p:cNvSpPr>
            <a:spLocks noEditPoints="1"/>
          </p:cNvSpPr>
          <p:nvPr userDrawn="1"/>
        </p:nvSpPr>
        <p:spPr bwMode="auto">
          <a:xfrm>
            <a:off x="936567" y="6470629"/>
            <a:ext cx="84136" cy="84136"/>
          </a:xfrm>
          <a:custGeom>
            <a:avLst/>
            <a:gdLst/>
            <a:ahLst/>
            <a:cxnLst>
              <a:cxn ang="0">
                <a:pos x="969" y="398"/>
              </a:cxn>
              <a:cxn ang="0">
                <a:pos x="768" y="473"/>
              </a:cxn>
              <a:cxn ang="0">
                <a:pos x="599" y="598"/>
              </a:cxn>
              <a:cxn ang="0">
                <a:pos x="473" y="767"/>
              </a:cxn>
              <a:cxn ang="0">
                <a:pos x="400" y="967"/>
              </a:cxn>
              <a:cxn ang="0">
                <a:pos x="389" y="1189"/>
              </a:cxn>
              <a:cxn ang="0">
                <a:pos x="443" y="1399"/>
              </a:cxn>
              <a:cxn ang="0">
                <a:pos x="553" y="1580"/>
              </a:cxn>
              <a:cxn ang="0">
                <a:pos x="708" y="1721"/>
              </a:cxn>
              <a:cxn ang="0">
                <a:pos x="900" y="1812"/>
              </a:cxn>
              <a:cxn ang="0">
                <a:pos x="1116" y="1846"/>
              </a:cxn>
              <a:cxn ang="0">
                <a:pos x="1333" y="1812"/>
              </a:cxn>
              <a:cxn ang="0">
                <a:pos x="1524" y="1721"/>
              </a:cxn>
              <a:cxn ang="0">
                <a:pos x="1680" y="1580"/>
              </a:cxn>
              <a:cxn ang="0">
                <a:pos x="1790" y="1399"/>
              </a:cxn>
              <a:cxn ang="0">
                <a:pos x="1843" y="1189"/>
              </a:cxn>
              <a:cxn ang="0">
                <a:pos x="1833" y="967"/>
              </a:cxn>
              <a:cxn ang="0">
                <a:pos x="1760" y="767"/>
              </a:cxn>
              <a:cxn ang="0">
                <a:pos x="1633" y="598"/>
              </a:cxn>
              <a:cxn ang="0">
                <a:pos x="1465" y="473"/>
              </a:cxn>
              <a:cxn ang="0">
                <a:pos x="1264" y="398"/>
              </a:cxn>
              <a:cxn ang="0">
                <a:pos x="1116" y="0"/>
              </a:cxn>
              <a:cxn ang="0">
                <a:pos x="1398" y="36"/>
              </a:cxn>
              <a:cxn ang="0">
                <a:pos x="1653" y="137"/>
              </a:cxn>
              <a:cxn ang="0">
                <a:pos x="1872" y="295"/>
              </a:cxn>
              <a:cxn ang="0">
                <a:pos x="2047" y="501"/>
              </a:cxn>
              <a:cxn ang="0">
                <a:pos x="2169" y="745"/>
              </a:cxn>
              <a:cxn ang="0">
                <a:pos x="2227" y="1019"/>
              </a:cxn>
              <a:cxn ang="0">
                <a:pos x="2215" y="1305"/>
              </a:cxn>
              <a:cxn ang="0">
                <a:pos x="2134" y="1569"/>
              </a:cxn>
              <a:cxn ang="0">
                <a:pos x="1995" y="1802"/>
              </a:cxn>
              <a:cxn ang="0">
                <a:pos x="1803" y="1993"/>
              </a:cxn>
              <a:cxn ang="0">
                <a:pos x="1571" y="2133"/>
              </a:cxn>
              <a:cxn ang="0">
                <a:pos x="1306" y="2214"/>
              </a:cxn>
              <a:cxn ang="0">
                <a:pos x="1021" y="2226"/>
              </a:cxn>
              <a:cxn ang="0">
                <a:pos x="747" y="2167"/>
              </a:cxn>
              <a:cxn ang="0">
                <a:pos x="502" y="2045"/>
              </a:cxn>
              <a:cxn ang="0">
                <a:pos x="296" y="1871"/>
              </a:cxn>
              <a:cxn ang="0">
                <a:pos x="138" y="1652"/>
              </a:cxn>
              <a:cxn ang="0">
                <a:pos x="36" y="1396"/>
              </a:cxn>
              <a:cxn ang="0">
                <a:pos x="0" y="1115"/>
              </a:cxn>
              <a:cxn ang="0">
                <a:pos x="36" y="833"/>
              </a:cxn>
              <a:cxn ang="0">
                <a:pos x="138" y="578"/>
              </a:cxn>
              <a:cxn ang="0">
                <a:pos x="296" y="359"/>
              </a:cxn>
              <a:cxn ang="0">
                <a:pos x="502" y="184"/>
              </a:cxn>
              <a:cxn ang="0">
                <a:pos x="747" y="62"/>
              </a:cxn>
              <a:cxn ang="0">
                <a:pos x="1021" y="4"/>
              </a:cxn>
            </a:cxnLst>
            <a:rect l="0" t="0" r="r" b="b"/>
            <a:pathLst>
              <a:path w="2231" h="2230">
                <a:moveTo>
                  <a:pt x="1116" y="384"/>
                </a:moveTo>
                <a:lnTo>
                  <a:pt x="1042" y="388"/>
                </a:lnTo>
                <a:lnTo>
                  <a:pt x="969" y="398"/>
                </a:lnTo>
                <a:lnTo>
                  <a:pt x="898" y="417"/>
                </a:lnTo>
                <a:lnTo>
                  <a:pt x="832" y="441"/>
                </a:lnTo>
                <a:lnTo>
                  <a:pt x="768" y="473"/>
                </a:lnTo>
                <a:lnTo>
                  <a:pt x="707" y="509"/>
                </a:lnTo>
                <a:lnTo>
                  <a:pt x="651" y="551"/>
                </a:lnTo>
                <a:lnTo>
                  <a:pt x="599" y="598"/>
                </a:lnTo>
                <a:lnTo>
                  <a:pt x="553" y="650"/>
                </a:lnTo>
                <a:lnTo>
                  <a:pt x="510" y="707"/>
                </a:lnTo>
                <a:lnTo>
                  <a:pt x="473" y="767"/>
                </a:lnTo>
                <a:lnTo>
                  <a:pt x="443" y="830"/>
                </a:lnTo>
                <a:lnTo>
                  <a:pt x="419" y="898"/>
                </a:lnTo>
                <a:lnTo>
                  <a:pt x="400" y="967"/>
                </a:lnTo>
                <a:lnTo>
                  <a:pt x="389" y="1040"/>
                </a:lnTo>
                <a:lnTo>
                  <a:pt x="386" y="1115"/>
                </a:lnTo>
                <a:lnTo>
                  <a:pt x="389" y="1189"/>
                </a:lnTo>
                <a:lnTo>
                  <a:pt x="400" y="1262"/>
                </a:lnTo>
                <a:lnTo>
                  <a:pt x="419" y="1333"/>
                </a:lnTo>
                <a:lnTo>
                  <a:pt x="443" y="1399"/>
                </a:lnTo>
                <a:lnTo>
                  <a:pt x="475" y="1463"/>
                </a:lnTo>
                <a:lnTo>
                  <a:pt x="510" y="1524"/>
                </a:lnTo>
                <a:lnTo>
                  <a:pt x="553" y="1580"/>
                </a:lnTo>
                <a:lnTo>
                  <a:pt x="599" y="1632"/>
                </a:lnTo>
                <a:lnTo>
                  <a:pt x="651" y="1678"/>
                </a:lnTo>
                <a:lnTo>
                  <a:pt x="708" y="1721"/>
                </a:lnTo>
                <a:lnTo>
                  <a:pt x="768" y="1758"/>
                </a:lnTo>
                <a:lnTo>
                  <a:pt x="832" y="1788"/>
                </a:lnTo>
                <a:lnTo>
                  <a:pt x="900" y="1812"/>
                </a:lnTo>
                <a:lnTo>
                  <a:pt x="969" y="1831"/>
                </a:lnTo>
                <a:lnTo>
                  <a:pt x="1042" y="1842"/>
                </a:lnTo>
                <a:lnTo>
                  <a:pt x="1116" y="1846"/>
                </a:lnTo>
                <a:lnTo>
                  <a:pt x="1191" y="1842"/>
                </a:lnTo>
                <a:lnTo>
                  <a:pt x="1264" y="1831"/>
                </a:lnTo>
                <a:lnTo>
                  <a:pt x="1333" y="1812"/>
                </a:lnTo>
                <a:lnTo>
                  <a:pt x="1401" y="1788"/>
                </a:lnTo>
                <a:lnTo>
                  <a:pt x="1465" y="1758"/>
                </a:lnTo>
                <a:lnTo>
                  <a:pt x="1524" y="1721"/>
                </a:lnTo>
                <a:lnTo>
                  <a:pt x="1581" y="1678"/>
                </a:lnTo>
                <a:lnTo>
                  <a:pt x="1633" y="1632"/>
                </a:lnTo>
                <a:lnTo>
                  <a:pt x="1680" y="1580"/>
                </a:lnTo>
                <a:lnTo>
                  <a:pt x="1722" y="1524"/>
                </a:lnTo>
                <a:lnTo>
                  <a:pt x="1758" y="1463"/>
                </a:lnTo>
                <a:lnTo>
                  <a:pt x="1790" y="1399"/>
                </a:lnTo>
                <a:lnTo>
                  <a:pt x="1814" y="1333"/>
                </a:lnTo>
                <a:lnTo>
                  <a:pt x="1833" y="1262"/>
                </a:lnTo>
                <a:lnTo>
                  <a:pt x="1843" y="1189"/>
                </a:lnTo>
                <a:lnTo>
                  <a:pt x="1847" y="1115"/>
                </a:lnTo>
                <a:lnTo>
                  <a:pt x="1843" y="1040"/>
                </a:lnTo>
                <a:lnTo>
                  <a:pt x="1833" y="967"/>
                </a:lnTo>
                <a:lnTo>
                  <a:pt x="1814" y="898"/>
                </a:lnTo>
                <a:lnTo>
                  <a:pt x="1790" y="830"/>
                </a:lnTo>
                <a:lnTo>
                  <a:pt x="1760" y="767"/>
                </a:lnTo>
                <a:lnTo>
                  <a:pt x="1722" y="707"/>
                </a:lnTo>
                <a:lnTo>
                  <a:pt x="1680" y="650"/>
                </a:lnTo>
                <a:lnTo>
                  <a:pt x="1633" y="598"/>
                </a:lnTo>
                <a:lnTo>
                  <a:pt x="1581" y="551"/>
                </a:lnTo>
                <a:lnTo>
                  <a:pt x="1526" y="509"/>
                </a:lnTo>
                <a:lnTo>
                  <a:pt x="1465" y="473"/>
                </a:lnTo>
                <a:lnTo>
                  <a:pt x="1401" y="441"/>
                </a:lnTo>
                <a:lnTo>
                  <a:pt x="1334" y="417"/>
                </a:lnTo>
                <a:lnTo>
                  <a:pt x="1264" y="398"/>
                </a:lnTo>
                <a:lnTo>
                  <a:pt x="1191" y="388"/>
                </a:lnTo>
                <a:lnTo>
                  <a:pt x="1116" y="384"/>
                </a:lnTo>
                <a:close/>
                <a:moveTo>
                  <a:pt x="1116" y="0"/>
                </a:moveTo>
                <a:lnTo>
                  <a:pt x="1212" y="4"/>
                </a:lnTo>
                <a:lnTo>
                  <a:pt x="1306" y="16"/>
                </a:lnTo>
                <a:lnTo>
                  <a:pt x="1398" y="36"/>
                </a:lnTo>
                <a:lnTo>
                  <a:pt x="1486" y="62"/>
                </a:lnTo>
                <a:lnTo>
                  <a:pt x="1571" y="97"/>
                </a:lnTo>
                <a:lnTo>
                  <a:pt x="1653" y="137"/>
                </a:lnTo>
                <a:lnTo>
                  <a:pt x="1730" y="184"/>
                </a:lnTo>
                <a:lnTo>
                  <a:pt x="1803" y="236"/>
                </a:lnTo>
                <a:lnTo>
                  <a:pt x="1872" y="295"/>
                </a:lnTo>
                <a:lnTo>
                  <a:pt x="1936" y="359"/>
                </a:lnTo>
                <a:lnTo>
                  <a:pt x="1995" y="428"/>
                </a:lnTo>
                <a:lnTo>
                  <a:pt x="2047" y="501"/>
                </a:lnTo>
                <a:lnTo>
                  <a:pt x="2094" y="578"/>
                </a:lnTo>
                <a:lnTo>
                  <a:pt x="2134" y="660"/>
                </a:lnTo>
                <a:lnTo>
                  <a:pt x="2169" y="745"/>
                </a:lnTo>
                <a:lnTo>
                  <a:pt x="2195" y="833"/>
                </a:lnTo>
                <a:lnTo>
                  <a:pt x="2215" y="925"/>
                </a:lnTo>
                <a:lnTo>
                  <a:pt x="2227" y="1019"/>
                </a:lnTo>
                <a:lnTo>
                  <a:pt x="2231" y="1115"/>
                </a:lnTo>
                <a:lnTo>
                  <a:pt x="2227" y="1210"/>
                </a:lnTo>
                <a:lnTo>
                  <a:pt x="2215" y="1305"/>
                </a:lnTo>
                <a:lnTo>
                  <a:pt x="2195" y="1396"/>
                </a:lnTo>
                <a:lnTo>
                  <a:pt x="2169" y="1484"/>
                </a:lnTo>
                <a:lnTo>
                  <a:pt x="2134" y="1569"/>
                </a:lnTo>
                <a:lnTo>
                  <a:pt x="2094" y="1652"/>
                </a:lnTo>
                <a:lnTo>
                  <a:pt x="2047" y="1729"/>
                </a:lnTo>
                <a:lnTo>
                  <a:pt x="1995" y="1802"/>
                </a:lnTo>
                <a:lnTo>
                  <a:pt x="1936" y="1871"/>
                </a:lnTo>
                <a:lnTo>
                  <a:pt x="1872" y="1935"/>
                </a:lnTo>
                <a:lnTo>
                  <a:pt x="1803" y="1993"/>
                </a:lnTo>
                <a:lnTo>
                  <a:pt x="1730" y="2045"/>
                </a:lnTo>
                <a:lnTo>
                  <a:pt x="1653" y="2093"/>
                </a:lnTo>
                <a:lnTo>
                  <a:pt x="1571" y="2133"/>
                </a:lnTo>
                <a:lnTo>
                  <a:pt x="1486" y="2167"/>
                </a:lnTo>
                <a:lnTo>
                  <a:pt x="1398" y="2194"/>
                </a:lnTo>
                <a:lnTo>
                  <a:pt x="1306" y="2214"/>
                </a:lnTo>
                <a:lnTo>
                  <a:pt x="1212" y="2226"/>
                </a:lnTo>
                <a:lnTo>
                  <a:pt x="1116" y="2230"/>
                </a:lnTo>
                <a:lnTo>
                  <a:pt x="1021" y="2226"/>
                </a:lnTo>
                <a:lnTo>
                  <a:pt x="926" y="2214"/>
                </a:lnTo>
                <a:lnTo>
                  <a:pt x="835" y="2194"/>
                </a:lnTo>
                <a:lnTo>
                  <a:pt x="747" y="2167"/>
                </a:lnTo>
                <a:lnTo>
                  <a:pt x="662" y="2133"/>
                </a:lnTo>
                <a:lnTo>
                  <a:pt x="580" y="2093"/>
                </a:lnTo>
                <a:lnTo>
                  <a:pt x="502" y="2045"/>
                </a:lnTo>
                <a:lnTo>
                  <a:pt x="429" y="1993"/>
                </a:lnTo>
                <a:lnTo>
                  <a:pt x="360" y="1935"/>
                </a:lnTo>
                <a:lnTo>
                  <a:pt x="296" y="1871"/>
                </a:lnTo>
                <a:lnTo>
                  <a:pt x="238" y="1802"/>
                </a:lnTo>
                <a:lnTo>
                  <a:pt x="185" y="1729"/>
                </a:lnTo>
                <a:lnTo>
                  <a:pt x="138" y="1652"/>
                </a:lnTo>
                <a:lnTo>
                  <a:pt x="97" y="1569"/>
                </a:lnTo>
                <a:lnTo>
                  <a:pt x="63" y="1484"/>
                </a:lnTo>
                <a:lnTo>
                  <a:pt x="36" y="1396"/>
                </a:lnTo>
                <a:lnTo>
                  <a:pt x="16" y="1305"/>
                </a:lnTo>
                <a:lnTo>
                  <a:pt x="4" y="1210"/>
                </a:lnTo>
                <a:lnTo>
                  <a:pt x="0" y="1115"/>
                </a:lnTo>
                <a:lnTo>
                  <a:pt x="4" y="1019"/>
                </a:lnTo>
                <a:lnTo>
                  <a:pt x="16" y="925"/>
                </a:lnTo>
                <a:lnTo>
                  <a:pt x="36" y="833"/>
                </a:lnTo>
                <a:lnTo>
                  <a:pt x="63" y="745"/>
                </a:lnTo>
                <a:lnTo>
                  <a:pt x="97" y="660"/>
                </a:lnTo>
                <a:lnTo>
                  <a:pt x="138" y="578"/>
                </a:lnTo>
                <a:lnTo>
                  <a:pt x="185" y="501"/>
                </a:lnTo>
                <a:lnTo>
                  <a:pt x="238" y="428"/>
                </a:lnTo>
                <a:lnTo>
                  <a:pt x="296" y="359"/>
                </a:lnTo>
                <a:lnTo>
                  <a:pt x="360" y="295"/>
                </a:lnTo>
                <a:lnTo>
                  <a:pt x="429" y="236"/>
                </a:lnTo>
                <a:lnTo>
                  <a:pt x="502" y="184"/>
                </a:lnTo>
                <a:lnTo>
                  <a:pt x="580" y="137"/>
                </a:lnTo>
                <a:lnTo>
                  <a:pt x="662" y="97"/>
                </a:lnTo>
                <a:lnTo>
                  <a:pt x="747" y="62"/>
                </a:lnTo>
                <a:lnTo>
                  <a:pt x="835" y="36"/>
                </a:lnTo>
                <a:lnTo>
                  <a:pt x="926" y="16"/>
                </a:lnTo>
                <a:lnTo>
                  <a:pt x="1021" y="4"/>
                </a:lnTo>
                <a:lnTo>
                  <a:pt x="1116" y="0"/>
                </a:ln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10"/>
          <p:cNvSpPr>
            <a:spLocks/>
          </p:cNvSpPr>
          <p:nvPr userDrawn="1"/>
        </p:nvSpPr>
        <p:spPr bwMode="auto">
          <a:xfrm>
            <a:off x="1011807" y="6458416"/>
            <a:ext cx="21260" cy="21260"/>
          </a:xfrm>
          <a:custGeom>
            <a:avLst/>
            <a:gdLst/>
            <a:ahLst/>
            <a:cxnLst>
              <a:cxn ang="0">
                <a:pos x="282" y="0"/>
              </a:cxn>
              <a:cxn ang="0">
                <a:pos x="326" y="4"/>
              </a:cxn>
              <a:cxn ang="0">
                <a:pos x="368" y="14"/>
              </a:cxn>
              <a:cxn ang="0">
                <a:pos x="410" y="30"/>
              </a:cxn>
              <a:cxn ang="0">
                <a:pos x="447" y="54"/>
              </a:cxn>
              <a:cxn ang="0">
                <a:pos x="481" y="82"/>
              </a:cxn>
              <a:cxn ang="0">
                <a:pos x="509" y="117"/>
              </a:cxn>
              <a:cxn ang="0">
                <a:pos x="533" y="154"/>
              </a:cxn>
              <a:cxn ang="0">
                <a:pos x="549" y="195"/>
              </a:cxn>
              <a:cxn ang="0">
                <a:pos x="560" y="238"/>
              </a:cxn>
              <a:cxn ang="0">
                <a:pos x="564" y="282"/>
              </a:cxn>
              <a:cxn ang="0">
                <a:pos x="560" y="325"/>
              </a:cxn>
              <a:cxn ang="0">
                <a:pos x="549" y="369"/>
              </a:cxn>
              <a:cxn ang="0">
                <a:pos x="533" y="409"/>
              </a:cxn>
              <a:cxn ang="0">
                <a:pos x="509" y="448"/>
              </a:cxn>
              <a:cxn ang="0">
                <a:pos x="481" y="481"/>
              </a:cxn>
              <a:cxn ang="0">
                <a:pos x="447" y="510"/>
              </a:cxn>
              <a:cxn ang="0">
                <a:pos x="410" y="533"/>
              </a:cxn>
              <a:cxn ang="0">
                <a:pos x="368" y="550"/>
              </a:cxn>
              <a:cxn ang="0">
                <a:pos x="326" y="559"/>
              </a:cxn>
              <a:cxn ang="0">
                <a:pos x="282" y="563"/>
              </a:cxn>
              <a:cxn ang="0">
                <a:pos x="245" y="561"/>
              </a:cxn>
              <a:cxn ang="0">
                <a:pos x="209" y="554"/>
              </a:cxn>
              <a:cxn ang="0">
                <a:pos x="174" y="542"/>
              </a:cxn>
              <a:cxn ang="0">
                <a:pos x="141" y="526"/>
              </a:cxn>
              <a:cxn ang="0">
                <a:pos x="111" y="505"/>
              </a:cxn>
              <a:cxn ang="0">
                <a:pos x="83" y="481"/>
              </a:cxn>
              <a:cxn ang="0">
                <a:pos x="59" y="453"/>
              </a:cxn>
              <a:cxn ang="0">
                <a:pos x="38" y="422"/>
              </a:cxn>
              <a:cxn ang="0">
                <a:pos x="22" y="389"/>
              </a:cxn>
              <a:cxn ang="0">
                <a:pos x="10" y="355"/>
              </a:cxn>
              <a:cxn ang="0">
                <a:pos x="3" y="319"/>
              </a:cxn>
              <a:cxn ang="0">
                <a:pos x="0" y="282"/>
              </a:cxn>
              <a:cxn ang="0">
                <a:pos x="4" y="238"/>
              </a:cxn>
              <a:cxn ang="0">
                <a:pos x="14" y="195"/>
              </a:cxn>
              <a:cxn ang="0">
                <a:pos x="31" y="154"/>
              </a:cxn>
              <a:cxn ang="0">
                <a:pos x="54" y="117"/>
              </a:cxn>
              <a:cxn ang="0">
                <a:pos x="83" y="82"/>
              </a:cxn>
              <a:cxn ang="0">
                <a:pos x="116" y="54"/>
              </a:cxn>
              <a:cxn ang="0">
                <a:pos x="155" y="30"/>
              </a:cxn>
              <a:cxn ang="0">
                <a:pos x="194" y="14"/>
              </a:cxn>
              <a:cxn ang="0">
                <a:pos x="238" y="4"/>
              </a:cxn>
              <a:cxn ang="0">
                <a:pos x="282" y="0"/>
              </a:cxn>
            </a:cxnLst>
            <a:rect l="0" t="0" r="r" b="b"/>
            <a:pathLst>
              <a:path w="564" h="563">
                <a:moveTo>
                  <a:pt x="282" y="0"/>
                </a:moveTo>
                <a:lnTo>
                  <a:pt x="326" y="4"/>
                </a:lnTo>
                <a:lnTo>
                  <a:pt x="368" y="14"/>
                </a:lnTo>
                <a:lnTo>
                  <a:pt x="410" y="30"/>
                </a:lnTo>
                <a:lnTo>
                  <a:pt x="447" y="54"/>
                </a:lnTo>
                <a:lnTo>
                  <a:pt x="481" y="82"/>
                </a:lnTo>
                <a:lnTo>
                  <a:pt x="509" y="117"/>
                </a:lnTo>
                <a:lnTo>
                  <a:pt x="533" y="154"/>
                </a:lnTo>
                <a:lnTo>
                  <a:pt x="549" y="195"/>
                </a:lnTo>
                <a:lnTo>
                  <a:pt x="560" y="238"/>
                </a:lnTo>
                <a:lnTo>
                  <a:pt x="564" y="282"/>
                </a:lnTo>
                <a:lnTo>
                  <a:pt x="560" y="325"/>
                </a:lnTo>
                <a:lnTo>
                  <a:pt x="549" y="369"/>
                </a:lnTo>
                <a:lnTo>
                  <a:pt x="533" y="409"/>
                </a:lnTo>
                <a:lnTo>
                  <a:pt x="509" y="448"/>
                </a:lnTo>
                <a:lnTo>
                  <a:pt x="481" y="481"/>
                </a:lnTo>
                <a:lnTo>
                  <a:pt x="447" y="510"/>
                </a:lnTo>
                <a:lnTo>
                  <a:pt x="410" y="533"/>
                </a:lnTo>
                <a:lnTo>
                  <a:pt x="368" y="550"/>
                </a:lnTo>
                <a:lnTo>
                  <a:pt x="326" y="559"/>
                </a:lnTo>
                <a:lnTo>
                  <a:pt x="282" y="563"/>
                </a:lnTo>
                <a:lnTo>
                  <a:pt x="245" y="561"/>
                </a:lnTo>
                <a:lnTo>
                  <a:pt x="209" y="554"/>
                </a:lnTo>
                <a:lnTo>
                  <a:pt x="174" y="542"/>
                </a:lnTo>
                <a:lnTo>
                  <a:pt x="141" y="526"/>
                </a:lnTo>
                <a:lnTo>
                  <a:pt x="111" y="505"/>
                </a:lnTo>
                <a:lnTo>
                  <a:pt x="83" y="481"/>
                </a:lnTo>
                <a:lnTo>
                  <a:pt x="59" y="453"/>
                </a:lnTo>
                <a:lnTo>
                  <a:pt x="38" y="422"/>
                </a:lnTo>
                <a:lnTo>
                  <a:pt x="22" y="389"/>
                </a:lnTo>
                <a:lnTo>
                  <a:pt x="10" y="355"/>
                </a:lnTo>
                <a:lnTo>
                  <a:pt x="3" y="319"/>
                </a:lnTo>
                <a:lnTo>
                  <a:pt x="0" y="282"/>
                </a:lnTo>
                <a:lnTo>
                  <a:pt x="4" y="238"/>
                </a:lnTo>
                <a:lnTo>
                  <a:pt x="14" y="195"/>
                </a:lnTo>
                <a:lnTo>
                  <a:pt x="31" y="154"/>
                </a:lnTo>
                <a:lnTo>
                  <a:pt x="54" y="117"/>
                </a:lnTo>
                <a:lnTo>
                  <a:pt x="83" y="82"/>
                </a:lnTo>
                <a:lnTo>
                  <a:pt x="116" y="54"/>
                </a:lnTo>
                <a:lnTo>
                  <a:pt x="155" y="30"/>
                </a:lnTo>
                <a:lnTo>
                  <a:pt x="194" y="14"/>
                </a:lnTo>
                <a:lnTo>
                  <a:pt x="238" y="4"/>
                </a:lnTo>
                <a:lnTo>
                  <a:pt x="282" y="0"/>
                </a:ln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967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4236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9144037" y="0"/>
            <a:ext cx="3047963" cy="6858000"/>
          </a:xfr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113622" y="0"/>
            <a:ext cx="3030415" cy="6858000"/>
          </a:xfr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2171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3429000"/>
          </a:xfr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3429000"/>
          </a:xfr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951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249-9B52-8546-9BC6-97C42836B396}" type="datetimeFigureOut">
              <a:rPr lang="en-US" smtClean="0"/>
              <a:t>11/22/2018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6FF3C-D1BE-1E40-8BA8-B91194CFF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7191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86118" y="986117"/>
            <a:ext cx="4446493" cy="4858871"/>
          </a:xfr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652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055035" cy="6858000"/>
          </a:xfr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055035" y="0"/>
            <a:ext cx="4114803" cy="6858000"/>
          </a:xfr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8157885" y="0"/>
            <a:ext cx="4043082" cy="6858000"/>
          </a:xfr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448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1534645"/>
            <a:ext cx="4303059" cy="2308860"/>
          </a:xfr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7888941" y="1534645"/>
            <a:ext cx="4303059" cy="2308860"/>
          </a:xfr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03060" y="1534645"/>
            <a:ext cx="3585882" cy="2308860"/>
          </a:xfr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-1" y="3843505"/>
            <a:ext cx="6096001" cy="2308860"/>
          </a:xfr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6096000" y="3843505"/>
            <a:ext cx="6096001" cy="2308860"/>
          </a:xfr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17" name="Freeform 8"/>
          <p:cNvSpPr>
            <a:spLocks/>
          </p:cNvSpPr>
          <p:nvPr userDrawn="1"/>
        </p:nvSpPr>
        <p:spPr bwMode="auto">
          <a:xfrm>
            <a:off x="11608454" y="6443668"/>
            <a:ext cx="64471" cy="124912"/>
          </a:xfrm>
          <a:custGeom>
            <a:avLst/>
            <a:gdLst>
              <a:gd name="T0" fmla="*/ 1 w 27"/>
              <a:gd name="T1" fmla="*/ 52 h 52"/>
              <a:gd name="T2" fmla="*/ 0 w 27"/>
              <a:gd name="T3" fmla="*/ 51 h 52"/>
              <a:gd name="T4" fmla="*/ 0 w 27"/>
              <a:gd name="T5" fmla="*/ 49 h 52"/>
              <a:gd name="T6" fmla="*/ 23 w 27"/>
              <a:gd name="T7" fmla="*/ 26 h 52"/>
              <a:gd name="T8" fmla="*/ 0 w 27"/>
              <a:gd name="T9" fmla="*/ 3 h 52"/>
              <a:gd name="T10" fmla="*/ 0 w 27"/>
              <a:gd name="T11" fmla="*/ 1 h 52"/>
              <a:gd name="T12" fmla="*/ 2 w 27"/>
              <a:gd name="T13" fmla="*/ 1 h 52"/>
              <a:gd name="T14" fmla="*/ 26 w 27"/>
              <a:gd name="T15" fmla="*/ 25 h 52"/>
              <a:gd name="T16" fmla="*/ 26 w 27"/>
              <a:gd name="T17" fmla="*/ 27 h 52"/>
              <a:gd name="T18" fmla="*/ 2 w 27"/>
              <a:gd name="T19" fmla="*/ 51 h 52"/>
              <a:gd name="T20" fmla="*/ 1 w 27"/>
              <a:gd name="T21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7" h="52">
                <a:moveTo>
                  <a:pt x="1" y="52"/>
                </a:moveTo>
                <a:cubicBezTo>
                  <a:pt x="1" y="52"/>
                  <a:pt x="1" y="52"/>
                  <a:pt x="0" y="51"/>
                </a:cubicBezTo>
                <a:cubicBezTo>
                  <a:pt x="0" y="51"/>
                  <a:pt x="0" y="50"/>
                  <a:pt x="0" y="49"/>
                </a:cubicBezTo>
                <a:cubicBezTo>
                  <a:pt x="23" y="26"/>
                  <a:pt x="23" y="26"/>
                  <a:pt x="23" y="26"/>
                </a:cubicBezTo>
                <a:cubicBezTo>
                  <a:pt x="0" y="3"/>
                  <a:pt x="0" y="3"/>
                  <a:pt x="0" y="3"/>
                </a:cubicBezTo>
                <a:cubicBezTo>
                  <a:pt x="0" y="2"/>
                  <a:pt x="0" y="1"/>
                  <a:pt x="0" y="1"/>
                </a:cubicBezTo>
                <a:cubicBezTo>
                  <a:pt x="1" y="0"/>
                  <a:pt x="2" y="0"/>
                  <a:pt x="2" y="1"/>
                </a:cubicBezTo>
                <a:cubicBezTo>
                  <a:pt x="26" y="25"/>
                  <a:pt x="26" y="25"/>
                  <a:pt x="26" y="25"/>
                </a:cubicBezTo>
                <a:cubicBezTo>
                  <a:pt x="27" y="25"/>
                  <a:pt x="27" y="26"/>
                  <a:pt x="26" y="27"/>
                </a:cubicBezTo>
                <a:cubicBezTo>
                  <a:pt x="2" y="51"/>
                  <a:pt x="2" y="51"/>
                  <a:pt x="2" y="51"/>
                </a:cubicBezTo>
                <a:cubicBezTo>
                  <a:pt x="2" y="52"/>
                  <a:pt x="2" y="52"/>
                  <a:pt x="1" y="52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>
                <a:lumMod val="25000"/>
                <a:lumOff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9"/>
          <p:cNvSpPr>
            <a:spLocks/>
          </p:cNvSpPr>
          <p:nvPr userDrawn="1"/>
        </p:nvSpPr>
        <p:spPr bwMode="auto">
          <a:xfrm>
            <a:off x="10739108" y="6443668"/>
            <a:ext cx="64471" cy="124912"/>
          </a:xfrm>
          <a:custGeom>
            <a:avLst/>
            <a:gdLst>
              <a:gd name="T0" fmla="*/ 25 w 27"/>
              <a:gd name="T1" fmla="*/ 52 h 52"/>
              <a:gd name="T2" fmla="*/ 24 w 27"/>
              <a:gd name="T3" fmla="*/ 51 h 52"/>
              <a:gd name="T4" fmla="*/ 1 w 27"/>
              <a:gd name="T5" fmla="*/ 27 h 52"/>
              <a:gd name="T6" fmla="*/ 1 w 27"/>
              <a:gd name="T7" fmla="*/ 25 h 52"/>
              <a:gd name="T8" fmla="*/ 24 w 27"/>
              <a:gd name="T9" fmla="*/ 1 h 52"/>
              <a:gd name="T10" fmla="*/ 26 w 27"/>
              <a:gd name="T11" fmla="*/ 1 h 52"/>
              <a:gd name="T12" fmla="*/ 26 w 27"/>
              <a:gd name="T13" fmla="*/ 3 h 52"/>
              <a:gd name="T14" fmla="*/ 4 w 27"/>
              <a:gd name="T15" fmla="*/ 26 h 52"/>
              <a:gd name="T16" fmla="*/ 26 w 27"/>
              <a:gd name="T17" fmla="*/ 49 h 52"/>
              <a:gd name="T18" fmla="*/ 26 w 27"/>
              <a:gd name="T19" fmla="*/ 51 h 52"/>
              <a:gd name="T20" fmla="*/ 25 w 27"/>
              <a:gd name="T21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7" h="52">
                <a:moveTo>
                  <a:pt x="25" y="52"/>
                </a:moveTo>
                <a:cubicBezTo>
                  <a:pt x="25" y="52"/>
                  <a:pt x="24" y="52"/>
                  <a:pt x="24" y="51"/>
                </a:cubicBezTo>
                <a:cubicBezTo>
                  <a:pt x="1" y="27"/>
                  <a:pt x="1" y="27"/>
                  <a:pt x="1" y="27"/>
                </a:cubicBezTo>
                <a:cubicBezTo>
                  <a:pt x="0" y="26"/>
                  <a:pt x="0" y="25"/>
                  <a:pt x="1" y="25"/>
                </a:cubicBezTo>
                <a:cubicBezTo>
                  <a:pt x="24" y="1"/>
                  <a:pt x="24" y="1"/>
                  <a:pt x="24" y="1"/>
                </a:cubicBezTo>
                <a:cubicBezTo>
                  <a:pt x="25" y="0"/>
                  <a:pt x="26" y="0"/>
                  <a:pt x="26" y="1"/>
                </a:cubicBezTo>
                <a:cubicBezTo>
                  <a:pt x="27" y="1"/>
                  <a:pt x="27" y="2"/>
                  <a:pt x="26" y="3"/>
                </a:cubicBezTo>
                <a:cubicBezTo>
                  <a:pt x="4" y="26"/>
                  <a:pt x="4" y="26"/>
                  <a:pt x="4" y="26"/>
                </a:cubicBezTo>
                <a:cubicBezTo>
                  <a:pt x="26" y="49"/>
                  <a:pt x="26" y="49"/>
                  <a:pt x="26" y="49"/>
                </a:cubicBezTo>
                <a:cubicBezTo>
                  <a:pt x="27" y="50"/>
                  <a:pt x="27" y="51"/>
                  <a:pt x="26" y="51"/>
                </a:cubicBezTo>
                <a:cubicBezTo>
                  <a:pt x="26" y="52"/>
                  <a:pt x="26" y="52"/>
                  <a:pt x="25" y="52"/>
                </a:cubicBez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12700">
            <a:solidFill>
              <a:schemeClr val="tx1">
                <a:lumMod val="25000"/>
                <a:lumOff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10987850" y="6449878"/>
            <a:ext cx="45987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lvl="0"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  <a:cs typeface="Poppins SemiBold" panose="02000000000000000000" pitchFamily="2" charset="0"/>
              </a:defRPr>
            </a:lvl1pPr>
          </a:lstStyle>
          <a:p>
            <a:pPr lvl="0"/>
            <a:fld id="{C7C71010-677A-489C-BB3F-CA8EBC4C3264}" type="slidenum">
              <a:rPr lang="id-ID" b="0" i="0" smtClean="0">
                <a:solidFill>
                  <a:schemeClr val="tx1">
                    <a:lumMod val="25000"/>
                    <a:lumOff val="75000"/>
                  </a:schemeClr>
                </a:solidFill>
                <a:latin typeface="Poppins" charset="0"/>
                <a:ea typeface="Poppins" charset="0"/>
                <a:cs typeface="Poppins" charset="0"/>
              </a:rPr>
              <a:pPr lvl="0"/>
              <a:t>‹#›</a:t>
            </a:fld>
            <a:endParaRPr lang="id-ID" b="0" i="0" dirty="0">
              <a:solidFill>
                <a:schemeClr val="tx1">
                  <a:lumMod val="25000"/>
                  <a:lumOff val="75000"/>
                </a:schemeClr>
              </a:solidFill>
              <a:latin typeface="Poppins" charset="0"/>
              <a:ea typeface="Poppins" charset="0"/>
              <a:cs typeface="Poppins" charset="0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10599086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11465342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 userDrawn="1"/>
        </p:nvSpPr>
        <p:spPr>
          <a:xfrm>
            <a:off x="11032214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14"/>
          <p:cNvSpPr>
            <a:spLocks/>
          </p:cNvSpPr>
          <p:nvPr userDrawn="1"/>
        </p:nvSpPr>
        <p:spPr bwMode="auto">
          <a:xfrm>
            <a:off x="1341076" y="6443668"/>
            <a:ext cx="150096" cy="124912"/>
          </a:xfrm>
          <a:custGeom>
            <a:avLst/>
            <a:gdLst>
              <a:gd name="T0" fmla="*/ 57 w 63"/>
              <a:gd name="T1" fmla="*/ 13 h 52"/>
              <a:gd name="T2" fmla="*/ 57 w 63"/>
              <a:gd name="T3" fmla="*/ 15 h 52"/>
              <a:gd name="T4" fmla="*/ 20 w 63"/>
              <a:gd name="T5" fmla="*/ 52 h 52"/>
              <a:gd name="T6" fmla="*/ 0 w 63"/>
              <a:gd name="T7" fmla="*/ 46 h 52"/>
              <a:gd name="T8" fmla="*/ 3 w 63"/>
              <a:gd name="T9" fmla="*/ 46 h 52"/>
              <a:gd name="T10" fmla="*/ 19 w 63"/>
              <a:gd name="T11" fmla="*/ 40 h 52"/>
              <a:gd name="T12" fmla="*/ 7 w 63"/>
              <a:gd name="T13" fmla="*/ 32 h 52"/>
              <a:gd name="T14" fmla="*/ 10 w 63"/>
              <a:gd name="T15" fmla="*/ 32 h 52"/>
              <a:gd name="T16" fmla="*/ 13 w 63"/>
              <a:gd name="T17" fmla="*/ 31 h 52"/>
              <a:gd name="T18" fmla="*/ 3 w 63"/>
              <a:gd name="T19" fmla="*/ 19 h 52"/>
              <a:gd name="T20" fmla="*/ 3 w 63"/>
              <a:gd name="T21" fmla="*/ 19 h 52"/>
              <a:gd name="T22" fmla="*/ 9 w 63"/>
              <a:gd name="T23" fmla="*/ 20 h 52"/>
              <a:gd name="T24" fmla="*/ 3 w 63"/>
              <a:gd name="T25" fmla="*/ 10 h 52"/>
              <a:gd name="T26" fmla="*/ 5 w 63"/>
              <a:gd name="T27" fmla="*/ 2 h 52"/>
              <a:gd name="T28" fmla="*/ 31 w 63"/>
              <a:gd name="T29" fmla="*/ 16 h 52"/>
              <a:gd name="T30" fmla="*/ 31 w 63"/>
              <a:gd name="T31" fmla="*/ 14 h 52"/>
              <a:gd name="T32" fmla="*/ 44 w 63"/>
              <a:gd name="T33" fmla="*/ 0 h 52"/>
              <a:gd name="T34" fmla="*/ 53 w 63"/>
              <a:gd name="T35" fmla="*/ 4 h 52"/>
              <a:gd name="T36" fmla="*/ 61 w 63"/>
              <a:gd name="T37" fmla="*/ 0 h 52"/>
              <a:gd name="T38" fmla="*/ 56 w 63"/>
              <a:gd name="T39" fmla="*/ 8 h 52"/>
              <a:gd name="T40" fmla="*/ 63 w 63"/>
              <a:gd name="T41" fmla="*/ 6 h 52"/>
              <a:gd name="T42" fmla="*/ 57 w 63"/>
              <a:gd name="T43" fmla="*/ 13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3" h="52">
                <a:moveTo>
                  <a:pt x="57" y="13"/>
                </a:moveTo>
                <a:cubicBezTo>
                  <a:pt x="57" y="14"/>
                  <a:pt x="57" y="14"/>
                  <a:pt x="57" y="15"/>
                </a:cubicBezTo>
                <a:cubicBezTo>
                  <a:pt x="57" y="32"/>
                  <a:pt x="44" y="52"/>
                  <a:pt x="20" y="52"/>
                </a:cubicBezTo>
                <a:cubicBezTo>
                  <a:pt x="13" y="52"/>
                  <a:pt x="6" y="50"/>
                  <a:pt x="0" y="46"/>
                </a:cubicBezTo>
                <a:cubicBezTo>
                  <a:pt x="1" y="46"/>
                  <a:pt x="2" y="46"/>
                  <a:pt x="3" y="46"/>
                </a:cubicBezTo>
                <a:cubicBezTo>
                  <a:pt x="9" y="46"/>
                  <a:pt x="15" y="44"/>
                  <a:pt x="19" y="40"/>
                </a:cubicBezTo>
                <a:cubicBezTo>
                  <a:pt x="14" y="40"/>
                  <a:pt x="9" y="37"/>
                  <a:pt x="7" y="32"/>
                </a:cubicBezTo>
                <a:cubicBezTo>
                  <a:pt x="8" y="32"/>
                  <a:pt x="9" y="32"/>
                  <a:pt x="10" y="32"/>
                </a:cubicBezTo>
                <a:cubicBezTo>
                  <a:pt x="11" y="32"/>
                  <a:pt x="12" y="32"/>
                  <a:pt x="13" y="31"/>
                </a:cubicBezTo>
                <a:cubicBezTo>
                  <a:pt x="7" y="30"/>
                  <a:pt x="3" y="25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5" y="19"/>
                  <a:pt x="7" y="20"/>
                  <a:pt x="9" y="20"/>
                </a:cubicBezTo>
                <a:cubicBezTo>
                  <a:pt x="5" y="18"/>
                  <a:pt x="3" y="14"/>
                  <a:pt x="3" y="10"/>
                </a:cubicBezTo>
                <a:cubicBezTo>
                  <a:pt x="3" y="6"/>
                  <a:pt x="4" y="4"/>
                  <a:pt x="5" y="2"/>
                </a:cubicBezTo>
                <a:cubicBezTo>
                  <a:pt x="11" y="11"/>
                  <a:pt x="20" y="16"/>
                  <a:pt x="31" y="16"/>
                </a:cubicBezTo>
                <a:cubicBezTo>
                  <a:pt x="31" y="14"/>
                  <a:pt x="31" y="14"/>
                  <a:pt x="31" y="14"/>
                </a:cubicBezTo>
                <a:cubicBezTo>
                  <a:pt x="31" y="5"/>
                  <a:pt x="37" y="0"/>
                  <a:pt x="44" y="0"/>
                </a:cubicBezTo>
                <a:cubicBezTo>
                  <a:pt x="48" y="0"/>
                  <a:pt x="51" y="1"/>
                  <a:pt x="53" y="4"/>
                </a:cubicBezTo>
                <a:cubicBezTo>
                  <a:pt x="56" y="3"/>
                  <a:pt x="59" y="2"/>
                  <a:pt x="61" y="0"/>
                </a:cubicBezTo>
                <a:cubicBezTo>
                  <a:pt x="61" y="4"/>
                  <a:pt x="58" y="6"/>
                  <a:pt x="56" y="8"/>
                </a:cubicBezTo>
                <a:cubicBezTo>
                  <a:pt x="58" y="7"/>
                  <a:pt x="61" y="7"/>
                  <a:pt x="63" y="6"/>
                </a:cubicBezTo>
                <a:cubicBezTo>
                  <a:pt x="61" y="8"/>
                  <a:pt x="59" y="11"/>
                  <a:pt x="57" y="13"/>
                </a:cubicBez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16"/>
          <p:cNvSpPr>
            <a:spLocks/>
          </p:cNvSpPr>
          <p:nvPr userDrawn="1"/>
        </p:nvSpPr>
        <p:spPr bwMode="auto">
          <a:xfrm>
            <a:off x="514038" y="6443668"/>
            <a:ext cx="64471" cy="124912"/>
          </a:xfrm>
          <a:custGeom>
            <a:avLst/>
            <a:gdLst>
              <a:gd name="T0" fmla="*/ 27 w 27"/>
              <a:gd name="T1" fmla="*/ 8 h 52"/>
              <a:gd name="T2" fmla="*/ 22 w 27"/>
              <a:gd name="T3" fmla="*/ 8 h 52"/>
              <a:gd name="T4" fmla="*/ 18 w 27"/>
              <a:gd name="T5" fmla="*/ 13 h 52"/>
              <a:gd name="T6" fmla="*/ 18 w 27"/>
              <a:gd name="T7" fmla="*/ 19 h 52"/>
              <a:gd name="T8" fmla="*/ 27 w 27"/>
              <a:gd name="T9" fmla="*/ 19 h 52"/>
              <a:gd name="T10" fmla="*/ 25 w 27"/>
              <a:gd name="T11" fmla="*/ 28 h 52"/>
              <a:gd name="T12" fmla="*/ 18 w 27"/>
              <a:gd name="T13" fmla="*/ 28 h 52"/>
              <a:gd name="T14" fmla="*/ 18 w 27"/>
              <a:gd name="T15" fmla="*/ 52 h 52"/>
              <a:gd name="T16" fmla="*/ 8 w 27"/>
              <a:gd name="T17" fmla="*/ 52 h 52"/>
              <a:gd name="T18" fmla="*/ 8 w 27"/>
              <a:gd name="T19" fmla="*/ 28 h 52"/>
              <a:gd name="T20" fmla="*/ 0 w 27"/>
              <a:gd name="T21" fmla="*/ 28 h 52"/>
              <a:gd name="T22" fmla="*/ 0 w 27"/>
              <a:gd name="T23" fmla="*/ 19 h 52"/>
              <a:gd name="T24" fmla="*/ 8 w 27"/>
              <a:gd name="T25" fmla="*/ 19 h 52"/>
              <a:gd name="T26" fmla="*/ 8 w 27"/>
              <a:gd name="T27" fmla="*/ 12 h 52"/>
              <a:gd name="T28" fmla="*/ 20 w 27"/>
              <a:gd name="T29" fmla="*/ 0 h 52"/>
              <a:gd name="T30" fmla="*/ 27 w 27"/>
              <a:gd name="T31" fmla="*/ 0 h 52"/>
              <a:gd name="T32" fmla="*/ 27 w 27"/>
              <a:gd name="T33" fmla="*/ 8 h 52"/>
              <a:gd name="T34" fmla="*/ 27 w 27"/>
              <a:gd name="T35" fmla="*/ 8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7" h="52">
                <a:moveTo>
                  <a:pt x="27" y="8"/>
                </a:moveTo>
                <a:cubicBezTo>
                  <a:pt x="22" y="8"/>
                  <a:pt x="22" y="8"/>
                  <a:pt x="22" y="8"/>
                </a:cubicBezTo>
                <a:cubicBezTo>
                  <a:pt x="18" y="8"/>
                  <a:pt x="18" y="11"/>
                  <a:pt x="18" y="13"/>
                </a:cubicBezTo>
                <a:cubicBezTo>
                  <a:pt x="18" y="19"/>
                  <a:pt x="18" y="19"/>
                  <a:pt x="18" y="19"/>
                </a:cubicBezTo>
                <a:cubicBezTo>
                  <a:pt x="27" y="19"/>
                  <a:pt x="27" y="19"/>
                  <a:pt x="27" y="19"/>
                </a:cubicBezTo>
                <a:cubicBezTo>
                  <a:pt x="25" y="28"/>
                  <a:pt x="25" y="28"/>
                  <a:pt x="25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52"/>
                  <a:pt x="18" y="52"/>
                  <a:pt x="18" y="52"/>
                </a:cubicBezTo>
                <a:cubicBezTo>
                  <a:pt x="8" y="52"/>
                  <a:pt x="8" y="52"/>
                  <a:pt x="8" y="52"/>
                </a:cubicBezTo>
                <a:cubicBezTo>
                  <a:pt x="8" y="28"/>
                  <a:pt x="8" y="28"/>
                  <a:pt x="8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9"/>
                  <a:pt x="0" y="19"/>
                  <a:pt x="0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4"/>
                  <a:pt x="13" y="0"/>
                  <a:pt x="20" y="0"/>
                </a:cubicBezTo>
                <a:cubicBezTo>
                  <a:pt x="23" y="0"/>
                  <a:pt x="26" y="0"/>
                  <a:pt x="27" y="0"/>
                </a:cubicBezTo>
                <a:cubicBezTo>
                  <a:pt x="27" y="8"/>
                  <a:pt x="27" y="8"/>
                  <a:pt x="27" y="8"/>
                </a:cubicBezTo>
                <a:cubicBezTo>
                  <a:pt x="27" y="8"/>
                  <a:pt x="27" y="8"/>
                  <a:pt x="27" y="8"/>
                </a:cubicBez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24"/>
          <p:cNvSpPr/>
          <p:nvPr userDrawn="1"/>
        </p:nvSpPr>
        <p:spPr>
          <a:xfrm>
            <a:off x="366626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 userDrawn="1"/>
        </p:nvSpPr>
        <p:spPr>
          <a:xfrm>
            <a:off x="799754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 userDrawn="1"/>
        </p:nvSpPr>
        <p:spPr>
          <a:xfrm>
            <a:off x="1240341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utoShape 5"/>
          <p:cNvSpPr>
            <a:spLocks noChangeAspect="1" noChangeArrowheads="1" noTextEdit="1"/>
          </p:cNvSpPr>
          <p:nvPr userDrawn="1"/>
        </p:nvSpPr>
        <p:spPr bwMode="auto">
          <a:xfrm>
            <a:off x="897062" y="6430220"/>
            <a:ext cx="163145" cy="16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8"/>
          <p:cNvSpPr>
            <a:spLocks noEditPoints="1"/>
          </p:cNvSpPr>
          <p:nvPr userDrawn="1"/>
        </p:nvSpPr>
        <p:spPr bwMode="auto">
          <a:xfrm>
            <a:off x="897062" y="6431125"/>
            <a:ext cx="163145" cy="163145"/>
          </a:xfrm>
          <a:custGeom>
            <a:avLst/>
            <a:gdLst/>
            <a:ahLst/>
            <a:cxnLst>
              <a:cxn ang="0">
                <a:pos x="1031" y="400"/>
              </a:cxn>
              <a:cxn ang="0">
                <a:pos x="809" y="482"/>
              </a:cxn>
              <a:cxn ang="0">
                <a:pos x="622" y="622"/>
              </a:cxn>
              <a:cxn ang="0">
                <a:pos x="482" y="809"/>
              </a:cxn>
              <a:cxn ang="0">
                <a:pos x="400" y="1031"/>
              </a:cxn>
              <a:cxn ang="0">
                <a:pos x="384" y="3135"/>
              </a:cxn>
              <a:cxn ang="0">
                <a:pos x="421" y="3375"/>
              </a:cxn>
              <a:cxn ang="0">
                <a:pos x="522" y="3588"/>
              </a:cxn>
              <a:cxn ang="0">
                <a:pos x="679" y="3759"/>
              </a:cxn>
              <a:cxn ang="0">
                <a:pos x="879" y="3882"/>
              </a:cxn>
              <a:cxn ang="0">
                <a:pos x="1112" y="3941"/>
              </a:cxn>
              <a:cxn ang="0">
                <a:pos x="3217" y="3941"/>
              </a:cxn>
              <a:cxn ang="0">
                <a:pos x="3449" y="3882"/>
              </a:cxn>
              <a:cxn ang="0">
                <a:pos x="3650" y="3759"/>
              </a:cxn>
              <a:cxn ang="0">
                <a:pos x="3807" y="3588"/>
              </a:cxn>
              <a:cxn ang="0">
                <a:pos x="3908" y="3375"/>
              </a:cxn>
              <a:cxn ang="0">
                <a:pos x="3945" y="3135"/>
              </a:cxn>
              <a:cxn ang="0">
                <a:pos x="3929" y="1031"/>
              </a:cxn>
              <a:cxn ang="0">
                <a:pos x="3847" y="809"/>
              </a:cxn>
              <a:cxn ang="0">
                <a:pos x="3707" y="622"/>
              </a:cxn>
              <a:cxn ang="0">
                <a:pos x="3520" y="482"/>
              </a:cxn>
              <a:cxn ang="0">
                <a:pos x="3298" y="400"/>
              </a:cxn>
              <a:cxn ang="0">
                <a:pos x="1194" y="384"/>
              </a:cxn>
              <a:cxn ang="0">
                <a:pos x="3233" y="4"/>
              </a:cxn>
              <a:cxn ang="0">
                <a:pos x="3512" y="61"/>
              </a:cxn>
              <a:cxn ang="0">
                <a:pos x="3763" y="179"/>
              </a:cxn>
              <a:cxn ang="0">
                <a:pos x="3980" y="349"/>
              </a:cxn>
              <a:cxn ang="0">
                <a:pos x="4150" y="566"/>
              </a:cxn>
              <a:cxn ang="0">
                <a:pos x="4268" y="817"/>
              </a:cxn>
              <a:cxn ang="0">
                <a:pos x="4325" y="1096"/>
              </a:cxn>
              <a:cxn ang="0">
                <a:pos x="4325" y="3233"/>
              </a:cxn>
              <a:cxn ang="0">
                <a:pos x="4268" y="3512"/>
              </a:cxn>
              <a:cxn ang="0">
                <a:pos x="4150" y="3763"/>
              </a:cxn>
              <a:cxn ang="0">
                <a:pos x="3980" y="3980"/>
              </a:cxn>
              <a:cxn ang="0">
                <a:pos x="3763" y="4150"/>
              </a:cxn>
              <a:cxn ang="0">
                <a:pos x="3512" y="4268"/>
              </a:cxn>
              <a:cxn ang="0">
                <a:pos x="3233" y="4325"/>
              </a:cxn>
              <a:cxn ang="0">
                <a:pos x="1096" y="4325"/>
              </a:cxn>
              <a:cxn ang="0">
                <a:pos x="817" y="4268"/>
              </a:cxn>
              <a:cxn ang="0">
                <a:pos x="566" y="4150"/>
              </a:cxn>
              <a:cxn ang="0">
                <a:pos x="349" y="3980"/>
              </a:cxn>
              <a:cxn ang="0">
                <a:pos x="179" y="3763"/>
              </a:cxn>
              <a:cxn ang="0">
                <a:pos x="61" y="3512"/>
              </a:cxn>
              <a:cxn ang="0">
                <a:pos x="4" y="3233"/>
              </a:cxn>
              <a:cxn ang="0">
                <a:pos x="4" y="1096"/>
              </a:cxn>
              <a:cxn ang="0">
                <a:pos x="61" y="817"/>
              </a:cxn>
              <a:cxn ang="0">
                <a:pos x="179" y="566"/>
              </a:cxn>
              <a:cxn ang="0">
                <a:pos x="349" y="349"/>
              </a:cxn>
              <a:cxn ang="0">
                <a:pos x="566" y="179"/>
              </a:cxn>
              <a:cxn ang="0">
                <a:pos x="817" y="61"/>
              </a:cxn>
              <a:cxn ang="0">
                <a:pos x="1096" y="4"/>
              </a:cxn>
            </a:cxnLst>
            <a:rect l="0" t="0" r="r" b="b"/>
            <a:pathLst>
              <a:path w="4329" h="4329">
                <a:moveTo>
                  <a:pt x="1194" y="384"/>
                </a:moveTo>
                <a:lnTo>
                  <a:pt x="1112" y="388"/>
                </a:lnTo>
                <a:lnTo>
                  <a:pt x="1031" y="400"/>
                </a:lnTo>
                <a:lnTo>
                  <a:pt x="954" y="421"/>
                </a:lnTo>
                <a:lnTo>
                  <a:pt x="879" y="448"/>
                </a:lnTo>
                <a:lnTo>
                  <a:pt x="809" y="482"/>
                </a:lnTo>
                <a:lnTo>
                  <a:pt x="741" y="522"/>
                </a:lnTo>
                <a:lnTo>
                  <a:pt x="679" y="570"/>
                </a:lnTo>
                <a:lnTo>
                  <a:pt x="622" y="622"/>
                </a:lnTo>
                <a:lnTo>
                  <a:pt x="570" y="679"/>
                </a:lnTo>
                <a:lnTo>
                  <a:pt x="522" y="741"/>
                </a:lnTo>
                <a:lnTo>
                  <a:pt x="482" y="809"/>
                </a:lnTo>
                <a:lnTo>
                  <a:pt x="447" y="880"/>
                </a:lnTo>
                <a:lnTo>
                  <a:pt x="421" y="954"/>
                </a:lnTo>
                <a:lnTo>
                  <a:pt x="400" y="1031"/>
                </a:lnTo>
                <a:lnTo>
                  <a:pt x="388" y="1112"/>
                </a:lnTo>
                <a:lnTo>
                  <a:pt x="384" y="1195"/>
                </a:lnTo>
                <a:lnTo>
                  <a:pt x="384" y="3135"/>
                </a:lnTo>
                <a:lnTo>
                  <a:pt x="388" y="3217"/>
                </a:lnTo>
                <a:lnTo>
                  <a:pt x="400" y="3298"/>
                </a:lnTo>
                <a:lnTo>
                  <a:pt x="421" y="3375"/>
                </a:lnTo>
                <a:lnTo>
                  <a:pt x="447" y="3450"/>
                </a:lnTo>
                <a:lnTo>
                  <a:pt x="482" y="3520"/>
                </a:lnTo>
                <a:lnTo>
                  <a:pt x="522" y="3588"/>
                </a:lnTo>
                <a:lnTo>
                  <a:pt x="570" y="3650"/>
                </a:lnTo>
                <a:lnTo>
                  <a:pt x="622" y="3708"/>
                </a:lnTo>
                <a:lnTo>
                  <a:pt x="679" y="3759"/>
                </a:lnTo>
                <a:lnTo>
                  <a:pt x="741" y="3807"/>
                </a:lnTo>
                <a:lnTo>
                  <a:pt x="809" y="3847"/>
                </a:lnTo>
                <a:lnTo>
                  <a:pt x="879" y="3882"/>
                </a:lnTo>
                <a:lnTo>
                  <a:pt x="954" y="3908"/>
                </a:lnTo>
                <a:lnTo>
                  <a:pt x="1031" y="3929"/>
                </a:lnTo>
                <a:lnTo>
                  <a:pt x="1112" y="3941"/>
                </a:lnTo>
                <a:lnTo>
                  <a:pt x="1194" y="3945"/>
                </a:lnTo>
                <a:lnTo>
                  <a:pt x="3134" y="3945"/>
                </a:lnTo>
                <a:lnTo>
                  <a:pt x="3217" y="3941"/>
                </a:lnTo>
                <a:lnTo>
                  <a:pt x="3298" y="3929"/>
                </a:lnTo>
                <a:lnTo>
                  <a:pt x="3375" y="3908"/>
                </a:lnTo>
                <a:lnTo>
                  <a:pt x="3449" y="3882"/>
                </a:lnTo>
                <a:lnTo>
                  <a:pt x="3520" y="3847"/>
                </a:lnTo>
                <a:lnTo>
                  <a:pt x="3588" y="3807"/>
                </a:lnTo>
                <a:lnTo>
                  <a:pt x="3650" y="3759"/>
                </a:lnTo>
                <a:lnTo>
                  <a:pt x="3707" y="3708"/>
                </a:lnTo>
                <a:lnTo>
                  <a:pt x="3759" y="3650"/>
                </a:lnTo>
                <a:lnTo>
                  <a:pt x="3807" y="3588"/>
                </a:lnTo>
                <a:lnTo>
                  <a:pt x="3847" y="3520"/>
                </a:lnTo>
                <a:lnTo>
                  <a:pt x="3881" y="3450"/>
                </a:lnTo>
                <a:lnTo>
                  <a:pt x="3908" y="3375"/>
                </a:lnTo>
                <a:lnTo>
                  <a:pt x="3929" y="3298"/>
                </a:lnTo>
                <a:lnTo>
                  <a:pt x="3941" y="3217"/>
                </a:lnTo>
                <a:lnTo>
                  <a:pt x="3945" y="3135"/>
                </a:lnTo>
                <a:lnTo>
                  <a:pt x="3945" y="1195"/>
                </a:lnTo>
                <a:lnTo>
                  <a:pt x="3941" y="1112"/>
                </a:lnTo>
                <a:lnTo>
                  <a:pt x="3929" y="1031"/>
                </a:lnTo>
                <a:lnTo>
                  <a:pt x="3908" y="954"/>
                </a:lnTo>
                <a:lnTo>
                  <a:pt x="3881" y="880"/>
                </a:lnTo>
                <a:lnTo>
                  <a:pt x="3847" y="809"/>
                </a:lnTo>
                <a:lnTo>
                  <a:pt x="3807" y="741"/>
                </a:lnTo>
                <a:lnTo>
                  <a:pt x="3759" y="679"/>
                </a:lnTo>
                <a:lnTo>
                  <a:pt x="3707" y="622"/>
                </a:lnTo>
                <a:lnTo>
                  <a:pt x="3650" y="570"/>
                </a:lnTo>
                <a:lnTo>
                  <a:pt x="3588" y="522"/>
                </a:lnTo>
                <a:lnTo>
                  <a:pt x="3520" y="482"/>
                </a:lnTo>
                <a:lnTo>
                  <a:pt x="3449" y="448"/>
                </a:lnTo>
                <a:lnTo>
                  <a:pt x="3375" y="421"/>
                </a:lnTo>
                <a:lnTo>
                  <a:pt x="3298" y="400"/>
                </a:lnTo>
                <a:lnTo>
                  <a:pt x="3217" y="388"/>
                </a:lnTo>
                <a:lnTo>
                  <a:pt x="3134" y="384"/>
                </a:lnTo>
                <a:lnTo>
                  <a:pt x="1194" y="384"/>
                </a:lnTo>
                <a:close/>
                <a:moveTo>
                  <a:pt x="1194" y="0"/>
                </a:moveTo>
                <a:lnTo>
                  <a:pt x="3134" y="0"/>
                </a:lnTo>
                <a:lnTo>
                  <a:pt x="3233" y="4"/>
                </a:lnTo>
                <a:lnTo>
                  <a:pt x="3328" y="16"/>
                </a:lnTo>
                <a:lnTo>
                  <a:pt x="3421" y="34"/>
                </a:lnTo>
                <a:lnTo>
                  <a:pt x="3512" y="61"/>
                </a:lnTo>
                <a:lnTo>
                  <a:pt x="3600" y="94"/>
                </a:lnTo>
                <a:lnTo>
                  <a:pt x="3683" y="133"/>
                </a:lnTo>
                <a:lnTo>
                  <a:pt x="3763" y="179"/>
                </a:lnTo>
                <a:lnTo>
                  <a:pt x="3840" y="231"/>
                </a:lnTo>
                <a:lnTo>
                  <a:pt x="3912" y="288"/>
                </a:lnTo>
                <a:lnTo>
                  <a:pt x="3980" y="349"/>
                </a:lnTo>
                <a:lnTo>
                  <a:pt x="4041" y="417"/>
                </a:lnTo>
                <a:lnTo>
                  <a:pt x="4098" y="489"/>
                </a:lnTo>
                <a:lnTo>
                  <a:pt x="4150" y="566"/>
                </a:lnTo>
                <a:lnTo>
                  <a:pt x="4196" y="646"/>
                </a:lnTo>
                <a:lnTo>
                  <a:pt x="4235" y="729"/>
                </a:lnTo>
                <a:lnTo>
                  <a:pt x="4268" y="817"/>
                </a:lnTo>
                <a:lnTo>
                  <a:pt x="4295" y="908"/>
                </a:lnTo>
                <a:lnTo>
                  <a:pt x="4313" y="1001"/>
                </a:lnTo>
                <a:lnTo>
                  <a:pt x="4325" y="1096"/>
                </a:lnTo>
                <a:lnTo>
                  <a:pt x="4329" y="1195"/>
                </a:lnTo>
                <a:lnTo>
                  <a:pt x="4329" y="3135"/>
                </a:lnTo>
                <a:lnTo>
                  <a:pt x="4325" y="3233"/>
                </a:lnTo>
                <a:lnTo>
                  <a:pt x="4313" y="3329"/>
                </a:lnTo>
                <a:lnTo>
                  <a:pt x="4295" y="3422"/>
                </a:lnTo>
                <a:lnTo>
                  <a:pt x="4268" y="3512"/>
                </a:lnTo>
                <a:lnTo>
                  <a:pt x="4235" y="3600"/>
                </a:lnTo>
                <a:lnTo>
                  <a:pt x="4196" y="3684"/>
                </a:lnTo>
                <a:lnTo>
                  <a:pt x="4150" y="3763"/>
                </a:lnTo>
                <a:lnTo>
                  <a:pt x="4098" y="3840"/>
                </a:lnTo>
                <a:lnTo>
                  <a:pt x="4041" y="3912"/>
                </a:lnTo>
                <a:lnTo>
                  <a:pt x="3980" y="3980"/>
                </a:lnTo>
                <a:lnTo>
                  <a:pt x="3912" y="4041"/>
                </a:lnTo>
                <a:lnTo>
                  <a:pt x="3840" y="4098"/>
                </a:lnTo>
                <a:lnTo>
                  <a:pt x="3763" y="4150"/>
                </a:lnTo>
                <a:lnTo>
                  <a:pt x="3683" y="4197"/>
                </a:lnTo>
                <a:lnTo>
                  <a:pt x="3600" y="4235"/>
                </a:lnTo>
                <a:lnTo>
                  <a:pt x="3512" y="4268"/>
                </a:lnTo>
                <a:lnTo>
                  <a:pt x="3421" y="4295"/>
                </a:lnTo>
                <a:lnTo>
                  <a:pt x="3328" y="4313"/>
                </a:lnTo>
                <a:lnTo>
                  <a:pt x="3233" y="4325"/>
                </a:lnTo>
                <a:lnTo>
                  <a:pt x="3134" y="4329"/>
                </a:lnTo>
                <a:lnTo>
                  <a:pt x="1194" y="4329"/>
                </a:lnTo>
                <a:lnTo>
                  <a:pt x="1096" y="4325"/>
                </a:lnTo>
                <a:lnTo>
                  <a:pt x="1000" y="4313"/>
                </a:lnTo>
                <a:lnTo>
                  <a:pt x="907" y="4295"/>
                </a:lnTo>
                <a:lnTo>
                  <a:pt x="817" y="4268"/>
                </a:lnTo>
                <a:lnTo>
                  <a:pt x="729" y="4235"/>
                </a:lnTo>
                <a:lnTo>
                  <a:pt x="645" y="4197"/>
                </a:lnTo>
                <a:lnTo>
                  <a:pt x="566" y="4150"/>
                </a:lnTo>
                <a:lnTo>
                  <a:pt x="489" y="4098"/>
                </a:lnTo>
                <a:lnTo>
                  <a:pt x="417" y="4041"/>
                </a:lnTo>
                <a:lnTo>
                  <a:pt x="349" y="3980"/>
                </a:lnTo>
                <a:lnTo>
                  <a:pt x="288" y="3912"/>
                </a:lnTo>
                <a:lnTo>
                  <a:pt x="231" y="3840"/>
                </a:lnTo>
                <a:lnTo>
                  <a:pt x="179" y="3763"/>
                </a:lnTo>
                <a:lnTo>
                  <a:pt x="133" y="3684"/>
                </a:lnTo>
                <a:lnTo>
                  <a:pt x="94" y="3600"/>
                </a:lnTo>
                <a:lnTo>
                  <a:pt x="61" y="3512"/>
                </a:lnTo>
                <a:lnTo>
                  <a:pt x="34" y="3422"/>
                </a:lnTo>
                <a:lnTo>
                  <a:pt x="16" y="3329"/>
                </a:lnTo>
                <a:lnTo>
                  <a:pt x="4" y="3233"/>
                </a:lnTo>
                <a:lnTo>
                  <a:pt x="0" y="3135"/>
                </a:lnTo>
                <a:lnTo>
                  <a:pt x="0" y="1195"/>
                </a:lnTo>
                <a:lnTo>
                  <a:pt x="4" y="1096"/>
                </a:lnTo>
                <a:lnTo>
                  <a:pt x="16" y="1001"/>
                </a:lnTo>
                <a:lnTo>
                  <a:pt x="34" y="908"/>
                </a:lnTo>
                <a:lnTo>
                  <a:pt x="61" y="817"/>
                </a:lnTo>
                <a:lnTo>
                  <a:pt x="94" y="729"/>
                </a:lnTo>
                <a:lnTo>
                  <a:pt x="133" y="646"/>
                </a:lnTo>
                <a:lnTo>
                  <a:pt x="179" y="566"/>
                </a:lnTo>
                <a:lnTo>
                  <a:pt x="231" y="489"/>
                </a:lnTo>
                <a:lnTo>
                  <a:pt x="288" y="417"/>
                </a:lnTo>
                <a:lnTo>
                  <a:pt x="349" y="349"/>
                </a:lnTo>
                <a:lnTo>
                  <a:pt x="417" y="288"/>
                </a:lnTo>
                <a:lnTo>
                  <a:pt x="489" y="231"/>
                </a:lnTo>
                <a:lnTo>
                  <a:pt x="566" y="179"/>
                </a:lnTo>
                <a:lnTo>
                  <a:pt x="645" y="133"/>
                </a:lnTo>
                <a:lnTo>
                  <a:pt x="729" y="94"/>
                </a:lnTo>
                <a:lnTo>
                  <a:pt x="817" y="61"/>
                </a:lnTo>
                <a:lnTo>
                  <a:pt x="907" y="34"/>
                </a:lnTo>
                <a:lnTo>
                  <a:pt x="1000" y="16"/>
                </a:lnTo>
                <a:lnTo>
                  <a:pt x="1096" y="4"/>
                </a:lnTo>
                <a:lnTo>
                  <a:pt x="1194" y="0"/>
                </a:ln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9"/>
          <p:cNvSpPr>
            <a:spLocks noEditPoints="1"/>
          </p:cNvSpPr>
          <p:nvPr userDrawn="1"/>
        </p:nvSpPr>
        <p:spPr bwMode="auto">
          <a:xfrm>
            <a:off x="936567" y="6470629"/>
            <a:ext cx="84136" cy="84136"/>
          </a:xfrm>
          <a:custGeom>
            <a:avLst/>
            <a:gdLst/>
            <a:ahLst/>
            <a:cxnLst>
              <a:cxn ang="0">
                <a:pos x="969" y="398"/>
              </a:cxn>
              <a:cxn ang="0">
                <a:pos x="768" y="473"/>
              </a:cxn>
              <a:cxn ang="0">
                <a:pos x="599" y="598"/>
              </a:cxn>
              <a:cxn ang="0">
                <a:pos x="473" y="767"/>
              </a:cxn>
              <a:cxn ang="0">
                <a:pos x="400" y="967"/>
              </a:cxn>
              <a:cxn ang="0">
                <a:pos x="389" y="1189"/>
              </a:cxn>
              <a:cxn ang="0">
                <a:pos x="443" y="1399"/>
              </a:cxn>
              <a:cxn ang="0">
                <a:pos x="553" y="1580"/>
              </a:cxn>
              <a:cxn ang="0">
                <a:pos x="708" y="1721"/>
              </a:cxn>
              <a:cxn ang="0">
                <a:pos x="900" y="1812"/>
              </a:cxn>
              <a:cxn ang="0">
                <a:pos x="1116" y="1846"/>
              </a:cxn>
              <a:cxn ang="0">
                <a:pos x="1333" y="1812"/>
              </a:cxn>
              <a:cxn ang="0">
                <a:pos x="1524" y="1721"/>
              </a:cxn>
              <a:cxn ang="0">
                <a:pos x="1680" y="1580"/>
              </a:cxn>
              <a:cxn ang="0">
                <a:pos x="1790" y="1399"/>
              </a:cxn>
              <a:cxn ang="0">
                <a:pos x="1843" y="1189"/>
              </a:cxn>
              <a:cxn ang="0">
                <a:pos x="1833" y="967"/>
              </a:cxn>
              <a:cxn ang="0">
                <a:pos x="1760" y="767"/>
              </a:cxn>
              <a:cxn ang="0">
                <a:pos x="1633" y="598"/>
              </a:cxn>
              <a:cxn ang="0">
                <a:pos x="1465" y="473"/>
              </a:cxn>
              <a:cxn ang="0">
                <a:pos x="1264" y="398"/>
              </a:cxn>
              <a:cxn ang="0">
                <a:pos x="1116" y="0"/>
              </a:cxn>
              <a:cxn ang="0">
                <a:pos x="1398" y="36"/>
              </a:cxn>
              <a:cxn ang="0">
                <a:pos x="1653" y="137"/>
              </a:cxn>
              <a:cxn ang="0">
                <a:pos x="1872" y="295"/>
              </a:cxn>
              <a:cxn ang="0">
                <a:pos x="2047" y="501"/>
              </a:cxn>
              <a:cxn ang="0">
                <a:pos x="2169" y="745"/>
              </a:cxn>
              <a:cxn ang="0">
                <a:pos x="2227" y="1019"/>
              </a:cxn>
              <a:cxn ang="0">
                <a:pos x="2215" y="1305"/>
              </a:cxn>
              <a:cxn ang="0">
                <a:pos x="2134" y="1569"/>
              </a:cxn>
              <a:cxn ang="0">
                <a:pos x="1995" y="1802"/>
              </a:cxn>
              <a:cxn ang="0">
                <a:pos x="1803" y="1993"/>
              </a:cxn>
              <a:cxn ang="0">
                <a:pos x="1571" y="2133"/>
              </a:cxn>
              <a:cxn ang="0">
                <a:pos x="1306" y="2214"/>
              </a:cxn>
              <a:cxn ang="0">
                <a:pos x="1021" y="2226"/>
              </a:cxn>
              <a:cxn ang="0">
                <a:pos x="747" y="2167"/>
              </a:cxn>
              <a:cxn ang="0">
                <a:pos x="502" y="2045"/>
              </a:cxn>
              <a:cxn ang="0">
                <a:pos x="296" y="1871"/>
              </a:cxn>
              <a:cxn ang="0">
                <a:pos x="138" y="1652"/>
              </a:cxn>
              <a:cxn ang="0">
                <a:pos x="36" y="1396"/>
              </a:cxn>
              <a:cxn ang="0">
                <a:pos x="0" y="1115"/>
              </a:cxn>
              <a:cxn ang="0">
                <a:pos x="36" y="833"/>
              </a:cxn>
              <a:cxn ang="0">
                <a:pos x="138" y="578"/>
              </a:cxn>
              <a:cxn ang="0">
                <a:pos x="296" y="359"/>
              </a:cxn>
              <a:cxn ang="0">
                <a:pos x="502" y="184"/>
              </a:cxn>
              <a:cxn ang="0">
                <a:pos x="747" y="62"/>
              </a:cxn>
              <a:cxn ang="0">
                <a:pos x="1021" y="4"/>
              </a:cxn>
            </a:cxnLst>
            <a:rect l="0" t="0" r="r" b="b"/>
            <a:pathLst>
              <a:path w="2231" h="2230">
                <a:moveTo>
                  <a:pt x="1116" y="384"/>
                </a:moveTo>
                <a:lnTo>
                  <a:pt x="1042" y="388"/>
                </a:lnTo>
                <a:lnTo>
                  <a:pt x="969" y="398"/>
                </a:lnTo>
                <a:lnTo>
                  <a:pt x="898" y="417"/>
                </a:lnTo>
                <a:lnTo>
                  <a:pt x="832" y="441"/>
                </a:lnTo>
                <a:lnTo>
                  <a:pt x="768" y="473"/>
                </a:lnTo>
                <a:lnTo>
                  <a:pt x="707" y="509"/>
                </a:lnTo>
                <a:lnTo>
                  <a:pt x="651" y="551"/>
                </a:lnTo>
                <a:lnTo>
                  <a:pt x="599" y="598"/>
                </a:lnTo>
                <a:lnTo>
                  <a:pt x="553" y="650"/>
                </a:lnTo>
                <a:lnTo>
                  <a:pt x="510" y="707"/>
                </a:lnTo>
                <a:lnTo>
                  <a:pt x="473" y="767"/>
                </a:lnTo>
                <a:lnTo>
                  <a:pt x="443" y="830"/>
                </a:lnTo>
                <a:lnTo>
                  <a:pt x="419" y="898"/>
                </a:lnTo>
                <a:lnTo>
                  <a:pt x="400" y="967"/>
                </a:lnTo>
                <a:lnTo>
                  <a:pt x="389" y="1040"/>
                </a:lnTo>
                <a:lnTo>
                  <a:pt x="386" y="1115"/>
                </a:lnTo>
                <a:lnTo>
                  <a:pt x="389" y="1189"/>
                </a:lnTo>
                <a:lnTo>
                  <a:pt x="400" y="1262"/>
                </a:lnTo>
                <a:lnTo>
                  <a:pt x="419" y="1333"/>
                </a:lnTo>
                <a:lnTo>
                  <a:pt x="443" y="1399"/>
                </a:lnTo>
                <a:lnTo>
                  <a:pt x="475" y="1463"/>
                </a:lnTo>
                <a:lnTo>
                  <a:pt x="510" y="1524"/>
                </a:lnTo>
                <a:lnTo>
                  <a:pt x="553" y="1580"/>
                </a:lnTo>
                <a:lnTo>
                  <a:pt x="599" y="1632"/>
                </a:lnTo>
                <a:lnTo>
                  <a:pt x="651" y="1678"/>
                </a:lnTo>
                <a:lnTo>
                  <a:pt x="708" y="1721"/>
                </a:lnTo>
                <a:lnTo>
                  <a:pt x="768" y="1758"/>
                </a:lnTo>
                <a:lnTo>
                  <a:pt x="832" y="1788"/>
                </a:lnTo>
                <a:lnTo>
                  <a:pt x="900" y="1812"/>
                </a:lnTo>
                <a:lnTo>
                  <a:pt x="969" y="1831"/>
                </a:lnTo>
                <a:lnTo>
                  <a:pt x="1042" y="1842"/>
                </a:lnTo>
                <a:lnTo>
                  <a:pt x="1116" y="1846"/>
                </a:lnTo>
                <a:lnTo>
                  <a:pt x="1191" y="1842"/>
                </a:lnTo>
                <a:lnTo>
                  <a:pt x="1264" y="1831"/>
                </a:lnTo>
                <a:lnTo>
                  <a:pt x="1333" y="1812"/>
                </a:lnTo>
                <a:lnTo>
                  <a:pt x="1401" y="1788"/>
                </a:lnTo>
                <a:lnTo>
                  <a:pt x="1465" y="1758"/>
                </a:lnTo>
                <a:lnTo>
                  <a:pt x="1524" y="1721"/>
                </a:lnTo>
                <a:lnTo>
                  <a:pt x="1581" y="1678"/>
                </a:lnTo>
                <a:lnTo>
                  <a:pt x="1633" y="1632"/>
                </a:lnTo>
                <a:lnTo>
                  <a:pt x="1680" y="1580"/>
                </a:lnTo>
                <a:lnTo>
                  <a:pt x="1722" y="1524"/>
                </a:lnTo>
                <a:lnTo>
                  <a:pt x="1758" y="1463"/>
                </a:lnTo>
                <a:lnTo>
                  <a:pt x="1790" y="1399"/>
                </a:lnTo>
                <a:lnTo>
                  <a:pt x="1814" y="1333"/>
                </a:lnTo>
                <a:lnTo>
                  <a:pt x="1833" y="1262"/>
                </a:lnTo>
                <a:lnTo>
                  <a:pt x="1843" y="1189"/>
                </a:lnTo>
                <a:lnTo>
                  <a:pt x="1847" y="1115"/>
                </a:lnTo>
                <a:lnTo>
                  <a:pt x="1843" y="1040"/>
                </a:lnTo>
                <a:lnTo>
                  <a:pt x="1833" y="967"/>
                </a:lnTo>
                <a:lnTo>
                  <a:pt x="1814" y="898"/>
                </a:lnTo>
                <a:lnTo>
                  <a:pt x="1790" y="830"/>
                </a:lnTo>
                <a:lnTo>
                  <a:pt x="1760" y="767"/>
                </a:lnTo>
                <a:lnTo>
                  <a:pt x="1722" y="707"/>
                </a:lnTo>
                <a:lnTo>
                  <a:pt x="1680" y="650"/>
                </a:lnTo>
                <a:lnTo>
                  <a:pt x="1633" y="598"/>
                </a:lnTo>
                <a:lnTo>
                  <a:pt x="1581" y="551"/>
                </a:lnTo>
                <a:lnTo>
                  <a:pt x="1526" y="509"/>
                </a:lnTo>
                <a:lnTo>
                  <a:pt x="1465" y="473"/>
                </a:lnTo>
                <a:lnTo>
                  <a:pt x="1401" y="441"/>
                </a:lnTo>
                <a:lnTo>
                  <a:pt x="1334" y="417"/>
                </a:lnTo>
                <a:lnTo>
                  <a:pt x="1264" y="398"/>
                </a:lnTo>
                <a:lnTo>
                  <a:pt x="1191" y="388"/>
                </a:lnTo>
                <a:lnTo>
                  <a:pt x="1116" y="384"/>
                </a:lnTo>
                <a:close/>
                <a:moveTo>
                  <a:pt x="1116" y="0"/>
                </a:moveTo>
                <a:lnTo>
                  <a:pt x="1212" y="4"/>
                </a:lnTo>
                <a:lnTo>
                  <a:pt x="1306" y="16"/>
                </a:lnTo>
                <a:lnTo>
                  <a:pt x="1398" y="36"/>
                </a:lnTo>
                <a:lnTo>
                  <a:pt x="1486" y="62"/>
                </a:lnTo>
                <a:lnTo>
                  <a:pt x="1571" y="97"/>
                </a:lnTo>
                <a:lnTo>
                  <a:pt x="1653" y="137"/>
                </a:lnTo>
                <a:lnTo>
                  <a:pt x="1730" y="184"/>
                </a:lnTo>
                <a:lnTo>
                  <a:pt x="1803" y="236"/>
                </a:lnTo>
                <a:lnTo>
                  <a:pt x="1872" y="295"/>
                </a:lnTo>
                <a:lnTo>
                  <a:pt x="1936" y="359"/>
                </a:lnTo>
                <a:lnTo>
                  <a:pt x="1995" y="428"/>
                </a:lnTo>
                <a:lnTo>
                  <a:pt x="2047" y="501"/>
                </a:lnTo>
                <a:lnTo>
                  <a:pt x="2094" y="578"/>
                </a:lnTo>
                <a:lnTo>
                  <a:pt x="2134" y="660"/>
                </a:lnTo>
                <a:lnTo>
                  <a:pt x="2169" y="745"/>
                </a:lnTo>
                <a:lnTo>
                  <a:pt x="2195" y="833"/>
                </a:lnTo>
                <a:lnTo>
                  <a:pt x="2215" y="925"/>
                </a:lnTo>
                <a:lnTo>
                  <a:pt x="2227" y="1019"/>
                </a:lnTo>
                <a:lnTo>
                  <a:pt x="2231" y="1115"/>
                </a:lnTo>
                <a:lnTo>
                  <a:pt x="2227" y="1210"/>
                </a:lnTo>
                <a:lnTo>
                  <a:pt x="2215" y="1305"/>
                </a:lnTo>
                <a:lnTo>
                  <a:pt x="2195" y="1396"/>
                </a:lnTo>
                <a:lnTo>
                  <a:pt x="2169" y="1484"/>
                </a:lnTo>
                <a:lnTo>
                  <a:pt x="2134" y="1569"/>
                </a:lnTo>
                <a:lnTo>
                  <a:pt x="2094" y="1652"/>
                </a:lnTo>
                <a:lnTo>
                  <a:pt x="2047" y="1729"/>
                </a:lnTo>
                <a:lnTo>
                  <a:pt x="1995" y="1802"/>
                </a:lnTo>
                <a:lnTo>
                  <a:pt x="1936" y="1871"/>
                </a:lnTo>
                <a:lnTo>
                  <a:pt x="1872" y="1935"/>
                </a:lnTo>
                <a:lnTo>
                  <a:pt x="1803" y="1993"/>
                </a:lnTo>
                <a:lnTo>
                  <a:pt x="1730" y="2045"/>
                </a:lnTo>
                <a:lnTo>
                  <a:pt x="1653" y="2093"/>
                </a:lnTo>
                <a:lnTo>
                  <a:pt x="1571" y="2133"/>
                </a:lnTo>
                <a:lnTo>
                  <a:pt x="1486" y="2167"/>
                </a:lnTo>
                <a:lnTo>
                  <a:pt x="1398" y="2194"/>
                </a:lnTo>
                <a:lnTo>
                  <a:pt x="1306" y="2214"/>
                </a:lnTo>
                <a:lnTo>
                  <a:pt x="1212" y="2226"/>
                </a:lnTo>
                <a:lnTo>
                  <a:pt x="1116" y="2230"/>
                </a:lnTo>
                <a:lnTo>
                  <a:pt x="1021" y="2226"/>
                </a:lnTo>
                <a:lnTo>
                  <a:pt x="926" y="2214"/>
                </a:lnTo>
                <a:lnTo>
                  <a:pt x="835" y="2194"/>
                </a:lnTo>
                <a:lnTo>
                  <a:pt x="747" y="2167"/>
                </a:lnTo>
                <a:lnTo>
                  <a:pt x="662" y="2133"/>
                </a:lnTo>
                <a:lnTo>
                  <a:pt x="580" y="2093"/>
                </a:lnTo>
                <a:lnTo>
                  <a:pt x="502" y="2045"/>
                </a:lnTo>
                <a:lnTo>
                  <a:pt x="429" y="1993"/>
                </a:lnTo>
                <a:lnTo>
                  <a:pt x="360" y="1935"/>
                </a:lnTo>
                <a:lnTo>
                  <a:pt x="296" y="1871"/>
                </a:lnTo>
                <a:lnTo>
                  <a:pt x="238" y="1802"/>
                </a:lnTo>
                <a:lnTo>
                  <a:pt x="185" y="1729"/>
                </a:lnTo>
                <a:lnTo>
                  <a:pt x="138" y="1652"/>
                </a:lnTo>
                <a:lnTo>
                  <a:pt x="97" y="1569"/>
                </a:lnTo>
                <a:lnTo>
                  <a:pt x="63" y="1484"/>
                </a:lnTo>
                <a:lnTo>
                  <a:pt x="36" y="1396"/>
                </a:lnTo>
                <a:lnTo>
                  <a:pt x="16" y="1305"/>
                </a:lnTo>
                <a:lnTo>
                  <a:pt x="4" y="1210"/>
                </a:lnTo>
                <a:lnTo>
                  <a:pt x="0" y="1115"/>
                </a:lnTo>
                <a:lnTo>
                  <a:pt x="4" y="1019"/>
                </a:lnTo>
                <a:lnTo>
                  <a:pt x="16" y="925"/>
                </a:lnTo>
                <a:lnTo>
                  <a:pt x="36" y="833"/>
                </a:lnTo>
                <a:lnTo>
                  <a:pt x="63" y="745"/>
                </a:lnTo>
                <a:lnTo>
                  <a:pt x="97" y="660"/>
                </a:lnTo>
                <a:lnTo>
                  <a:pt x="138" y="578"/>
                </a:lnTo>
                <a:lnTo>
                  <a:pt x="185" y="501"/>
                </a:lnTo>
                <a:lnTo>
                  <a:pt x="238" y="428"/>
                </a:lnTo>
                <a:lnTo>
                  <a:pt x="296" y="359"/>
                </a:lnTo>
                <a:lnTo>
                  <a:pt x="360" y="295"/>
                </a:lnTo>
                <a:lnTo>
                  <a:pt x="429" y="236"/>
                </a:lnTo>
                <a:lnTo>
                  <a:pt x="502" y="184"/>
                </a:lnTo>
                <a:lnTo>
                  <a:pt x="580" y="137"/>
                </a:lnTo>
                <a:lnTo>
                  <a:pt x="662" y="97"/>
                </a:lnTo>
                <a:lnTo>
                  <a:pt x="747" y="62"/>
                </a:lnTo>
                <a:lnTo>
                  <a:pt x="835" y="36"/>
                </a:lnTo>
                <a:lnTo>
                  <a:pt x="926" y="16"/>
                </a:lnTo>
                <a:lnTo>
                  <a:pt x="1021" y="4"/>
                </a:lnTo>
                <a:lnTo>
                  <a:pt x="1116" y="0"/>
                </a:ln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10"/>
          <p:cNvSpPr>
            <a:spLocks/>
          </p:cNvSpPr>
          <p:nvPr userDrawn="1"/>
        </p:nvSpPr>
        <p:spPr bwMode="auto">
          <a:xfrm>
            <a:off x="1011807" y="6458416"/>
            <a:ext cx="21260" cy="21260"/>
          </a:xfrm>
          <a:custGeom>
            <a:avLst/>
            <a:gdLst/>
            <a:ahLst/>
            <a:cxnLst>
              <a:cxn ang="0">
                <a:pos x="282" y="0"/>
              </a:cxn>
              <a:cxn ang="0">
                <a:pos x="326" y="4"/>
              </a:cxn>
              <a:cxn ang="0">
                <a:pos x="368" y="14"/>
              </a:cxn>
              <a:cxn ang="0">
                <a:pos x="410" y="30"/>
              </a:cxn>
              <a:cxn ang="0">
                <a:pos x="447" y="54"/>
              </a:cxn>
              <a:cxn ang="0">
                <a:pos x="481" y="82"/>
              </a:cxn>
              <a:cxn ang="0">
                <a:pos x="509" y="117"/>
              </a:cxn>
              <a:cxn ang="0">
                <a:pos x="533" y="154"/>
              </a:cxn>
              <a:cxn ang="0">
                <a:pos x="549" y="195"/>
              </a:cxn>
              <a:cxn ang="0">
                <a:pos x="560" y="238"/>
              </a:cxn>
              <a:cxn ang="0">
                <a:pos x="564" y="282"/>
              </a:cxn>
              <a:cxn ang="0">
                <a:pos x="560" y="325"/>
              </a:cxn>
              <a:cxn ang="0">
                <a:pos x="549" y="369"/>
              </a:cxn>
              <a:cxn ang="0">
                <a:pos x="533" y="409"/>
              </a:cxn>
              <a:cxn ang="0">
                <a:pos x="509" y="448"/>
              </a:cxn>
              <a:cxn ang="0">
                <a:pos x="481" y="481"/>
              </a:cxn>
              <a:cxn ang="0">
                <a:pos x="447" y="510"/>
              </a:cxn>
              <a:cxn ang="0">
                <a:pos x="410" y="533"/>
              </a:cxn>
              <a:cxn ang="0">
                <a:pos x="368" y="550"/>
              </a:cxn>
              <a:cxn ang="0">
                <a:pos x="326" y="559"/>
              </a:cxn>
              <a:cxn ang="0">
                <a:pos x="282" y="563"/>
              </a:cxn>
              <a:cxn ang="0">
                <a:pos x="245" y="561"/>
              </a:cxn>
              <a:cxn ang="0">
                <a:pos x="209" y="554"/>
              </a:cxn>
              <a:cxn ang="0">
                <a:pos x="174" y="542"/>
              </a:cxn>
              <a:cxn ang="0">
                <a:pos x="141" y="526"/>
              </a:cxn>
              <a:cxn ang="0">
                <a:pos x="111" y="505"/>
              </a:cxn>
              <a:cxn ang="0">
                <a:pos x="83" y="481"/>
              </a:cxn>
              <a:cxn ang="0">
                <a:pos x="59" y="453"/>
              </a:cxn>
              <a:cxn ang="0">
                <a:pos x="38" y="422"/>
              </a:cxn>
              <a:cxn ang="0">
                <a:pos x="22" y="389"/>
              </a:cxn>
              <a:cxn ang="0">
                <a:pos x="10" y="355"/>
              </a:cxn>
              <a:cxn ang="0">
                <a:pos x="3" y="319"/>
              </a:cxn>
              <a:cxn ang="0">
                <a:pos x="0" y="282"/>
              </a:cxn>
              <a:cxn ang="0">
                <a:pos x="4" y="238"/>
              </a:cxn>
              <a:cxn ang="0">
                <a:pos x="14" y="195"/>
              </a:cxn>
              <a:cxn ang="0">
                <a:pos x="31" y="154"/>
              </a:cxn>
              <a:cxn ang="0">
                <a:pos x="54" y="117"/>
              </a:cxn>
              <a:cxn ang="0">
                <a:pos x="83" y="82"/>
              </a:cxn>
              <a:cxn ang="0">
                <a:pos x="116" y="54"/>
              </a:cxn>
              <a:cxn ang="0">
                <a:pos x="155" y="30"/>
              </a:cxn>
              <a:cxn ang="0">
                <a:pos x="194" y="14"/>
              </a:cxn>
              <a:cxn ang="0">
                <a:pos x="238" y="4"/>
              </a:cxn>
              <a:cxn ang="0">
                <a:pos x="282" y="0"/>
              </a:cxn>
            </a:cxnLst>
            <a:rect l="0" t="0" r="r" b="b"/>
            <a:pathLst>
              <a:path w="564" h="563">
                <a:moveTo>
                  <a:pt x="282" y="0"/>
                </a:moveTo>
                <a:lnTo>
                  <a:pt x="326" y="4"/>
                </a:lnTo>
                <a:lnTo>
                  <a:pt x="368" y="14"/>
                </a:lnTo>
                <a:lnTo>
                  <a:pt x="410" y="30"/>
                </a:lnTo>
                <a:lnTo>
                  <a:pt x="447" y="54"/>
                </a:lnTo>
                <a:lnTo>
                  <a:pt x="481" y="82"/>
                </a:lnTo>
                <a:lnTo>
                  <a:pt x="509" y="117"/>
                </a:lnTo>
                <a:lnTo>
                  <a:pt x="533" y="154"/>
                </a:lnTo>
                <a:lnTo>
                  <a:pt x="549" y="195"/>
                </a:lnTo>
                <a:lnTo>
                  <a:pt x="560" y="238"/>
                </a:lnTo>
                <a:lnTo>
                  <a:pt x="564" y="282"/>
                </a:lnTo>
                <a:lnTo>
                  <a:pt x="560" y="325"/>
                </a:lnTo>
                <a:lnTo>
                  <a:pt x="549" y="369"/>
                </a:lnTo>
                <a:lnTo>
                  <a:pt x="533" y="409"/>
                </a:lnTo>
                <a:lnTo>
                  <a:pt x="509" y="448"/>
                </a:lnTo>
                <a:lnTo>
                  <a:pt x="481" y="481"/>
                </a:lnTo>
                <a:lnTo>
                  <a:pt x="447" y="510"/>
                </a:lnTo>
                <a:lnTo>
                  <a:pt x="410" y="533"/>
                </a:lnTo>
                <a:lnTo>
                  <a:pt x="368" y="550"/>
                </a:lnTo>
                <a:lnTo>
                  <a:pt x="326" y="559"/>
                </a:lnTo>
                <a:lnTo>
                  <a:pt x="282" y="563"/>
                </a:lnTo>
                <a:lnTo>
                  <a:pt x="245" y="561"/>
                </a:lnTo>
                <a:lnTo>
                  <a:pt x="209" y="554"/>
                </a:lnTo>
                <a:lnTo>
                  <a:pt x="174" y="542"/>
                </a:lnTo>
                <a:lnTo>
                  <a:pt x="141" y="526"/>
                </a:lnTo>
                <a:lnTo>
                  <a:pt x="111" y="505"/>
                </a:lnTo>
                <a:lnTo>
                  <a:pt x="83" y="481"/>
                </a:lnTo>
                <a:lnTo>
                  <a:pt x="59" y="453"/>
                </a:lnTo>
                <a:lnTo>
                  <a:pt x="38" y="422"/>
                </a:lnTo>
                <a:lnTo>
                  <a:pt x="22" y="389"/>
                </a:lnTo>
                <a:lnTo>
                  <a:pt x="10" y="355"/>
                </a:lnTo>
                <a:lnTo>
                  <a:pt x="3" y="319"/>
                </a:lnTo>
                <a:lnTo>
                  <a:pt x="0" y="282"/>
                </a:lnTo>
                <a:lnTo>
                  <a:pt x="4" y="238"/>
                </a:lnTo>
                <a:lnTo>
                  <a:pt x="14" y="195"/>
                </a:lnTo>
                <a:lnTo>
                  <a:pt x="31" y="154"/>
                </a:lnTo>
                <a:lnTo>
                  <a:pt x="54" y="117"/>
                </a:lnTo>
                <a:lnTo>
                  <a:pt x="83" y="82"/>
                </a:lnTo>
                <a:lnTo>
                  <a:pt x="116" y="54"/>
                </a:lnTo>
                <a:lnTo>
                  <a:pt x="155" y="30"/>
                </a:lnTo>
                <a:lnTo>
                  <a:pt x="194" y="14"/>
                </a:lnTo>
                <a:lnTo>
                  <a:pt x="238" y="4"/>
                </a:lnTo>
                <a:lnTo>
                  <a:pt x="282" y="0"/>
                </a:ln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597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3428" y="0"/>
            <a:ext cx="5542406" cy="6858000"/>
          </a:xfrm>
          <a:custGeom>
            <a:avLst/>
            <a:gdLst>
              <a:gd name="connsiteX0" fmla="*/ 2537609 w 5542406"/>
              <a:gd name="connsiteY0" fmla="*/ 0 h 6858000"/>
              <a:gd name="connsiteX1" fmla="*/ 5542406 w 5542406"/>
              <a:gd name="connsiteY1" fmla="*/ 0 h 6858000"/>
              <a:gd name="connsiteX2" fmla="*/ 3004797 w 5542406"/>
              <a:gd name="connsiteY2" fmla="*/ 6858000 h 6858000"/>
              <a:gd name="connsiteX3" fmla="*/ 0 w 554240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42406" h="6858000">
                <a:moveTo>
                  <a:pt x="2537609" y="0"/>
                </a:moveTo>
                <a:lnTo>
                  <a:pt x="5542406" y="0"/>
                </a:lnTo>
                <a:lnTo>
                  <a:pt x="3004797" y="6858000"/>
                </a:lnTo>
                <a:lnTo>
                  <a:pt x="0" y="6858000"/>
                </a:lnTo>
                <a:close/>
              </a:path>
            </a:pathLst>
          </a:custGeo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3033328" y="0"/>
            <a:ext cx="5542406" cy="6858000"/>
          </a:xfrm>
          <a:custGeom>
            <a:avLst/>
            <a:gdLst>
              <a:gd name="connsiteX0" fmla="*/ 2537609 w 5542406"/>
              <a:gd name="connsiteY0" fmla="*/ 0 h 6858000"/>
              <a:gd name="connsiteX1" fmla="*/ 5542406 w 5542406"/>
              <a:gd name="connsiteY1" fmla="*/ 0 h 6858000"/>
              <a:gd name="connsiteX2" fmla="*/ 3004797 w 5542406"/>
              <a:gd name="connsiteY2" fmla="*/ 6858000 h 6858000"/>
              <a:gd name="connsiteX3" fmla="*/ 0 w 554240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42406" h="6858000">
                <a:moveTo>
                  <a:pt x="2537609" y="0"/>
                </a:moveTo>
                <a:lnTo>
                  <a:pt x="5542406" y="0"/>
                </a:lnTo>
                <a:lnTo>
                  <a:pt x="3004797" y="6858000"/>
                </a:lnTo>
                <a:lnTo>
                  <a:pt x="0" y="6858000"/>
                </a:lnTo>
                <a:close/>
              </a:path>
            </a:pathLst>
          </a:custGeo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0785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7301732" y="2483645"/>
            <a:ext cx="3829818" cy="2386806"/>
          </a:xfrm>
          <a:prstGeom prst="rect">
            <a:avLst/>
          </a:prstGeo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lang="en-US" dirty="0"/>
              <a:t>Click Here to Add Picture</a:t>
            </a:r>
            <a:endParaRPr lang="id-ID" dirty="0"/>
          </a:p>
          <a:p>
            <a:endParaRPr lang="id-ID" dirty="0"/>
          </a:p>
        </p:txBody>
      </p:sp>
      <p:sp>
        <p:nvSpPr>
          <p:cNvPr id="8" name="Freeform 8"/>
          <p:cNvSpPr>
            <a:spLocks/>
          </p:cNvSpPr>
          <p:nvPr userDrawn="1"/>
        </p:nvSpPr>
        <p:spPr bwMode="auto">
          <a:xfrm>
            <a:off x="11608454" y="6443668"/>
            <a:ext cx="64471" cy="124912"/>
          </a:xfrm>
          <a:custGeom>
            <a:avLst/>
            <a:gdLst>
              <a:gd name="T0" fmla="*/ 1 w 27"/>
              <a:gd name="T1" fmla="*/ 52 h 52"/>
              <a:gd name="T2" fmla="*/ 0 w 27"/>
              <a:gd name="T3" fmla="*/ 51 h 52"/>
              <a:gd name="T4" fmla="*/ 0 w 27"/>
              <a:gd name="T5" fmla="*/ 49 h 52"/>
              <a:gd name="T6" fmla="*/ 23 w 27"/>
              <a:gd name="T7" fmla="*/ 26 h 52"/>
              <a:gd name="T8" fmla="*/ 0 w 27"/>
              <a:gd name="T9" fmla="*/ 3 h 52"/>
              <a:gd name="T10" fmla="*/ 0 w 27"/>
              <a:gd name="T11" fmla="*/ 1 h 52"/>
              <a:gd name="T12" fmla="*/ 2 w 27"/>
              <a:gd name="T13" fmla="*/ 1 h 52"/>
              <a:gd name="T14" fmla="*/ 26 w 27"/>
              <a:gd name="T15" fmla="*/ 25 h 52"/>
              <a:gd name="T16" fmla="*/ 26 w 27"/>
              <a:gd name="T17" fmla="*/ 27 h 52"/>
              <a:gd name="T18" fmla="*/ 2 w 27"/>
              <a:gd name="T19" fmla="*/ 51 h 52"/>
              <a:gd name="T20" fmla="*/ 1 w 27"/>
              <a:gd name="T21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7" h="52">
                <a:moveTo>
                  <a:pt x="1" y="52"/>
                </a:moveTo>
                <a:cubicBezTo>
                  <a:pt x="1" y="52"/>
                  <a:pt x="1" y="52"/>
                  <a:pt x="0" y="51"/>
                </a:cubicBezTo>
                <a:cubicBezTo>
                  <a:pt x="0" y="51"/>
                  <a:pt x="0" y="50"/>
                  <a:pt x="0" y="49"/>
                </a:cubicBezTo>
                <a:cubicBezTo>
                  <a:pt x="23" y="26"/>
                  <a:pt x="23" y="26"/>
                  <a:pt x="23" y="26"/>
                </a:cubicBezTo>
                <a:cubicBezTo>
                  <a:pt x="0" y="3"/>
                  <a:pt x="0" y="3"/>
                  <a:pt x="0" y="3"/>
                </a:cubicBezTo>
                <a:cubicBezTo>
                  <a:pt x="0" y="2"/>
                  <a:pt x="0" y="1"/>
                  <a:pt x="0" y="1"/>
                </a:cubicBezTo>
                <a:cubicBezTo>
                  <a:pt x="1" y="0"/>
                  <a:pt x="2" y="0"/>
                  <a:pt x="2" y="1"/>
                </a:cubicBezTo>
                <a:cubicBezTo>
                  <a:pt x="26" y="25"/>
                  <a:pt x="26" y="25"/>
                  <a:pt x="26" y="25"/>
                </a:cubicBezTo>
                <a:cubicBezTo>
                  <a:pt x="27" y="25"/>
                  <a:pt x="27" y="26"/>
                  <a:pt x="26" y="27"/>
                </a:cubicBezTo>
                <a:cubicBezTo>
                  <a:pt x="2" y="51"/>
                  <a:pt x="2" y="51"/>
                  <a:pt x="2" y="51"/>
                </a:cubicBezTo>
                <a:cubicBezTo>
                  <a:pt x="2" y="52"/>
                  <a:pt x="2" y="52"/>
                  <a:pt x="1" y="52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>
                <a:lumMod val="25000"/>
                <a:lumOff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9"/>
          <p:cNvSpPr>
            <a:spLocks/>
          </p:cNvSpPr>
          <p:nvPr userDrawn="1"/>
        </p:nvSpPr>
        <p:spPr bwMode="auto">
          <a:xfrm>
            <a:off x="10739108" y="6443668"/>
            <a:ext cx="64471" cy="124912"/>
          </a:xfrm>
          <a:custGeom>
            <a:avLst/>
            <a:gdLst>
              <a:gd name="T0" fmla="*/ 25 w 27"/>
              <a:gd name="T1" fmla="*/ 52 h 52"/>
              <a:gd name="T2" fmla="*/ 24 w 27"/>
              <a:gd name="T3" fmla="*/ 51 h 52"/>
              <a:gd name="T4" fmla="*/ 1 w 27"/>
              <a:gd name="T5" fmla="*/ 27 h 52"/>
              <a:gd name="T6" fmla="*/ 1 w 27"/>
              <a:gd name="T7" fmla="*/ 25 h 52"/>
              <a:gd name="T8" fmla="*/ 24 w 27"/>
              <a:gd name="T9" fmla="*/ 1 h 52"/>
              <a:gd name="T10" fmla="*/ 26 w 27"/>
              <a:gd name="T11" fmla="*/ 1 h 52"/>
              <a:gd name="T12" fmla="*/ 26 w 27"/>
              <a:gd name="T13" fmla="*/ 3 h 52"/>
              <a:gd name="T14" fmla="*/ 4 w 27"/>
              <a:gd name="T15" fmla="*/ 26 h 52"/>
              <a:gd name="T16" fmla="*/ 26 w 27"/>
              <a:gd name="T17" fmla="*/ 49 h 52"/>
              <a:gd name="T18" fmla="*/ 26 w 27"/>
              <a:gd name="T19" fmla="*/ 51 h 52"/>
              <a:gd name="T20" fmla="*/ 25 w 27"/>
              <a:gd name="T21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7" h="52">
                <a:moveTo>
                  <a:pt x="25" y="52"/>
                </a:moveTo>
                <a:cubicBezTo>
                  <a:pt x="25" y="52"/>
                  <a:pt x="24" y="52"/>
                  <a:pt x="24" y="51"/>
                </a:cubicBezTo>
                <a:cubicBezTo>
                  <a:pt x="1" y="27"/>
                  <a:pt x="1" y="27"/>
                  <a:pt x="1" y="27"/>
                </a:cubicBezTo>
                <a:cubicBezTo>
                  <a:pt x="0" y="26"/>
                  <a:pt x="0" y="25"/>
                  <a:pt x="1" y="25"/>
                </a:cubicBezTo>
                <a:cubicBezTo>
                  <a:pt x="24" y="1"/>
                  <a:pt x="24" y="1"/>
                  <a:pt x="24" y="1"/>
                </a:cubicBezTo>
                <a:cubicBezTo>
                  <a:pt x="25" y="0"/>
                  <a:pt x="26" y="0"/>
                  <a:pt x="26" y="1"/>
                </a:cubicBezTo>
                <a:cubicBezTo>
                  <a:pt x="27" y="1"/>
                  <a:pt x="27" y="2"/>
                  <a:pt x="26" y="3"/>
                </a:cubicBezTo>
                <a:cubicBezTo>
                  <a:pt x="4" y="26"/>
                  <a:pt x="4" y="26"/>
                  <a:pt x="4" y="26"/>
                </a:cubicBezTo>
                <a:cubicBezTo>
                  <a:pt x="26" y="49"/>
                  <a:pt x="26" y="49"/>
                  <a:pt x="26" y="49"/>
                </a:cubicBezTo>
                <a:cubicBezTo>
                  <a:pt x="27" y="50"/>
                  <a:pt x="27" y="51"/>
                  <a:pt x="26" y="51"/>
                </a:cubicBezTo>
                <a:cubicBezTo>
                  <a:pt x="26" y="52"/>
                  <a:pt x="26" y="52"/>
                  <a:pt x="25" y="52"/>
                </a:cubicBez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12700">
            <a:solidFill>
              <a:schemeClr val="tx1">
                <a:lumMod val="25000"/>
                <a:lumOff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0987850" y="6449878"/>
            <a:ext cx="45987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lvl="0"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  <a:cs typeface="Poppins SemiBold" panose="02000000000000000000" pitchFamily="2" charset="0"/>
              </a:defRPr>
            </a:lvl1pPr>
          </a:lstStyle>
          <a:p>
            <a:pPr lvl="0"/>
            <a:fld id="{C7C71010-677A-489C-BB3F-CA8EBC4C3264}" type="slidenum">
              <a:rPr lang="id-ID" b="0" i="0" smtClean="0">
                <a:solidFill>
                  <a:schemeClr val="tx1">
                    <a:lumMod val="25000"/>
                    <a:lumOff val="75000"/>
                  </a:schemeClr>
                </a:solidFill>
                <a:latin typeface="Poppins" charset="0"/>
                <a:ea typeface="Poppins" charset="0"/>
                <a:cs typeface="Poppins" charset="0"/>
              </a:rPr>
              <a:pPr lvl="0"/>
              <a:t>‹#›</a:t>
            </a:fld>
            <a:endParaRPr lang="id-ID" b="0" i="0" dirty="0">
              <a:solidFill>
                <a:schemeClr val="tx1">
                  <a:lumMod val="25000"/>
                  <a:lumOff val="75000"/>
                </a:schemeClr>
              </a:solidFill>
              <a:latin typeface="Poppins" charset="0"/>
              <a:ea typeface="Poppins" charset="0"/>
              <a:cs typeface="Poppins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10599086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1465342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11032214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4"/>
          <p:cNvSpPr>
            <a:spLocks/>
          </p:cNvSpPr>
          <p:nvPr userDrawn="1"/>
        </p:nvSpPr>
        <p:spPr bwMode="auto">
          <a:xfrm>
            <a:off x="1341076" y="6443668"/>
            <a:ext cx="150096" cy="124912"/>
          </a:xfrm>
          <a:custGeom>
            <a:avLst/>
            <a:gdLst>
              <a:gd name="T0" fmla="*/ 57 w 63"/>
              <a:gd name="T1" fmla="*/ 13 h 52"/>
              <a:gd name="T2" fmla="*/ 57 w 63"/>
              <a:gd name="T3" fmla="*/ 15 h 52"/>
              <a:gd name="T4" fmla="*/ 20 w 63"/>
              <a:gd name="T5" fmla="*/ 52 h 52"/>
              <a:gd name="T6" fmla="*/ 0 w 63"/>
              <a:gd name="T7" fmla="*/ 46 h 52"/>
              <a:gd name="T8" fmla="*/ 3 w 63"/>
              <a:gd name="T9" fmla="*/ 46 h 52"/>
              <a:gd name="T10" fmla="*/ 19 w 63"/>
              <a:gd name="T11" fmla="*/ 40 h 52"/>
              <a:gd name="T12" fmla="*/ 7 w 63"/>
              <a:gd name="T13" fmla="*/ 32 h 52"/>
              <a:gd name="T14" fmla="*/ 10 w 63"/>
              <a:gd name="T15" fmla="*/ 32 h 52"/>
              <a:gd name="T16" fmla="*/ 13 w 63"/>
              <a:gd name="T17" fmla="*/ 31 h 52"/>
              <a:gd name="T18" fmla="*/ 3 w 63"/>
              <a:gd name="T19" fmla="*/ 19 h 52"/>
              <a:gd name="T20" fmla="*/ 3 w 63"/>
              <a:gd name="T21" fmla="*/ 19 h 52"/>
              <a:gd name="T22" fmla="*/ 9 w 63"/>
              <a:gd name="T23" fmla="*/ 20 h 52"/>
              <a:gd name="T24" fmla="*/ 3 w 63"/>
              <a:gd name="T25" fmla="*/ 10 h 52"/>
              <a:gd name="T26" fmla="*/ 5 w 63"/>
              <a:gd name="T27" fmla="*/ 2 h 52"/>
              <a:gd name="T28" fmla="*/ 31 w 63"/>
              <a:gd name="T29" fmla="*/ 16 h 52"/>
              <a:gd name="T30" fmla="*/ 31 w 63"/>
              <a:gd name="T31" fmla="*/ 14 h 52"/>
              <a:gd name="T32" fmla="*/ 44 w 63"/>
              <a:gd name="T33" fmla="*/ 0 h 52"/>
              <a:gd name="T34" fmla="*/ 53 w 63"/>
              <a:gd name="T35" fmla="*/ 4 h 52"/>
              <a:gd name="T36" fmla="*/ 61 w 63"/>
              <a:gd name="T37" fmla="*/ 0 h 52"/>
              <a:gd name="T38" fmla="*/ 56 w 63"/>
              <a:gd name="T39" fmla="*/ 8 h 52"/>
              <a:gd name="T40" fmla="*/ 63 w 63"/>
              <a:gd name="T41" fmla="*/ 6 h 52"/>
              <a:gd name="T42" fmla="*/ 57 w 63"/>
              <a:gd name="T43" fmla="*/ 13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3" h="52">
                <a:moveTo>
                  <a:pt x="57" y="13"/>
                </a:moveTo>
                <a:cubicBezTo>
                  <a:pt x="57" y="14"/>
                  <a:pt x="57" y="14"/>
                  <a:pt x="57" y="15"/>
                </a:cubicBezTo>
                <a:cubicBezTo>
                  <a:pt x="57" y="32"/>
                  <a:pt x="44" y="52"/>
                  <a:pt x="20" y="52"/>
                </a:cubicBezTo>
                <a:cubicBezTo>
                  <a:pt x="13" y="52"/>
                  <a:pt x="6" y="50"/>
                  <a:pt x="0" y="46"/>
                </a:cubicBezTo>
                <a:cubicBezTo>
                  <a:pt x="1" y="46"/>
                  <a:pt x="2" y="46"/>
                  <a:pt x="3" y="46"/>
                </a:cubicBezTo>
                <a:cubicBezTo>
                  <a:pt x="9" y="46"/>
                  <a:pt x="15" y="44"/>
                  <a:pt x="19" y="40"/>
                </a:cubicBezTo>
                <a:cubicBezTo>
                  <a:pt x="14" y="40"/>
                  <a:pt x="9" y="37"/>
                  <a:pt x="7" y="32"/>
                </a:cubicBezTo>
                <a:cubicBezTo>
                  <a:pt x="8" y="32"/>
                  <a:pt x="9" y="32"/>
                  <a:pt x="10" y="32"/>
                </a:cubicBezTo>
                <a:cubicBezTo>
                  <a:pt x="11" y="32"/>
                  <a:pt x="12" y="32"/>
                  <a:pt x="13" y="31"/>
                </a:cubicBezTo>
                <a:cubicBezTo>
                  <a:pt x="7" y="30"/>
                  <a:pt x="3" y="25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5" y="19"/>
                  <a:pt x="7" y="20"/>
                  <a:pt x="9" y="20"/>
                </a:cubicBezTo>
                <a:cubicBezTo>
                  <a:pt x="5" y="18"/>
                  <a:pt x="3" y="14"/>
                  <a:pt x="3" y="10"/>
                </a:cubicBezTo>
                <a:cubicBezTo>
                  <a:pt x="3" y="6"/>
                  <a:pt x="4" y="4"/>
                  <a:pt x="5" y="2"/>
                </a:cubicBezTo>
                <a:cubicBezTo>
                  <a:pt x="11" y="11"/>
                  <a:pt x="20" y="16"/>
                  <a:pt x="31" y="16"/>
                </a:cubicBezTo>
                <a:cubicBezTo>
                  <a:pt x="31" y="14"/>
                  <a:pt x="31" y="14"/>
                  <a:pt x="31" y="14"/>
                </a:cubicBezTo>
                <a:cubicBezTo>
                  <a:pt x="31" y="5"/>
                  <a:pt x="37" y="0"/>
                  <a:pt x="44" y="0"/>
                </a:cubicBezTo>
                <a:cubicBezTo>
                  <a:pt x="48" y="0"/>
                  <a:pt x="51" y="1"/>
                  <a:pt x="53" y="4"/>
                </a:cubicBezTo>
                <a:cubicBezTo>
                  <a:pt x="56" y="3"/>
                  <a:pt x="59" y="2"/>
                  <a:pt x="61" y="0"/>
                </a:cubicBezTo>
                <a:cubicBezTo>
                  <a:pt x="61" y="4"/>
                  <a:pt x="58" y="6"/>
                  <a:pt x="56" y="8"/>
                </a:cubicBezTo>
                <a:cubicBezTo>
                  <a:pt x="58" y="7"/>
                  <a:pt x="61" y="7"/>
                  <a:pt x="63" y="6"/>
                </a:cubicBezTo>
                <a:cubicBezTo>
                  <a:pt x="61" y="8"/>
                  <a:pt x="59" y="11"/>
                  <a:pt x="57" y="13"/>
                </a:cubicBez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16"/>
          <p:cNvSpPr>
            <a:spLocks/>
          </p:cNvSpPr>
          <p:nvPr userDrawn="1"/>
        </p:nvSpPr>
        <p:spPr bwMode="auto">
          <a:xfrm>
            <a:off x="514038" y="6443668"/>
            <a:ext cx="64471" cy="124912"/>
          </a:xfrm>
          <a:custGeom>
            <a:avLst/>
            <a:gdLst>
              <a:gd name="T0" fmla="*/ 27 w 27"/>
              <a:gd name="T1" fmla="*/ 8 h 52"/>
              <a:gd name="T2" fmla="*/ 22 w 27"/>
              <a:gd name="T3" fmla="*/ 8 h 52"/>
              <a:gd name="T4" fmla="*/ 18 w 27"/>
              <a:gd name="T5" fmla="*/ 13 h 52"/>
              <a:gd name="T6" fmla="*/ 18 w 27"/>
              <a:gd name="T7" fmla="*/ 19 h 52"/>
              <a:gd name="T8" fmla="*/ 27 w 27"/>
              <a:gd name="T9" fmla="*/ 19 h 52"/>
              <a:gd name="T10" fmla="*/ 25 w 27"/>
              <a:gd name="T11" fmla="*/ 28 h 52"/>
              <a:gd name="T12" fmla="*/ 18 w 27"/>
              <a:gd name="T13" fmla="*/ 28 h 52"/>
              <a:gd name="T14" fmla="*/ 18 w 27"/>
              <a:gd name="T15" fmla="*/ 52 h 52"/>
              <a:gd name="T16" fmla="*/ 8 w 27"/>
              <a:gd name="T17" fmla="*/ 52 h 52"/>
              <a:gd name="T18" fmla="*/ 8 w 27"/>
              <a:gd name="T19" fmla="*/ 28 h 52"/>
              <a:gd name="T20" fmla="*/ 0 w 27"/>
              <a:gd name="T21" fmla="*/ 28 h 52"/>
              <a:gd name="T22" fmla="*/ 0 w 27"/>
              <a:gd name="T23" fmla="*/ 19 h 52"/>
              <a:gd name="T24" fmla="*/ 8 w 27"/>
              <a:gd name="T25" fmla="*/ 19 h 52"/>
              <a:gd name="T26" fmla="*/ 8 w 27"/>
              <a:gd name="T27" fmla="*/ 12 h 52"/>
              <a:gd name="T28" fmla="*/ 20 w 27"/>
              <a:gd name="T29" fmla="*/ 0 h 52"/>
              <a:gd name="T30" fmla="*/ 27 w 27"/>
              <a:gd name="T31" fmla="*/ 0 h 52"/>
              <a:gd name="T32" fmla="*/ 27 w 27"/>
              <a:gd name="T33" fmla="*/ 8 h 52"/>
              <a:gd name="T34" fmla="*/ 27 w 27"/>
              <a:gd name="T35" fmla="*/ 8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7" h="52">
                <a:moveTo>
                  <a:pt x="27" y="8"/>
                </a:moveTo>
                <a:cubicBezTo>
                  <a:pt x="22" y="8"/>
                  <a:pt x="22" y="8"/>
                  <a:pt x="22" y="8"/>
                </a:cubicBezTo>
                <a:cubicBezTo>
                  <a:pt x="18" y="8"/>
                  <a:pt x="18" y="11"/>
                  <a:pt x="18" y="13"/>
                </a:cubicBezTo>
                <a:cubicBezTo>
                  <a:pt x="18" y="19"/>
                  <a:pt x="18" y="19"/>
                  <a:pt x="18" y="19"/>
                </a:cubicBezTo>
                <a:cubicBezTo>
                  <a:pt x="27" y="19"/>
                  <a:pt x="27" y="19"/>
                  <a:pt x="27" y="19"/>
                </a:cubicBezTo>
                <a:cubicBezTo>
                  <a:pt x="25" y="28"/>
                  <a:pt x="25" y="28"/>
                  <a:pt x="25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52"/>
                  <a:pt x="18" y="52"/>
                  <a:pt x="18" y="52"/>
                </a:cubicBezTo>
                <a:cubicBezTo>
                  <a:pt x="8" y="52"/>
                  <a:pt x="8" y="52"/>
                  <a:pt x="8" y="52"/>
                </a:cubicBezTo>
                <a:cubicBezTo>
                  <a:pt x="8" y="28"/>
                  <a:pt x="8" y="28"/>
                  <a:pt x="8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9"/>
                  <a:pt x="0" y="19"/>
                  <a:pt x="0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4"/>
                  <a:pt x="13" y="0"/>
                  <a:pt x="20" y="0"/>
                </a:cubicBezTo>
                <a:cubicBezTo>
                  <a:pt x="23" y="0"/>
                  <a:pt x="26" y="0"/>
                  <a:pt x="27" y="0"/>
                </a:cubicBezTo>
                <a:cubicBezTo>
                  <a:pt x="27" y="8"/>
                  <a:pt x="27" y="8"/>
                  <a:pt x="27" y="8"/>
                </a:cubicBezTo>
                <a:cubicBezTo>
                  <a:pt x="27" y="8"/>
                  <a:pt x="27" y="8"/>
                  <a:pt x="27" y="8"/>
                </a:cubicBez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366626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799754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1240341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utoShape 5"/>
          <p:cNvSpPr>
            <a:spLocks noChangeAspect="1" noChangeArrowheads="1" noTextEdit="1"/>
          </p:cNvSpPr>
          <p:nvPr userDrawn="1"/>
        </p:nvSpPr>
        <p:spPr bwMode="auto">
          <a:xfrm>
            <a:off x="897062" y="6430220"/>
            <a:ext cx="163145" cy="16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8"/>
          <p:cNvSpPr>
            <a:spLocks noEditPoints="1"/>
          </p:cNvSpPr>
          <p:nvPr userDrawn="1"/>
        </p:nvSpPr>
        <p:spPr bwMode="auto">
          <a:xfrm>
            <a:off x="897062" y="6431125"/>
            <a:ext cx="163145" cy="163145"/>
          </a:xfrm>
          <a:custGeom>
            <a:avLst/>
            <a:gdLst/>
            <a:ahLst/>
            <a:cxnLst>
              <a:cxn ang="0">
                <a:pos x="1031" y="400"/>
              </a:cxn>
              <a:cxn ang="0">
                <a:pos x="809" y="482"/>
              </a:cxn>
              <a:cxn ang="0">
                <a:pos x="622" y="622"/>
              </a:cxn>
              <a:cxn ang="0">
                <a:pos x="482" y="809"/>
              </a:cxn>
              <a:cxn ang="0">
                <a:pos x="400" y="1031"/>
              </a:cxn>
              <a:cxn ang="0">
                <a:pos x="384" y="3135"/>
              </a:cxn>
              <a:cxn ang="0">
                <a:pos x="421" y="3375"/>
              </a:cxn>
              <a:cxn ang="0">
                <a:pos x="522" y="3588"/>
              </a:cxn>
              <a:cxn ang="0">
                <a:pos x="679" y="3759"/>
              </a:cxn>
              <a:cxn ang="0">
                <a:pos x="879" y="3882"/>
              </a:cxn>
              <a:cxn ang="0">
                <a:pos x="1112" y="3941"/>
              </a:cxn>
              <a:cxn ang="0">
                <a:pos x="3217" y="3941"/>
              </a:cxn>
              <a:cxn ang="0">
                <a:pos x="3449" y="3882"/>
              </a:cxn>
              <a:cxn ang="0">
                <a:pos x="3650" y="3759"/>
              </a:cxn>
              <a:cxn ang="0">
                <a:pos x="3807" y="3588"/>
              </a:cxn>
              <a:cxn ang="0">
                <a:pos x="3908" y="3375"/>
              </a:cxn>
              <a:cxn ang="0">
                <a:pos x="3945" y="3135"/>
              </a:cxn>
              <a:cxn ang="0">
                <a:pos x="3929" y="1031"/>
              </a:cxn>
              <a:cxn ang="0">
                <a:pos x="3847" y="809"/>
              </a:cxn>
              <a:cxn ang="0">
                <a:pos x="3707" y="622"/>
              </a:cxn>
              <a:cxn ang="0">
                <a:pos x="3520" y="482"/>
              </a:cxn>
              <a:cxn ang="0">
                <a:pos x="3298" y="400"/>
              </a:cxn>
              <a:cxn ang="0">
                <a:pos x="1194" y="384"/>
              </a:cxn>
              <a:cxn ang="0">
                <a:pos x="3233" y="4"/>
              </a:cxn>
              <a:cxn ang="0">
                <a:pos x="3512" y="61"/>
              </a:cxn>
              <a:cxn ang="0">
                <a:pos x="3763" y="179"/>
              </a:cxn>
              <a:cxn ang="0">
                <a:pos x="3980" y="349"/>
              </a:cxn>
              <a:cxn ang="0">
                <a:pos x="4150" y="566"/>
              </a:cxn>
              <a:cxn ang="0">
                <a:pos x="4268" y="817"/>
              </a:cxn>
              <a:cxn ang="0">
                <a:pos x="4325" y="1096"/>
              </a:cxn>
              <a:cxn ang="0">
                <a:pos x="4325" y="3233"/>
              </a:cxn>
              <a:cxn ang="0">
                <a:pos x="4268" y="3512"/>
              </a:cxn>
              <a:cxn ang="0">
                <a:pos x="4150" y="3763"/>
              </a:cxn>
              <a:cxn ang="0">
                <a:pos x="3980" y="3980"/>
              </a:cxn>
              <a:cxn ang="0">
                <a:pos x="3763" y="4150"/>
              </a:cxn>
              <a:cxn ang="0">
                <a:pos x="3512" y="4268"/>
              </a:cxn>
              <a:cxn ang="0">
                <a:pos x="3233" y="4325"/>
              </a:cxn>
              <a:cxn ang="0">
                <a:pos x="1096" y="4325"/>
              </a:cxn>
              <a:cxn ang="0">
                <a:pos x="817" y="4268"/>
              </a:cxn>
              <a:cxn ang="0">
                <a:pos x="566" y="4150"/>
              </a:cxn>
              <a:cxn ang="0">
                <a:pos x="349" y="3980"/>
              </a:cxn>
              <a:cxn ang="0">
                <a:pos x="179" y="3763"/>
              </a:cxn>
              <a:cxn ang="0">
                <a:pos x="61" y="3512"/>
              </a:cxn>
              <a:cxn ang="0">
                <a:pos x="4" y="3233"/>
              </a:cxn>
              <a:cxn ang="0">
                <a:pos x="4" y="1096"/>
              </a:cxn>
              <a:cxn ang="0">
                <a:pos x="61" y="817"/>
              </a:cxn>
              <a:cxn ang="0">
                <a:pos x="179" y="566"/>
              </a:cxn>
              <a:cxn ang="0">
                <a:pos x="349" y="349"/>
              </a:cxn>
              <a:cxn ang="0">
                <a:pos x="566" y="179"/>
              </a:cxn>
              <a:cxn ang="0">
                <a:pos x="817" y="61"/>
              </a:cxn>
              <a:cxn ang="0">
                <a:pos x="1096" y="4"/>
              </a:cxn>
            </a:cxnLst>
            <a:rect l="0" t="0" r="r" b="b"/>
            <a:pathLst>
              <a:path w="4329" h="4329">
                <a:moveTo>
                  <a:pt x="1194" y="384"/>
                </a:moveTo>
                <a:lnTo>
                  <a:pt x="1112" y="388"/>
                </a:lnTo>
                <a:lnTo>
                  <a:pt x="1031" y="400"/>
                </a:lnTo>
                <a:lnTo>
                  <a:pt x="954" y="421"/>
                </a:lnTo>
                <a:lnTo>
                  <a:pt x="879" y="448"/>
                </a:lnTo>
                <a:lnTo>
                  <a:pt x="809" y="482"/>
                </a:lnTo>
                <a:lnTo>
                  <a:pt x="741" y="522"/>
                </a:lnTo>
                <a:lnTo>
                  <a:pt x="679" y="570"/>
                </a:lnTo>
                <a:lnTo>
                  <a:pt x="622" y="622"/>
                </a:lnTo>
                <a:lnTo>
                  <a:pt x="570" y="679"/>
                </a:lnTo>
                <a:lnTo>
                  <a:pt x="522" y="741"/>
                </a:lnTo>
                <a:lnTo>
                  <a:pt x="482" y="809"/>
                </a:lnTo>
                <a:lnTo>
                  <a:pt x="447" y="880"/>
                </a:lnTo>
                <a:lnTo>
                  <a:pt x="421" y="954"/>
                </a:lnTo>
                <a:lnTo>
                  <a:pt x="400" y="1031"/>
                </a:lnTo>
                <a:lnTo>
                  <a:pt x="388" y="1112"/>
                </a:lnTo>
                <a:lnTo>
                  <a:pt x="384" y="1195"/>
                </a:lnTo>
                <a:lnTo>
                  <a:pt x="384" y="3135"/>
                </a:lnTo>
                <a:lnTo>
                  <a:pt x="388" y="3217"/>
                </a:lnTo>
                <a:lnTo>
                  <a:pt x="400" y="3298"/>
                </a:lnTo>
                <a:lnTo>
                  <a:pt x="421" y="3375"/>
                </a:lnTo>
                <a:lnTo>
                  <a:pt x="447" y="3450"/>
                </a:lnTo>
                <a:lnTo>
                  <a:pt x="482" y="3520"/>
                </a:lnTo>
                <a:lnTo>
                  <a:pt x="522" y="3588"/>
                </a:lnTo>
                <a:lnTo>
                  <a:pt x="570" y="3650"/>
                </a:lnTo>
                <a:lnTo>
                  <a:pt x="622" y="3708"/>
                </a:lnTo>
                <a:lnTo>
                  <a:pt x="679" y="3759"/>
                </a:lnTo>
                <a:lnTo>
                  <a:pt x="741" y="3807"/>
                </a:lnTo>
                <a:lnTo>
                  <a:pt x="809" y="3847"/>
                </a:lnTo>
                <a:lnTo>
                  <a:pt x="879" y="3882"/>
                </a:lnTo>
                <a:lnTo>
                  <a:pt x="954" y="3908"/>
                </a:lnTo>
                <a:lnTo>
                  <a:pt x="1031" y="3929"/>
                </a:lnTo>
                <a:lnTo>
                  <a:pt x="1112" y="3941"/>
                </a:lnTo>
                <a:lnTo>
                  <a:pt x="1194" y="3945"/>
                </a:lnTo>
                <a:lnTo>
                  <a:pt x="3134" y="3945"/>
                </a:lnTo>
                <a:lnTo>
                  <a:pt x="3217" y="3941"/>
                </a:lnTo>
                <a:lnTo>
                  <a:pt x="3298" y="3929"/>
                </a:lnTo>
                <a:lnTo>
                  <a:pt x="3375" y="3908"/>
                </a:lnTo>
                <a:lnTo>
                  <a:pt x="3449" y="3882"/>
                </a:lnTo>
                <a:lnTo>
                  <a:pt x="3520" y="3847"/>
                </a:lnTo>
                <a:lnTo>
                  <a:pt x="3588" y="3807"/>
                </a:lnTo>
                <a:lnTo>
                  <a:pt x="3650" y="3759"/>
                </a:lnTo>
                <a:lnTo>
                  <a:pt x="3707" y="3708"/>
                </a:lnTo>
                <a:lnTo>
                  <a:pt x="3759" y="3650"/>
                </a:lnTo>
                <a:lnTo>
                  <a:pt x="3807" y="3588"/>
                </a:lnTo>
                <a:lnTo>
                  <a:pt x="3847" y="3520"/>
                </a:lnTo>
                <a:lnTo>
                  <a:pt x="3881" y="3450"/>
                </a:lnTo>
                <a:lnTo>
                  <a:pt x="3908" y="3375"/>
                </a:lnTo>
                <a:lnTo>
                  <a:pt x="3929" y="3298"/>
                </a:lnTo>
                <a:lnTo>
                  <a:pt x="3941" y="3217"/>
                </a:lnTo>
                <a:lnTo>
                  <a:pt x="3945" y="3135"/>
                </a:lnTo>
                <a:lnTo>
                  <a:pt x="3945" y="1195"/>
                </a:lnTo>
                <a:lnTo>
                  <a:pt x="3941" y="1112"/>
                </a:lnTo>
                <a:lnTo>
                  <a:pt x="3929" y="1031"/>
                </a:lnTo>
                <a:lnTo>
                  <a:pt x="3908" y="954"/>
                </a:lnTo>
                <a:lnTo>
                  <a:pt x="3881" y="880"/>
                </a:lnTo>
                <a:lnTo>
                  <a:pt x="3847" y="809"/>
                </a:lnTo>
                <a:lnTo>
                  <a:pt x="3807" y="741"/>
                </a:lnTo>
                <a:lnTo>
                  <a:pt x="3759" y="679"/>
                </a:lnTo>
                <a:lnTo>
                  <a:pt x="3707" y="622"/>
                </a:lnTo>
                <a:lnTo>
                  <a:pt x="3650" y="570"/>
                </a:lnTo>
                <a:lnTo>
                  <a:pt x="3588" y="522"/>
                </a:lnTo>
                <a:lnTo>
                  <a:pt x="3520" y="482"/>
                </a:lnTo>
                <a:lnTo>
                  <a:pt x="3449" y="448"/>
                </a:lnTo>
                <a:lnTo>
                  <a:pt x="3375" y="421"/>
                </a:lnTo>
                <a:lnTo>
                  <a:pt x="3298" y="400"/>
                </a:lnTo>
                <a:lnTo>
                  <a:pt x="3217" y="388"/>
                </a:lnTo>
                <a:lnTo>
                  <a:pt x="3134" y="384"/>
                </a:lnTo>
                <a:lnTo>
                  <a:pt x="1194" y="384"/>
                </a:lnTo>
                <a:close/>
                <a:moveTo>
                  <a:pt x="1194" y="0"/>
                </a:moveTo>
                <a:lnTo>
                  <a:pt x="3134" y="0"/>
                </a:lnTo>
                <a:lnTo>
                  <a:pt x="3233" y="4"/>
                </a:lnTo>
                <a:lnTo>
                  <a:pt x="3328" y="16"/>
                </a:lnTo>
                <a:lnTo>
                  <a:pt x="3421" y="34"/>
                </a:lnTo>
                <a:lnTo>
                  <a:pt x="3512" y="61"/>
                </a:lnTo>
                <a:lnTo>
                  <a:pt x="3600" y="94"/>
                </a:lnTo>
                <a:lnTo>
                  <a:pt x="3683" y="133"/>
                </a:lnTo>
                <a:lnTo>
                  <a:pt x="3763" y="179"/>
                </a:lnTo>
                <a:lnTo>
                  <a:pt x="3840" y="231"/>
                </a:lnTo>
                <a:lnTo>
                  <a:pt x="3912" y="288"/>
                </a:lnTo>
                <a:lnTo>
                  <a:pt x="3980" y="349"/>
                </a:lnTo>
                <a:lnTo>
                  <a:pt x="4041" y="417"/>
                </a:lnTo>
                <a:lnTo>
                  <a:pt x="4098" y="489"/>
                </a:lnTo>
                <a:lnTo>
                  <a:pt x="4150" y="566"/>
                </a:lnTo>
                <a:lnTo>
                  <a:pt x="4196" y="646"/>
                </a:lnTo>
                <a:lnTo>
                  <a:pt x="4235" y="729"/>
                </a:lnTo>
                <a:lnTo>
                  <a:pt x="4268" y="817"/>
                </a:lnTo>
                <a:lnTo>
                  <a:pt x="4295" y="908"/>
                </a:lnTo>
                <a:lnTo>
                  <a:pt x="4313" y="1001"/>
                </a:lnTo>
                <a:lnTo>
                  <a:pt x="4325" y="1096"/>
                </a:lnTo>
                <a:lnTo>
                  <a:pt x="4329" y="1195"/>
                </a:lnTo>
                <a:lnTo>
                  <a:pt x="4329" y="3135"/>
                </a:lnTo>
                <a:lnTo>
                  <a:pt x="4325" y="3233"/>
                </a:lnTo>
                <a:lnTo>
                  <a:pt x="4313" y="3329"/>
                </a:lnTo>
                <a:lnTo>
                  <a:pt x="4295" y="3422"/>
                </a:lnTo>
                <a:lnTo>
                  <a:pt x="4268" y="3512"/>
                </a:lnTo>
                <a:lnTo>
                  <a:pt x="4235" y="3600"/>
                </a:lnTo>
                <a:lnTo>
                  <a:pt x="4196" y="3684"/>
                </a:lnTo>
                <a:lnTo>
                  <a:pt x="4150" y="3763"/>
                </a:lnTo>
                <a:lnTo>
                  <a:pt x="4098" y="3840"/>
                </a:lnTo>
                <a:lnTo>
                  <a:pt x="4041" y="3912"/>
                </a:lnTo>
                <a:lnTo>
                  <a:pt x="3980" y="3980"/>
                </a:lnTo>
                <a:lnTo>
                  <a:pt x="3912" y="4041"/>
                </a:lnTo>
                <a:lnTo>
                  <a:pt x="3840" y="4098"/>
                </a:lnTo>
                <a:lnTo>
                  <a:pt x="3763" y="4150"/>
                </a:lnTo>
                <a:lnTo>
                  <a:pt x="3683" y="4197"/>
                </a:lnTo>
                <a:lnTo>
                  <a:pt x="3600" y="4235"/>
                </a:lnTo>
                <a:lnTo>
                  <a:pt x="3512" y="4268"/>
                </a:lnTo>
                <a:lnTo>
                  <a:pt x="3421" y="4295"/>
                </a:lnTo>
                <a:lnTo>
                  <a:pt x="3328" y="4313"/>
                </a:lnTo>
                <a:lnTo>
                  <a:pt x="3233" y="4325"/>
                </a:lnTo>
                <a:lnTo>
                  <a:pt x="3134" y="4329"/>
                </a:lnTo>
                <a:lnTo>
                  <a:pt x="1194" y="4329"/>
                </a:lnTo>
                <a:lnTo>
                  <a:pt x="1096" y="4325"/>
                </a:lnTo>
                <a:lnTo>
                  <a:pt x="1000" y="4313"/>
                </a:lnTo>
                <a:lnTo>
                  <a:pt x="907" y="4295"/>
                </a:lnTo>
                <a:lnTo>
                  <a:pt x="817" y="4268"/>
                </a:lnTo>
                <a:lnTo>
                  <a:pt x="729" y="4235"/>
                </a:lnTo>
                <a:lnTo>
                  <a:pt x="645" y="4197"/>
                </a:lnTo>
                <a:lnTo>
                  <a:pt x="566" y="4150"/>
                </a:lnTo>
                <a:lnTo>
                  <a:pt x="489" y="4098"/>
                </a:lnTo>
                <a:lnTo>
                  <a:pt x="417" y="4041"/>
                </a:lnTo>
                <a:lnTo>
                  <a:pt x="349" y="3980"/>
                </a:lnTo>
                <a:lnTo>
                  <a:pt x="288" y="3912"/>
                </a:lnTo>
                <a:lnTo>
                  <a:pt x="231" y="3840"/>
                </a:lnTo>
                <a:lnTo>
                  <a:pt x="179" y="3763"/>
                </a:lnTo>
                <a:lnTo>
                  <a:pt x="133" y="3684"/>
                </a:lnTo>
                <a:lnTo>
                  <a:pt x="94" y="3600"/>
                </a:lnTo>
                <a:lnTo>
                  <a:pt x="61" y="3512"/>
                </a:lnTo>
                <a:lnTo>
                  <a:pt x="34" y="3422"/>
                </a:lnTo>
                <a:lnTo>
                  <a:pt x="16" y="3329"/>
                </a:lnTo>
                <a:lnTo>
                  <a:pt x="4" y="3233"/>
                </a:lnTo>
                <a:lnTo>
                  <a:pt x="0" y="3135"/>
                </a:lnTo>
                <a:lnTo>
                  <a:pt x="0" y="1195"/>
                </a:lnTo>
                <a:lnTo>
                  <a:pt x="4" y="1096"/>
                </a:lnTo>
                <a:lnTo>
                  <a:pt x="16" y="1001"/>
                </a:lnTo>
                <a:lnTo>
                  <a:pt x="34" y="908"/>
                </a:lnTo>
                <a:lnTo>
                  <a:pt x="61" y="817"/>
                </a:lnTo>
                <a:lnTo>
                  <a:pt x="94" y="729"/>
                </a:lnTo>
                <a:lnTo>
                  <a:pt x="133" y="646"/>
                </a:lnTo>
                <a:lnTo>
                  <a:pt x="179" y="566"/>
                </a:lnTo>
                <a:lnTo>
                  <a:pt x="231" y="489"/>
                </a:lnTo>
                <a:lnTo>
                  <a:pt x="288" y="417"/>
                </a:lnTo>
                <a:lnTo>
                  <a:pt x="349" y="349"/>
                </a:lnTo>
                <a:lnTo>
                  <a:pt x="417" y="288"/>
                </a:lnTo>
                <a:lnTo>
                  <a:pt x="489" y="231"/>
                </a:lnTo>
                <a:lnTo>
                  <a:pt x="566" y="179"/>
                </a:lnTo>
                <a:lnTo>
                  <a:pt x="645" y="133"/>
                </a:lnTo>
                <a:lnTo>
                  <a:pt x="729" y="94"/>
                </a:lnTo>
                <a:lnTo>
                  <a:pt x="817" y="61"/>
                </a:lnTo>
                <a:lnTo>
                  <a:pt x="907" y="34"/>
                </a:lnTo>
                <a:lnTo>
                  <a:pt x="1000" y="16"/>
                </a:lnTo>
                <a:lnTo>
                  <a:pt x="1096" y="4"/>
                </a:lnTo>
                <a:lnTo>
                  <a:pt x="1194" y="0"/>
                </a:ln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9"/>
          <p:cNvSpPr>
            <a:spLocks noEditPoints="1"/>
          </p:cNvSpPr>
          <p:nvPr userDrawn="1"/>
        </p:nvSpPr>
        <p:spPr bwMode="auto">
          <a:xfrm>
            <a:off x="936567" y="6470629"/>
            <a:ext cx="84136" cy="84136"/>
          </a:xfrm>
          <a:custGeom>
            <a:avLst/>
            <a:gdLst/>
            <a:ahLst/>
            <a:cxnLst>
              <a:cxn ang="0">
                <a:pos x="969" y="398"/>
              </a:cxn>
              <a:cxn ang="0">
                <a:pos x="768" y="473"/>
              </a:cxn>
              <a:cxn ang="0">
                <a:pos x="599" y="598"/>
              </a:cxn>
              <a:cxn ang="0">
                <a:pos x="473" y="767"/>
              </a:cxn>
              <a:cxn ang="0">
                <a:pos x="400" y="967"/>
              </a:cxn>
              <a:cxn ang="0">
                <a:pos x="389" y="1189"/>
              </a:cxn>
              <a:cxn ang="0">
                <a:pos x="443" y="1399"/>
              </a:cxn>
              <a:cxn ang="0">
                <a:pos x="553" y="1580"/>
              </a:cxn>
              <a:cxn ang="0">
                <a:pos x="708" y="1721"/>
              </a:cxn>
              <a:cxn ang="0">
                <a:pos x="900" y="1812"/>
              </a:cxn>
              <a:cxn ang="0">
                <a:pos x="1116" y="1846"/>
              </a:cxn>
              <a:cxn ang="0">
                <a:pos x="1333" y="1812"/>
              </a:cxn>
              <a:cxn ang="0">
                <a:pos x="1524" y="1721"/>
              </a:cxn>
              <a:cxn ang="0">
                <a:pos x="1680" y="1580"/>
              </a:cxn>
              <a:cxn ang="0">
                <a:pos x="1790" y="1399"/>
              </a:cxn>
              <a:cxn ang="0">
                <a:pos x="1843" y="1189"/>
              </a:cxn>
              <a:cxn ang="0">
                <a:pos x="1833" y="967"/>
              </a:cxn>
              <a:cxn ang="0">
                <a:pos x="1760" y="767"/>
              </a:cxn>
              <a:cxn ang="0">
                <a:pos x="1633" y="598"/>
              </a:cxn>
              <a:cxn ang="0">
                <a:pos x="1465" y="473"/>
              </a:cxn>
              <a:cxn ang="0">
                <a:pos x="1264" y="398"/>
              </a:cxn>
              <a:cxn ang="0">
                <a:pos x="1116" y="0"/>
              </a:cxn>
              <a:cxn ang="0">
                <a:pos x="1398" y="36"/>
              </a:cxn>
              <a:cxn ang="0">
                <a:pos x="1653" y="137"/>
              </a:cxn>
              <a:cxn ang="0">
                <a:pos x="1872" y="295"/>
              </a:cxn>
              <a:cxn ang="0">
                <a:pos x="2047" y="501"/>
              </a:cxn>
              <a:cxn ang="0">
                <a:pos x="2169" y="745"/>
              </a:cxn>
              <a:cxn ang="0">
                <a:pos x="2227" y="1019"/>
              </a:cxn>
              <a:cxn ang="0">
                <a:pos x="2215" y="1305"/>
              </a:cxn>
              <a:cxn ang="0">
                <a:pos x="2134" y="1569"/>
              </a:cxn>
              <a:cxn ang="0">
                <a:pos x="1995" y="1802"/>
              </a:cxn>
              <a:cxn ang="0">
                <a:pos x="1803" y="1993"/>
              </a:cxn>
              <a:cxn ang="0">
                <a:pos x="1571" y="2133"/>
              </a:cxn>
              <a:cxn ang="0">
                <a:pos x="1306" y="2214"/>
              </a:cxn>
              <a:cxn ang="0">
                <a:pos x="1021" y="2226"/>
              </a:cxn>
              <a:cxn ang="0">
                <a:pos x="747" y="2167"/>
              </a:cxn>
              <a:cxn ang="0">
                <a:pos x="502" y="2045"/>
              </a:cxn>
              <a:cxn ang="0">
                <a:pos x="296" y="1871"/>
              </a:cxn>
              <a:cxn ang="0">
                <a:pos x="138" y="1652"/>
              </a:cxn>
              <a:cxn ang="0">
                <a:pos x="36" y="1396"/>
              </a:cxn>
              <a:cxn ang="0">
                <a:pos x="0" y="1115"/>
              </a:cxn>
              <a:cxn ang="0">
                <a:pos x="36" y="833"/>
              </a:cxn>
              <a:cxn ang="0">
                <a:pos x="138" y="578"/>
              </a:cxn>
              <a:cxn ang="0">
                <a:pos x="296" y="359"/>
              </a:cxn>
              <a:cxn ang="0">
                <a:pos x="502" y="184"/>
              </a:cxn>
              <a:cxn ang="0">
                <a:pos x="747" y="62"/>
              </a:cxn>
              <a:cxn ang="0">
                <a:pos x="1021" y="4"/>
              </a:cxn>
            </a:cxnLst>
            <a:rect l="0" t="0" r="r" b="b"/>
            <a:pathLst>
              <a:path w="2231" h="2230">
                <a:moveTo>
                  <a:pt x="1116" y="384"/>
                </a:moveTo>
                <a:lnTo>
                  <a:pt x="1042" y="388"/>
                </a:lnTo>
                <a:lnTo>
                  <a:pt x="969" y="398"/>
                </a:lnTo>
                <a:lnTo>
                  <a:pt x="898" y="417"/>
                </a:lnTo>
                <a:lnTo>
                  <a:pt x="832" y="441"/>
                </a:lnTo>
                <a:lnTo>
                  <a:pt x="768" y="473"/>
                </a:lnTo>
                <a:lnTo>
                  <a:pt x="707" y="509"/>
                </a:lnTo>
                <a:lnTo>
                  <a:pt x="651" y="551"/>
                </a:lnTo>
                <a:lnTo>
                  <a:pt x="599" y="598"/>
                </a:lnTo>
                <a:lnTo>
                  <a:pt x="553" y="650"/>
                </a:lnTo>
                <a:lnTo>
                  <a:pt x="510" y="707"/>
                </a:lnTo>
                <a:lnTo>
                  <a:pt x="473" y="767"/>
                </a:lnTo>
                <a:lnTo>
                  <a:pt x="443" y="830"/>
                </a:lnTo>
                <a:lnTo>
                  <a:pt x="419" y="898"/>
                </a:lnTo>
                <a:lnTo>
                  <a:pt x="400" y="967"/>
                </a:lnTo>
                <a:lnTo>
                  <a:pt x="389" y="1040"/>
                </a:lnTo>
                <a:lnTo>
                  <a:pt x="386" y="1115"/>
                </a:lnTo>
                <a:lnTo>
                  <a:pt x="389" y="1189"/>
                </a:lnTo>
                <a:lnTo>
                  <a:pt x="400" y="1262"/>
                </a:lnTo>
                <a:lnTo>
                  <a:pt x="419" y="1333"/>
                </a:lnTo>
                <a:lnTo>
                  <a:pt x="443" y="1399"/>
                </a:lnTo>
                <a:lnTo>
                  <a:pt x="475" y="1463"/>
                </a:lnTo>
                <a:lnTo>
                  <a:pt x="510" y="1524"/>
                </a:lnTo>
                <a:lnTo>
                  <a:pt x="553" y="1580"/>
                </a:lnTo>
                <a:lnTo>
                  <a:pt x="599" y="1632"/>
                </a:lnTo>
                <a:lnTo>
                  <a:pt x="651" y="1678"/>
                </a:lnTo>
                <a:lnTo>
                  <a:pt x="708" y="1721"/>
                </a:lnTo>
                <a:lnTo>
                  <a:pt x="768" y="1758"/>
                </a:lnTo>
                <a:lnTo>
                  <a:pt x="832" y="1788"/>
                </a:lnTo>
                <a:lnTo>
                  <a:pt x="900" y="1812"/>
                </a:lnTo>
                <a:lnTo>
                  <a:pt x="969" y="1831"/>
                </a:lnTo>
                <a:lnTo>
                  <a:pt x="1042" y="1842"/>
                </a:lnTo>
                <a:lnTo>
                  <a:pt x="1116" y="1846"/>
                </a:lnTo>
                <a:lnTo>
                  <a:pt x="1191" y="1842"/>
                </a:lnTo>
                <a:lnTo>
                  <a:pt x="1264" y="1831"/>
                </a:lnTo>
                <a:lnTo>
                  <a:pt x="1333" y="1812"/>
                </a:lnTo>
                <a:lnTo>
                  <a:pt x="1401" y="1788"/>
                </a:lnTo>
                <a:lnTo>
                  <a:pt x="1465" y="1758"/>
                </a:lnTo>
                <a:lnTo>
                  <a:pt x="1524" y="1721"/>
                </a:lnTo>
                <a:lnTo>
                  <a:pt x="1581" y="1678"/>
                </a:lnTo>
                <a:lnTo>
                  <a:pt x="1633" y="1632"/>
                </a:lnTo>
                <a:lnTo>
                  <a:pt x="1680" y="1580"/>
                </a:lnTo>
                <a:lnTo>
                  <a:pt x="1722" y="1524"/>
                </a:lnTo>
                <a:lnTo>
                  <a:pt x="1758" y="1463"/>
                </a:lnTo>
                <a:lnTo>
                  <a:pt x="1790" y="1399"/>
                </a:lnTo>
                <a:lnTo>
                  <a:pt x="1814" y="1333"/>
                </a:lnTo>
                <a:lnTo>
                  <a:pt x="1833" y="1262"/>
                </a:lnTo>
                <a:lnTo>
                  <a:pt x="1843" y="1189"/>
                </a:lnTo>
                <a:lnTo>
                  <a:pt x="1847" y="1115"/>
                </a:lnTo>
                <a:lnTo>
                  <a:pt x="1843" y="1040"/>
                </a:lnTo>
                <a:lnTo>
                  <a:pt x="1833" y="967"/>
                </a:lnTo>
                <a:lnTo>
                  <a:pt x="1814" y="898"/>
                </a:lnTo>
                <a:lnTo>
                  <a:pt x="1790" y="830"/>
                </a:lnTo>
                <a:lnTo>
                  <a:pt x="1760" y="767"/>
                </a:lnTo>
                <a:lnTo>
                  <a:pt x="1722" y="707"/>
                </a:lnTo>
                <a:lnTo>
                  <a:pt x="1680" y="650"/>
                </a:lnTo>
                <a:lnTo>
                  <a:pt x="1633" y="598"/>
                </a:lnTo>
                <a:lnTo>
                  <a:pt x="1581" y="551"/>
                </a:lnTo>
                <a:lnTo>
                  <a:pt x="1526" y="509"/>
                </a:lnTo>
                <a:lnTo>
                  <a:pt x="1465" y="473"/>
                </a:lnTo>
                <a:lnTo>
                  <a:pt x="1401" y="441"/>
                </a:lnTo>
                <a:lnTo>
                  <a:pt x="1334" y="417"/>
                </a:lnTo>
                <a:lnTo>
                  <a:pt x="1264" y="398"/>
                </a:lnTo>
                <a:lnTo>
                  <a:pt x="1191" y="388"/>
                </a:lnTo>
                <a:lnTo>
                  <a:pt x="1116" y="384"/>
                </a:lnTo>
                <a:close/>
                <a:moveTo>
                  <a:pt x="1116" y="0"/>
                </a:moveTo>
                <a:lnTo>
                  <a:pt x="1212" y="4"/>
                </a:lnTo>
                <a:lnTo>
                  <a:pt x="1306" y="16"/>
                </a:lnTo>
                <a:lnTo>
                  <a:pt x="1398" y="36"/>
                </a:lnTo>
                <a:lnTo>
                  <a:pt x="1486" y="62"/>
                </a:lnTo>
                <a:lnTo>
                  <a:pt x="1571" y="97"/>
                </a:lnTo>
                <a:lnTo>
                  <a:pt x="1653" y="137"/>
                </a:lnTo>
                <a:lnTo>
                  <a:pt x="1730" y="184"/>
                </a:lnTo>
                <a:lnTo>
                  <a:pt x="1803" y="236"/>
                </a:lnTo>
                <a:lnTo>
                  <a:pt x="1872" y="295"/>
                </a:lnTo>
                <a:lnTo>
                  <a:pt x="1936" y="359"/>
                </a:lnTo>
                <a:lnTo>
                  <a:pt x="1995" y="428"/>
                </a:lnTo>
                <a:lnTo>
                  <a:pt x="2047" y="501"/>
                </a:lnTo>
                <a:lnTo>
                  <a:pt x="2094" y="578"/>
                </a:lnTo>
                <a:lnTo>
                  <a:pt x="2134" y="660"/>
                </a:lnTo>
                <a:lnTo>
                  <a:pt x="2169" y="745"/>
                </a:lnTo>
                <a:lnTo>
                  <a:pt x="2195" y="833"/>
                </a:lnTo>
                <a:lnTo>
                  <a:pt x="2215" y="925"/>
                </a:lnTo>
                <a:lnTo>
                  <a:pt x="2227" y="1019"/>
                </a:lnTo>
                <a:lnTo>
                  <a:pt x="2231" y="1115"/>
                </a:lnTo>
                <a:lnTo>
                  <a:pt x="2227" y="1210"/>
                </a:lnTo>
                <a:lnTo>
                  <a:pt x="2215" y="1305"/>
                </a:lnTo>
                <a:lnTo>
                  <a:pt x="2195" y="1396"/>
                </a:lnTo>
                <a:lnTo>
                  <a:pt x="2169" y="1484"/>
                </a:lnTo>
                <a:lnTo>
                  <a:pt x="2134" y="1569"/>
                </a:lnTo>
                <a:lnTo>
                  <a:pt x="2094" y="1652"/>
                </a:lnTo>
                <a:lnTo>
                  <a:pt x="2047" y="1729"/>
                </a:lnTo>
                <a:lnTo>
                  <a:pt x="1995" y="1802"/>
                </a:lnTo>
                <a:lnTo>
                  <a:pt x="1936" y="1871"/>
                </a:lnTo>
                <a:lnTo>
                  <a:pt x="1872" y="1935"/>
                </a:lnTo>
                <a:lnTo>
                  <a:pt x="1803" y="1993"/>
                </a:lnTo>
                <a:lnTo>
                  <a:pt x="1730" y="2045"/>
                </a:lnTo>
                <a:lnTo>
                  <a:pt x="1653" y="2093"/>
                </a:lnTo>
                <a:lnTo>
                  <a:pt x="1571" y="2133"/>
                </a:lnTo>
                <a:lnTo>
                  <a:pt x="1486" y="2167"/>
                </a:lnTo>
                <a:lnTo>
                  <a:pt x="1398" y="2194"/>
                </a:lnTo>
                <a:lnTo>
                  <a:pt x="1306" y="2214"/>
                </a:lnTo>
                <a:lnTo>
                  <a:pt x="1212" y="2226"/>
                </a:lnTo>
                <a:lnTo>
                  <a:pt x="1116" y="2230"/>
                </a:lnTo>
                <a:lnTo>
                  <a:pt x="1021" y="2226"/>
                </a:lnTo>
                <a:lnTo>
                  <a:pt x="926" y="2214"/>
                </a:lnTo>
                <a:lnTo>
                  <a:pt x="835" y="2194"/>
                </a:lnTo>
                <a:lnTo>
                  <a:pt x="747" y="2167"/>
                </a:lnTo>
                <a:lnTo>
                  <a:pt x="662" y="2133"/>
                </a:lnTo>
                <a:lnTo>
                  <a:pt x="580" y="2093"/>
                </a:lnTo>
                <a:lnTo>
                  <a:pt x="502" y="2045"/>
                </a:lnTo>
                <a:lnTo>
                  <a:pt x="429" y="1993"/>
                </a:lnTo>
                <a:lnTo>
                  <a:pt x="360" y="1935"/>
                </a:lnTo>
                <a:lnTo>
                  <a:pt x="296" y="1871"/>
                </a:lnTo>
                <a:lnTo>
                  <a:pt x="238" y="1802"/>
                </a:lnTo>
                <a:lnTo>
                  <a:pt x="185" y="1729"/>
                </a:lnTo>
                <a:lnTo>
                  <a:pt x="138" y="1652"/>
                </a:lnTo>
                <a:lnTo>
                  <a:pt x="97" y="1569"/>
                </a:lnTo>
                <a:lnTo>
                  <a:pt x="63" y="1484"/>
                </a:lnTo>
                <a:lnTo>
                  <a:pt x="36" y="1396"/>
                </a:lnTo>
                <a:lnTo>
                  <a:pt x="16" y="1305"/>
                </a:lnTo>
                <a:lnTo>
                  <a:pt x="4" y="1210"/>
                </a:lnTo>
                <a:lnTo>
                  <a:pt x="0" y="1115"/>
                </a:lnTo>
                <a:lnTo>
                  <a:pt x="4" y="1019"/>
                </a:lnTo>
                <a:lnTo>
                  <a:pt x="16" y="925"/>
                </a:lnTo>
                <a:lnTo>
                  <a:pt x="36" y="833"/>
                </a:lnTo>
                <a:lnTo>
                  <a:pt x="63" y="745"/>
                </a:lnTo>
                <a:lnTo>
                  <a:pt x="97" y="660"/>
                </a:lnTo>
                <a:lnTo>
                  <a:pt x="138" y="578"/>
                </a:lnTo>
                <a:lnTo>
                  <a:pt x="185" y="501"/>
                </a:lnTo>
                <a:lnTo>
                  <a:pt x="238" y="428"/>
                </a:lnTo>
                <a:lnTo>
                  <a:pt x="296" y="359"/>
                </a:lnTo>
                <a:lnTo>
                  <a:pt x="360" y="295"/>
                </a:lnTo>
                <a:lnTo>
                  <a:pt x="429" y="236"/>
                </a:lnTo>
                <a:lnTo>
                  <a:pt x="502" y="184"/>
                </a:lnTo>
                <a:lnTo>
                  <a:pt x="580" y="137"/>
                </a:lnTo>
                <a:lnTo>
                  <a:pt x="662" y="97"/>
                </a:lnTo>
                <a:lnTo>
                  <a:pt x="747" y="62"/>
                </a:lnTo>
                <a:lnTo>
                  <a:pt x="835" y="36"/>
                </a:lnTo>
                <a:lnTo>
                  <a:pt x="926" y="16"/>
                </a:lnTo>
                <a:lnTo>
                  <a:pt x="1021" y="4"/>
                </a:lnTo>
                <a:lnTo>
                  <a:pt x="1116" y="0"/>
                </a:ln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10"/>
          <p:cNvSpPr>
            <a:spLocks/>
          </p:cNvSpPr>
          <p:nvPr userDrawn="1"/>
        </p:nvSpPr>
        <p:spPr bwMode="auto">
          <a:xfrm>
            <a:off x="1011807" y="6458416"/>
            <a:ext cx="21260" cy="21260"/>
          </a:xfrm>
          <a:custGeom>
            <a:avLst/>
            <a:gdLst/>
            <a:ahLst/>
            <a:cxnLst>
              <a:cxn ang="0">
                <a:pos x="282" y="0"/>
              </a:cxn>
              <a:cxn ang="0">
                <a:pos x="326" y="4"/>
              </a:cxn>
              <a:cxn ang="0">
                <a:pos x="368" y="14"/>
              </a:cxn>
              <a:cxn ang="0">
                <a:pos x="410" y="30"/>
              </a:cxn>
              <a:cxn ang="0">
                <a:pos x="447" y="54"/>
              </a:cxn>
              <a:cxn ang="0">
                <a:pos x="481" y="82"/>
              </a:cxn>
              <a:cxn ang="0">
                <a:pos x="509" y="117"/>
              </a:cxn>
              <a:cxn ang="0">
                <a:pos x="533" y="154"/>
              </a:cxn>
              <a:cxn ang="0">
                <a:pos x="549" y="195"/>
              </a:cxn>
              <a:cxn ang="0">
                <a:pos x="560" y="238"/>
              </a:cxn>
              <a:cxn ang="0">
                <a:pos x="564" y="282"/>
              </a:cxn>
              <a:cxn ang="0">
                <a:pos x="560" y="325"/>
              </a:cxn>
              <a:cxn ang="0">
                <a:pos x="549" y="369"/>
              </a:cxn>
              <a:cxn ang="0">
                <a:pos x="533" y="409"/>
              </a:cxn>
              <a:cxn ang="0">
                <a:pos x="509" y="448"/>
              </a:cxn>
              <a:cxn ang="0">
                <a:pos x="481" y="481"/>
              </a:cxn>
              <a:cxn ang="0">
                <a:pos x="447" y="510"/>
              </a:cxn>
              <a:cxn ang="0">
                <a:pos x="410" y="533"/>
              </a:cxn>
              <a:cxn ang="0">
                <a:pos x="368" y="550"/>
              </a:cxn>
              <a:cxn ang="0">
                <a:pos x="326" y="559"/>
              </a:cxn>
              <a:cxn ang="0">
                <a:pos x="282" y="563"/>
              </a:cxn>
              <a:cxn ang="0">
                <a:pos x="245" y="561"/>
              </a:cxn>
              <a:cxn ang="0">
                <a:pos x="209" y="554"/>
              </a:cxn>
              <a:cxn ang="0">
                <a:pos x="174" y="542"/>
              </a:cxn>
              <a:cxn ang="0">
                <a:pos x="141" y="526"/>
              </a:cxn>
              <a:cxn ang="0">
                <a:pos x="111" y="505"/>
              </a:cxn>
              <a:cxn ang="0">
                <a:pos x="83" y="481"/>
              </a:cxn>
              <a:cxn ang="0">
                <a:pos x="59" y="453"/>
              </a:cxn>
              <a:cxn ang="0">
                <a:pos x="38" y="422"/>
              </a:cxn>
              <a:cxn ang="0">
                <a:pos x="22" y="389"/>
              </a:cxn>
              <a:cxn ang="0">
                <a:pos x="10" y="355"/>
              </a:cxn>
              <a:cxn ang="0">
                <a:pos x="3" y="319"/>
              </a:cxn>
              <a:cxn ang="0">
                <a:pos x="0" y="282"/>
              </a:cxn>
              <a:cxn ang="0">
                <a:pos x="4" y="238"/>
              </a:cxn>
              <a:cxn ang="0">
                <a:pos x="14" y="195"/>
              </a:cxn>
              <a:cxn ang="0">
                <a:pos x="31" y="154"/>
              </a:cxn>
              <a:cxn ang="0">
                <a:pos x="54" y="117"/>
              </a:cxn>
              <a:cxn ang="0">
                <a:pos x="83" y="82"/>
              </a:cxn>
              <a:cxn ang="0">
                <a:pos x="116" y="54"/>
              </a:cxn>
              <a:cxn ang="0">
                <a:pos x="155" y="30"/>
              </a:cxn>
              <a:cxn ang="0">
                <a:pos x="194" y="14"/>
              </a:cxn>
              <a:cxn ang="0">
                <a:pos x="238" y="4"/>
              </a:cxn>
              <a:cxn ang="0">
                <a:pos x="282" y="0"/>
              </a:cxn>
            </a:cxnLst>
            <a:rect l="0" t="0" r="r" b="b"/>
            <a:pathLst>
              <a:path w="564" h="563">
                <a:moveTo>
                  <a:pt x="282" y="0"/>
                </a:moveTo>
                <a:lnTo>
                  <a:pt x="326" y="4"/>
                </a:lnTo>
                <a:lnTo>
                  <a:pt x="368" y="14"/>
                </a:lnTo>
                <a:lnTo>
                  <a:pt x="410" y="30"/>
                </a:lnTo>
                <a:lnTo>
                  <a:pt x="447" y="54"/>
                </a:lnTo>
                <a:lnTo>
                  <a:pt x="481" y="82"/>
                </a:lnTo>
                <a:lnTo>
                  <a:pt x="509" y="117"/>
                </a:lnTo>
                <a:lnTo>
                  <a:pt x="533" y="154"/>
                </a:lnTo>
                <a:lnTo>
                  <a:pt x="549" y="195"/>
                </a:lnTo>
                <a:lnTo>
                  <a:pt x="560" y="238"/>
                </a:lnTo>
                <a:lnTo>
                  <a:pt x="564" y="282"/>
                </a:lnTo>
                <a:lnTo>
                  <a:pt x="560" y="325"/>
                </a:lnTo>
                <a:lnTo>
                  <a:pt x="549" y="369"/>
                </a:lnTo>
                <a:lnTo>
                  <a:pt x="533" y="409"/>
                </a:lnTo>
                <a:lnTo>
                  <a:pt x="509" y="448"/>
                </a:lnTo>
                <a:lnTo>
                  <a:pt x="481" y="481"/>
                </a:lnTo>
                <a:lnTo>
                  <a:pt x="447" y="510"/>
                </a:lnTo>
                <a:lnTo>
                  <a:pt x="410" y="533"/>
                </a:lnTo>
                <a:lnTo>
                  <a:pt x="368" y="550"/>
                </a:lnTo>
                <a:lnTo>
                  <a:pt x="326" y="559"/>
                </a:lnTo>
                <a:lnTo>
                  <a:pt x="282" y="563"/>
                </a:lnTo>
                <a:lnTo>
                  <a:pt x="245" y="561"/>
                </a:lnTo>
                <a:lnTo>
                  <a:pt x="209" y="554"/>
                </a:lnTo>
                <a:lnTo>
                  <a:pt x="174" y="542"/>
                </a:lnTo>
                <a:lnTo>
                  <a:pt x="141" y="526"/>
                </a:lnTo>
                <a:lnTo>
                  <a:pt x="111" y="505"/>
                </a:lnTo>
                <a:lnTo>
                  <a:pt x="83" y="481"/>
                </a:lnTo>
                <a:lnTo>
                  <a:pt x="59" y="453"/>
                </a:lnTo>
                <a:lnTo>
                  <a:pt x="38" y="422"/>
                </a:lnTo>
                <a:lnTo>
                  <a:pt x="22" y="389"/>
                </a:lnTo>
                <a:lnTo>
                  <a:pt x="10" y="355"/>
                </a:lnTo>
                <a:lnTo>
                  <a:pt x="3" y="319"/>
                </a:lnTo>
                <a:lnTo>
                  <a:pt x="0" y="282"/>
                </a:lnTo>
                <a:lnTo>
                  <a:pt x="4" y="238"/>
                </a:lnTo>
                <a:lnTo>
                  <a:pt x="14" y="195"/>
                </a:lnTo>
                <a:lnTo>
                  <a:pt x="31" y="154"/>
                </a:lnTo>
                <a:lnTo>
                  <a:pt x="54" y="117"/>
                </a:lnTo>
                <a:lnTo>
                  <a:pt x="83" y="82"/>
                </a:lnTo>
                <a:lnTo>
                  <a:pt x="116" y="54"/>
                </a:lnTo>
                <a:lnTo>
                  <a:pt x="155" y="30"/>
                </a:lnTo>
                <a:lnTo>
                  <a:pt x="194" y="14"/>
                </a:lnTo>
                <a:lnTo>
                  <a:pt x="238" y="4"/>
                </a:lnTo>
                <a:lnTo>
                  <a:pt x="282" y="0"/>
                </a:ln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2966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8"/>
          <p:cNvSpPr>
            <a:spLocks/>
          </p:cNvSpPr>
          <p:nvPr userDrawn="1"/>
        </p:nvSpPr>
        <p:spPr bwMode="auto">
          <a:xfrm>
            <a:off x="11608454" y="6443668"/>
            <a:ext cx="64471" cy="124912"/>
          </a:xfrm>
          <a:custGeom>
            <a:avLst/>
            <a:gdLst>
              <a:gd name="T0" fmla="*/ 1 w 27"/>
              <a:gd name="T1" fmla="*/ 52 h 52"/>
              <a:gd name="T2" fmla="*/ 0 w 27"/>
              <a:gd name="T3" fmla="*/ 51 h 52"/>
              <a:gd name="T4" fmla="*/ 0 w 27"/>
              <a:gd name="T5" fmla="*/ 49 h 52"/>
              <a:gd name="T6" fmla="*/ 23 w 27"/>
              <a:gd name="T7" fmla="*/ 26 h 52"/>
              <a:gd name="T8" fmla="*/ 0 w 27"/>
              <a:gd name="T9" fmla="*/ 3 h 52"/>
              <a:gd name="T10" fmla="*/ 0 w 27"/>
              <a:gd name="T11" fmla="*/ 1 h 52"/>
              <a:gd name="T12" fmla="*/ 2 w 27"/>
              <a:gd name="T13" fmla="*/ 1 h 52"/>
              <a:gd name="T14" fmla="*/ 26 w 27"/>
              <a:gd name="T15" fmla="*/ 25 h 52"/>
              <a:gd name="T16" fmla="*/ 26 w 27"/>
              <a:gd name="T17" fmla="*/ 27 h 52"/>
              <a:gd name="T18" fmla="*/ 2 w 27"/>
              <a:gd name="T19" fmla="*/ 51 h 52"/>
              <a:gd name="T20" fmla="*/ 1 w 27"/>
              <a:gd name="T21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7" h="52">
                <a:moveTo>
                  <a:pt x="1" y="52"/>
                </a:moveTo>
                <a:cubicBezTo>
                  <a:pt x="1" y="52"/>
                  <a:pt x="1" y="52"/>
                  <a:pt x="0" y="51"/>
                </a:cubicBezTo>
                <a:cubicBezTo>
                  <a:pt x="0" y="51"/>
                  <a:pt x="0" y="50"/>
                  <a:pt x="0" y="49"/>
                </a:cubicBezTo>
                <a:cubicBezTo>
                  <a:pt x="23" y="26"/>
                  <a:pt x="23" y="26"/>
                  <a:pt x="23" y="26"/>
                </a:cubicBezTo>
                <a:cubicBezTo>
                  <a:pt x="0" y="3"/>
                  <a:pt x="0" y="3"/>
                  <a:pt x="0" y="3"/>
                </a:cubicBezTo>
                <a:cubicBezTo>
                  <a:pt x="0" y="2"/>
                  <a:pt x="0" y="1"/>
                  <a:pt x="0" y="1"/>
                </a:cubicBezTo>
                <a:cubicBezTo>
                  <a:pt x="1" y="0"/>
                  <a:pt x="2" y="0"/>
                  <a:pt x="2" y="1"/>
                </a:cubicBezTo>
                <a:cubicBezTo>
                  <a:pt x="26" y="25"/>
                  <a:pt x="26" y="25"/>
                  <a:pt x="26" y="25"/>
                </a:cubicBezTo>
                <a:cubicBezTo>
                  <a:pt x="27" y="25"/>
                  <a:pt x="27" y="26"/>
                  <a:pt x="26" y="27"/>
                </a:cubicBezTo>
                <a:cubicBezTo>
                  <a:pt x="2" y="51"/>
                  <a:pt x="2" y="51"/>
                  <a:pt x="2" y="51"/>
                </a:cubicBezTo>
                <a:cubicBezTo>
                  <a:pt x="2" y="52"/>
                  <a:pt x="2" y="52"/>
                  <a:pt x="1" y="52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>
                <a:lumMod val="25000"/>
                <a:lumOff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9"/>
          <p:cNvSpPr>
            <a:spLocks/>
          </p:cNvSpPr>
          <p:nvPr userDrawn="1"/>
        </p:nvSpPr>
        <p:spPr bwMode="auto">
          <a:xfrm>
            <a:off x="10739108" y="6443668"/>
            <a:ext cx="64471" cy="124912"/>
          </a:xfrm>
          <a:custGeom>
            <a:avLst/>
            <a:gdLst>
              <a:gd name="T0" fmla="*/ 25 w 27"/>
              <a:gd name="T1" fmla="*/ 52 h 52"/>
              <a:gd name="T2" fmla="*/ 24 w 27"/>
              <a:gd name="T3" fmla="*/ 51 h 52"/>
              <a:gd name="T4" fmla="*/ 1 w 27"/>
              <a:gd name="T5" fmla="*/ 27 h 52"/>
              <a:gd name="T6" fmla="*/ 1 w 27"/>
              <a:gd name="T7" fmla="*/ 25 h 52"/>
              <a:gd name="T8" fmla="*/ 24 w 27"/>
              <a:gd name="T9" fmla="*/ 1 h 52"/>
              <a:gd name="T10" fmla="*/ 26 w 27"/>
              <a:gd name="T11" fmla="*/ 1 h 52"/>
              <a:gd name="T12" fmla="*/ 26 w 27"/>
              <a:gd name="T13" fmla="*/ 3 h 52"/>
              <a:gd name="T14" fmla="*/ 4 w 27"/>
              <a:gd name="T15" fmla="*/ 26 h 52"/>
              <a:gd name="T16" fmla="*/ 26 w 27"/>
              <a:gd name="T17" fmla="*/ 49 h 52"/>
              <a:gd name="T18" fmla="*/ 26 w 27"/>
              <a:gd name="T19" fmla="*/ 51 h 52"/>
              <a:gd name="T20" fmla="*/ 25 w 27"/>
              <a:gd name="T21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7" h="52">
                <a:moveTo>
                  <a:pt x="25" y="52"/>
                </a:moveTo>
                <a:cubicBezTo>
                  <a:pt x="25" y="52"/>
                  <a:pt x="24" y="52"/>
                  <a:pt x="24" y="51"/>
                </a:cubicBezTo>
                <a:cubicBezTo>
                  <a:pt x="1" y="27"/>
                  <a:pt x="1" y="27"/>
                  <a:pt x="1" y="27"/>
                </a:cubicBezTo>
                <a:cubicBezTo>
                  <a:pt x="0" y="26"/>
                  <a:pt x="0" y="25"/>
                  <a:pt x="1" y="25"/>
                </a:cubicBezTo>
                <a:cubicBezTo>
                  <a:pt x="24" y="1"/>
                  <a:pt x="24" y="1"/>
                  <a:pt x="24" y="1"/>
                </a:cubicBezTo>
                <a:cubicBezTo>
                  <a:pt x="25" y="0"/>
                  <a:pt x="26" y="0"/>
                  <a:pt x="26" y="1"/>
                </a:cubicBezTo>
                <a:cubicBezTo>
                  <a:pt x="27" y="1"/>
                  <a:pt x="27" y="2"/>
                  <a:pt x="26" y="3"/>
                </a:cubicBezTo>
                <a:cubicBezTo>
                  <a:pt x="4" y="26"/>
                  <a:pt x="4" y="26"/>
                  <a:pt x="4" y="26"/>
                </a:cubicBezTo>
                <a:cubicBezTo>
                  <a:pt x="26" y="49"/>
                  <a:pt x="26" y="49"/>
                  <a:pt x="26" y="49"/>
                </a:cubicBezTo>
                <a:cubicBezTo>
                  <a:pt x="27" y="50"/>
                  <a:pt x="27" y="51"/>
                  <a:pt x="26" y="51"/>
                </a:cubicBezTo>
                <a:cubicBezTo>
                  <a:pt x="26" y="52"/>
                  <a:pt x="26" y="52"/>
                  <a:pt x="25" y="52"/>
                </a:cubicBez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12700">
            <a:solidFill>
              <a:schemeClr val="tx1">
                <a:lumMod val="25000"/>
                <a:lumOff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0987850" y="6449878"/>
            <a:ext cx="45987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lvl="0"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  <a:cs typeface="Poppins SemiBold" panose="02000000000000000000" pitchFamily="2" charset="0"/>
              </a:defRPr>
            </a:lvl1pPr>
          </a:lstStyle>
          <a:p>
            <a:pPr lvl="0"/>
            <a:fld id="{C7C71010-677A-489C-BB3F-CA8EBC4C3264}" type="slidenum">
              <a:rPr lang="id-ID" b="0" i="0" smtClean="0">
                <a:solidFill>
                  <a:schemeClr val="tx1">
                    <a:lumMod val="25000"/>
                    <a:lumOff val="75000"/>
                  </a:schemeClr>
                </a:solidFill>
                <a:latin typeface="Poppins" charset="0"/>
                <a:ea typeface="Poppins" charset="0"/>
                <a:cs typeface="Poppins" charset="0"/>
              </a:rPr>
              <a:pPr lvl="0"/>
              <a:t>‹#›</a:t>
            </a:fld>
            <a:endParaRPr lang="id-ID" b="0" i="0" dirty="0">
              <a:solidFill>
                <a:schemeClr val="tx1">
                  <a:lumMod val="25000"/>
                  <a:lumOff val="75000"/>
                </a:schemeClr>
              </a:solidFill>
              <a:latin typeface="Poppins" charset="0"/>
              <a:ea typeface="Poppins" charset="0"/>
              <a:cs typeface="Poppins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0599086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1465342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1032214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4"/>
          <p:cNvSpPr>
            <a:spLocks/>
          </p:cNvSpPr>
          <p:nvPr userDrawn="1"/>
        </p:nvSpPr>
        <p:spPr bwMode="auto">
          <a:xfrm>
            <a:off x="1341076" y="6443668"/>
            <a:ext cx="150096" cy="124912"/>
          </a:xfrm>
          <a:custGeom>
            <a:avLst/>
            <a:gdLst>
              <a:gd name="T0" fmla="*/ 57 w 63"/>
              <a:gd name="T1" fmla="*/ 13 h 52"/>
              <a:gd name="T2" fmla="*/ 57 w 63"/>
              <a:gd name="T3" fmla="*/ 15 h 52"/>
              <a:gd name="T4" fmla="*/ 20 w 63"/>
              <a:gd name="T5" fmla="*/ 52 h 52"/>
              <a:gd name="T6" fmla="*/ 0 w 63"/>
              <a:gd name="T7" fmla="*/ 46 h 52"/>
              <a:gd name="T8" fmla="*/ 3 w 63"/>
              <a:gd name="T9" fmla="*/ 46 h 52"/>
              <a:gd name="T10" fmla="*/ 19 w 63"/>
              <a:gd name="T11" fmla="*/ 40 h 52"/>
              <a:gd name="T12" fmla="*/ 7 w 63"/>
              <a:gd name="T13" fmla="*/ 32 h 52"/>
              <a:gd name="T14" fmla="*/ 10 w 63"/>
              <a:gd name="T15" fmla="*/ 32 h 52"/>
              <a:gd name="T16" fmla="*/ 13 w 63"/>
              <a:gd name="T17" fmla="*/ 31 h 52"/>
              <a:gd name="T18" fmla="*/ 3 w 63"/>
              <a:gd name="T19" fmla="*/ 19 h 52"/>
              <a:gd name="T20" fmla="*/ 3 w 63"/>
              <a:gd name="T21" fmla="*/ 19 h 52"/>
              <a:gd name="T22" fmla="*/ 9 w 63"/>
              <a:gd name="T23" fmla="*/ 20 h 52"/>
              <a:gd name="T24" fmla="*/ 3 w 63"/>
              <a:gd name="T25" fmla="*/ 10 h 52"/>
              <a:gd name="T26" fmla="*/ 5 w 63"/>
              <a:gd name="T27" fmla="*/ 2 h 52"/>
              <a:gd name="T28" fmla="*/ 31 w 63"/>
              <a:gd name="T29" fmla="*/ 16 h 52"/>
              <a:gd name="T30" fmla="*/ 31 w 63"/>
              <a:gd name="T31" fmla="*/ 14 h 52"/>
              <a:gd name="T32" fmla="*/ 44 w 63"/>
              <a:gd name="T33" fmla="*/ 0 h 52"/>
              <a:gd name="T34" fmla="*/ 53 w 63"/>
              <a:gd name="T35" fmla="*/ 4 h 52"/>
              <a:gd name="T36" fmla="*/ 61 w 63"/>
              <a:gd name="T37" fmla="*/ 0 h 52"/>
              <a:gd name="T38" fmla="*/ 56 w 63"/>
              <a:gd name="T39" fmla="*/ 8 h 52"/>
              <a:gd name="T40" fmla="*/ 63 w 63"/>
              <a:gd name="T41" fmla="*/ 6 h 52"/>
              <a:gd name="T42" fmla="*/ 57 w 63"/>
              <a:gd name="T43" fmla="*/ 13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3" h="52">
                <a:moveTo>
                  <a:pt x="57" y="13"/>
                </a:moveTo>
                <a:cubicBezTo>
                  <a:pt x="57" y="14"/>
                  <a:pt x="57" y="14"/>
                  <a:pt x="57" y="15"/>
                </a:cubicBezTo>
                <a:cubicBezTo>
                  <a:pt x="57" y="32"/>
                  <a:pt x="44" y="52"/>
                  <a:pt x="20" y="52"/>
                </a:cubicBezTo>
                <a:cubicBezTo>
                  <a:pt x="13" y="52"/>
                  <a:pt x="6" y="50"/>
                  <a:pt x="0" y="46"/>
                </a:cubicBezTo>
                <a:cubicBezTo>
                  <a:pt x="1" y="46"/>
                  <a:pt x="2" y="46"/>
                  <a:pt x="3" y="46"/>
                </a:cubicBezTo>
                <a:cubicBezTo>
                  <a:pt x="9" y="46"/>
                  <a:pt x="15" y="44"/>
                  <a:pt x="19" y="40"/>
                </a:cubicBezTo>
                <a:cubicBezTo>
                  <a:pt x="14" y="40"/>
                  <a:pt x="9" y="37"/>
                  <a:pt x="7" y="32"/>
                </a:cubicBezTo>
                <a:cubicBezTo>
                  <a:pt x="8" y="32"/>
                  <a:pt x="9" y="32"/>
                  <a:pt x="10" y="32"/>
                </a:cubicBezTo>
                <a:cubicBezTo>
                  <a:pt x="11" y="32"/>
                  <a:pt x="12" y="32"/>
                  <a:pt x="13" y="31"/>
                </a:cubicBezTo>
                <a:cubicBezTo>
                  <a:pt x="7" y="30"/>
                  <a:pt x="3" y="25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5" y="19"/>
                  <a:pt x="7" y="20"/>
                  <a:pt x="9" y="20"/>
                </a:cubicBezTo>
                <a:cubicBezTo>
                  <a:pt x="5" y="18"/>
                  <a:pt x="3" y="14"/>
                  <a:pt x="3" y="10"/>
                </a:cubicBezTo>
                <a:cubicBezTo>
                  <a:pt x="3" y="6"/>
                  <a:pt x="4" y="4"/>
                  <a:pt x="5" y="2"/>
                </a:cubicBezTo>
                <a:cubicBezTo>
                  <a:pt x="11" y="11"/>
                  <a:pt x="20" y="16"/>
                  <a:pt x="31" y="16"/>
                </a:cubicBezTo>
                <a:cubicBezTo>
                  <a:pt x="31" y="14"/>
                  <a:pt x="31" y="14"/>
                  <a:pt x="31" y="14"/>
                </a:cubicBezTo>
                <a:cubicBezTo>
                  <a:pt x="31" y="5"/>
                  <a:pt x="37" y="0"/>
                  <a:pt x="44" y="0"/>
                </a:cubicBezTo>
                <a:cubicBezTo>
                  <a:pt x="48" y="0"/>
                  <a:pt x="51" y="1"/>
                  <a:pt x="53" y="4"/>
                </a:cubicBezTo>
                <a:cubicBezTo>
                  <a:pt x="56" y="3"/>
                  <a:pt x="59" y="2"/>
                  <a:pt x="61" y="0"/>
                </a:cubicBezTo>
                <a:cubicBezTo>
                  <a:pt x="61" y="4"/>
                  <a:pt x="58" y="6"/>
                  <a:pt x="56" y="8"/>
                </a:cubicBezTo>
                <a:cubicBezTo>
                  <a:pt x="58" y="7"/>
                  <a:pt x="61" y="7"/>
                  <a:pt x="63" y="6"/>
                </a:cubicBezTo>
                <a:cubicBezTo>
                  <a:pt x="61" y="8"/>
                  <a:pt x="59" y="11"/>
                  <a:pt x="57" y="13"/>
                </a:cubicBez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16"/>
          <p:cNvSpPr>
            <a:spLocks/>
          </p:cNvSpPr>
          <p:nvPr userDrawn="1"/>
        </p:nvSpPr>
        <p:spPr bwMode="auto">
          <a:xfrm>
            <a:off x="514038" y="6443668"/>
            <a:ext cx="64471" cy="124912"/>
          </a:xfrm>
          <a:custGeom>
            <a:avLst/>
            <a:gdLst>
              <a:gd name="T0" fmla="*/ 27 w 27"/>
              <a:gd name="T1" fmla="*/ 8 h 52"/>
              <a:gd name="T2" fmla="*/ 22 w 27"/>
              <a:gd name="T3" fmla="*/ 8 h 52"/>
              <a:gd name="T4" fmla="*/ 18 w 27"/>
              <a:gd name="T5" fmla="*/ 13 h 52"/>
              <a:gd name="T6" fmla="*/ 18 w 27"/>
              <a:gd name="T7" fmla="*/ 19 h 52"/>
              <a:gd name="T8" fmla="*/ 27 w 27"/>
              <a:gd name="T9" fmla="*/ 19 h 52"/>
              <a:gd name="T10" fmla="*/ 25 w 27"/>
              <a:gd name="T11" fmla="*/ 28 h 52"/>
              <a:gd name="T12" fmla="*/ 18 w 27"/>
              <a:gd name="T13" fmla="*/ 28 h 52"/>
              <a:gd name="T14" fmla="*/ 18 w 27"/>
              <a:gd name="T15" fmla="*/ 52 h 52"/>
              <a:gd name="T16" fmla="*/ 8 w 27"/>
              <a:gd name="T17" fmla="*/ 52 h 52"/>
              <a:gd name="T18" fmla="*/ 8 w 27"/>
              <a:gd name="T19" fmla="*/ 28 h 52"/>
              <a:gd name="T20" fmla="*/ 0 w 27"/>
              <a:gd name="T21" fmla="*/ 28 h 52"/>
              <a:gd name="T22" fmla="*/ 0 w 27"/>
              <a:gd name="T23" fmla="*/ 19 h 52"/>
              <a:gd name="T24" fmla="*/ 8 w 27"/>
              <a:gd name="T25" fmla="*/ 19 h 52"/>
              <a:gd name="T26" fmla="*/ 8 w 27"/>
              <a:gd name="T27" fmla="*/ 12 h 52"/>
              <a:gd name="T28" fmla="*/ 20 w 27"/>
              <a:gd name="T29" fmla="*/ 0 h 52"/>
              <a:gd name="T30" fmla="*/ 27 w 27"/>
              <a:gd name="T31" fmla="*/ 0 h 52"/>
              <a:gd name="T32" fmla="*/ 27 w 27"/>
              <a:gd name="T33" fmla="*/ 8 h 52"/>
              <a:gd name="T34" fmla="*/ 27 w 27"/>
              <a:gd name="T35" fmla="*/ 8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7" h="52">
                <a:moveTo>
                  <a:pt x="27" y="8"/>
                </a:moveTo>
                <a:cubicBezTo>
                  <a:pt x="22" y="8"/>
                  <a:pt x="22" y="8"/>
                  <a:pt x="22" y="8"/>
                </a:cubicBezTo>
                <a:cubicBezTo>
                  <a:pt x="18" y="8"/>
                  <a:pt x="18" y="11"/>
                  <a:pt x="18" y="13"/>
                </a:cubicBezTo>
                <a:cubicBezTo>
                  <a:pt x="18" y="19"/>
                  <a:pt x="18" y="19"/>
                  <a:pt x="18" y="19"/>
                </a:cubicBezTo>
                <a:cubicBezTo>
                  <a:pt x="27" y="19"/>
                  <a:pt x="27" y="19"/>
                  <a:pt x="27" y="19"/>
                </a:cubicBezTo>
                <a:cubicBezTo>
                  <a:pt x="25" y="28"/>
                  <a:pt x="25" y="28"/>
                  <a:pt x="25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52"/>
                  <a:pt x="18" y="52"/>
                  <a:pt x="18" y="52"/>
                </a:cubicBezTo>
                <a:cubicBezTo>
                  <a:pt x="8" y="52"/>
                  <a:pt x="8" y="52"/>
                  <a:pt x="8" y="52"/>
                </a:cubicBezTo>
                <a:cubicBezTo>
                  <a:pt x="8" y="28"/>
                  <a:pt x="8" y="28"/>
                  <a:pt x="8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9"/>
                  <a:pt x="0" y="19"/>
                  <a:pt x="0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4"/>
                  <a:pt x="13" y="0"/>
                  <a:pt x="20" y="0"/>
                </a:cubicBezTo>
                <a:cubicBezTo>
                  <a:pt x="23" y="0"/>
                  <a:pt x="26" y="0"/>
                  <a:pt x="27" y="0"/>
                </a:cubicBezTo>
                <a:cubicBezTo>
                  <a:pt x="27" y="8"/>
                  <a:pt x="27" y="8"/>
                  <a:pt x="27" y="8"/>
                </a:cubicBezTo>
                <a:cubicBezTo>
                  <a:pt x="27" y="8"/>
                  <a:pt x="27" y="8"/>
                  <a:pt x="27" y="8"/>
                </a:cubicBez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366626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799754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1240341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utoShape 5"/>
          <p:cNvSpPr>
            <a:spLocks noChangeAspect="1" noChangeArrowheads="1" noTextEdit="1"/>
          </p:cNvSpPr>
          <p:nvPr userDrawn="1"/>
        </p:nvSpPr>
        <p:spPr bwMode="auto">
          <a:xfrm>
            <a:off x="897062" y="6430220"/>
            <a:ext cx="163145" cy="16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8"/>
          <p:cNvSpPr>
            <a:spLocks noEditPoints="1"/>
          </p:cNvSpPr>
          <p:nvPr userDrawn="1"/>
        </p:nvSpPr>
        <p:spPr bwMode="auto">
          <a:xfrm>
            <a:off x="897062" y="6431125"/>
            <a:ext cx="163145" cy="163145"/>
          </a:xfrm>
          <a:custGeom>
            <a:avLst/>
            <a:gdLst/>
            <a:ahLst/>
            <a:cxnLst>
              <a:cxn ang="0">
                <a:pos x="1031" y="400"/>
              </a:cxn>
              <a:cxn ang="0">
                <a:pos x="809" y="482"/>
              </a:cxn>
              <a:cxn ang="0">
                <a:pos x="622" y="622"/>
              </a:cxn>
              <a:cxn ang="0">
                <a:pos x="482" y="809"/>
              </a:cxn>
              <a:cxn ang="0">
                <a:pos x="400" y="1031"/>
              </a:cxn>
              <a:cxn ang="0">
                <a:pos x="384" y="3135"/>
              </a:cxn>
              <a:cxn ang="0">
                <a:pos x="421" y="3375"/>
              </a:cxn>
              <a:cxn ang="0">
                <a:pos x="522" y="3588"/>
              </a:cxn>
              <a:cxn ang="0">
                <a:pos x="679" y="3759"/>
              </a:cxn>
              <a:cxn ang="0">
                <a:pos x="879" y="3882"/>
              </a:cxn>
              <a:cxn ang="0">
                <a:pos x="1112" y="3941"/>
              </a:cxn>
              <a:cxn ang="0">
                <a:pos x="3217" y="3941"/>
              </a:cxn>
              <a:cxn ang="0">
                <a:pos x="3449" y="3882"/>
              </a:cxn>
              <a:cxn ang="0">
                <a:pos x="3650" y="3759"/>
              </a:cxn>
              <a:cxn ang="0">
                <a:pos x="3807" y="3588"/>
              </a:cxn>
              <a:cxn ang="0">
                <a:pos x="3908" y="3375"/>
              </a:cxn>
              <a:cxn ang="0">
                <a:pos x="3945" y="3135"/>
              </a:cxn>
              <a:cxn ang="0">
                <a:pos x="3929" y="1031"/>
              </a:cxn>
              <a:cxn ang="0">
                <a:pos x="3847" y="809"/>
              </a:cxn>
              <a:cxn ang="0">
                <a:pos x="3707" y="622"/>
              </a:cxn>
              <a:cxn ang="0">
                <a:pos x="3520" y="482"/>
              </a:cxn>
              <a:cxn ang="0">
                <a:pos x="3298" y="400"/>
              </a:cxn>
              <a:cxn ang="0">
                <a:pos x="1194" y="384"/>
              </a:cxn>
              <a:cxn ang="0">
                <a:pos x="3233" y="4"/>
              </a:cxn>
              <a:cxn ang="0">
                <a:pos x="3512" y="61"/>
              </a:cxn>
              <a:cxn ang="0">
                <a:pos x="3763" y="179"/>
              </a:cxn>
              <a:cxn ang="0">
                <a:pos x="3980" y="349"/>
              </a:cxn>
              <a:cxn ang="0">
                <a:pos x="4150" y="566"/>
              </a:cxn>
              <a:cxn ang="0">
                <a:pos x="4268" y="817"/>
              </a:cxn>
              <a:cxn ang="0">
                <a:pos x="4325" y="1096"/>
              </a:cxn>
              <a:cxn ang="0">
                <a:pos x="4325" y="3233"/>
              </a:cxn>
              <a:cxn ang="0">
                <a:pos x="4268" y="3512"/>
              </a:cxn>
              <a:cxn ang="0">
                <a:pos x="4150" y="3763"/>
              </a:cxn>
              <a:cxn ang="0">
                <a:pos x="3980" y="3980"/>
              </a:cxn>
              <a:cxn ang="0">
                <a:pos x="3763" y="4150"/>
              </a:cxn>
              <a:cxn ang="0">
                <a:pos x="3512" y="4268"/>
              </a:cxn>
              <a:cxn ang="0">
                <a:pos x="3233" y="4325"/>
              </a:cxn>
              <a:cxn ang="0">
                <a:pos x="1096" y="4325"/>
              </a:cxn>
              <a:cxn ang="0">
                <a:pos x="817" y="4268"/>
              </a:cxn>
              <a:cxn ang="0">
                <a:pos x="566" y="4150"/>
              </a:cxn>
              <a:cxn ang="0">
                <a:pos x="349" y="3980"/>
              </a:cxn>
              <a:cxn ang="0">
                <a:pos x="179" y="3763"/>
              </a:cxn>
              <a:cxn ang="0">
                <a:pos x="61" y="3512"/>
              </a:cxn>
              <a:cxn ang="0">
                <a:pos x="4" y="3233"/>
              </a:cxn>
              <a:cxn ang="0">
                <a:pos x="4" y="1096"/>
              </a:cxn>
              <a:cxn ang="0">
                <a:pos x="61" y="817"/>
              </a:cxn>
              <a:cxn ang="0">
                <a:pos x="179" y="566"/>
              </a:cxn>
              <a:cxn ang="0">
                <a:pos x="349" y="349"/>
              </a:cxn>
              <a:cxn ang="0">
                <a:pos x="566" y="179"/>
              </a:cxn>
              <a:cxn ang="0">
                <a:pos x="817" y="61"/>
              </a:cxn>
              <a:cxn ang="0">
                <a:pos x="1096" y="4"/>
              </a:cxn>
            </a:cxnLst>
            <a:rect l="0" t="0" r="r" b="b"/>
            <a:pathLst>
              <a:path w="4329" h="4329">
                <a:moveTo>
                  <a:pt x="1194" y="384"/>
                </a:moveTo>
                <a:lnTo>
                  <a:pt x="1112" y="388"/>
                </a:lnTo>
                <a:lnTo>
                  <a:pt x="1031" y="400"/>
                </a:lnTo>
                <a:lnTo>
                  <a:pt x="954" y="421"/>
                </a:lnTo>
                <a:lnTo>
                  <a:pt x="879" y="448"/>
                </a:lnTo>
                <a:lnTo>
                  <a:pt x="809" y="482"/>
                </a:lnTo>
                <a:lnTo>
                  <a:pt x="741" y="522"/>
                </a:lnTo>
                <a:lnTo>
                  <a:pt x="679" y="570"/>
                </a:lnTo>
                <a:lnTo>
                  <a:pt x="622" y="622"/>
                </a:lnTo>
                <a:lnTo>
                  <a:pt x="570" y="679"/>
                </a:lnTo>
                <a:lnTo>
                  <a:pt x="522" y="741"/>
                </a:lnTo>
                <a:lnTo>
                  <a:pt x="482" y="809"/>
                </a:lnTo>
                <a:lnTo>
                  <a:pt x="447" y="880"/>
                </a:lnTo>
                <a:lnTo>
                  <a:pt x="421" y="954"/>
                </a:lnTo>
                <a:lnTo>
                  <a:pt x="400" y="1031"/>
                </a:lnTo>
                <a:lnTo>
                  <a:pt x="388" y="1112"/>
                </a:lnTo>
                <a:lnTo>
                  <a:pt x="384" y="1195"/>
                </a:lnTo>
                <a:lnTo>
                  <a:pt x="384" y="3135"/>
                </a:lnTo>
                <a:lnTo>
                  <a:pt x="388" y="3217"/>
                </a:lnTo>
                <a:lnTo>
                  <a:pt x="400" y="3298"/>
                </a:lnTo>
                <a:lnTo>
                  <a:pt x="421" y="3375"/>
                </a:lnTo>
                <a:lnTo>
                  <a:pt x="447" y="3450"/>
                </a:lnTo>
                <a:lnTo>
                  <a:pt x="482" y="3520"/>
                </a:lnTo>
                <a:lnTo>
                  <a:pt x="522" y="3588"/>
                </a:lnTo>
                <a:lnTo>
                  <a:pt x="570" y="3650"/>
                </a:lnTo>
                <a:lnTo>
                  <a:pt x="622" y="3708"/>
                </a:lnTo>
                <a:lnTo>
                  <a:pt x="679" y="3759"/>
                </a:lnTo>
                <a:lnTo>
                  <a:pt x="741" y="3807"/>
                </a:lnTo>
                <a:lnTo>
                  <a:pt x="809" y="3847"/>
                </a:lnTo>
                <a:lnTo>
                  <a:pt x="879" y="3882"/>
                </a:lnTo>
                <a:lnTo>
                  <a:pt x="954" y="3908"/>
                </a:lnTo>
                <a:lnTo>
                  <a:pt x="1031" y="3929"/>
                </a:lnTo>
                <a:lnTo>
                  <a:pt x="1112" y="3941"/>
                </a:lnTo>
                <a:lnTo>
                  <a:pt x="1194" y="3945"/>
                </a:lnTo>
                <a:lnTo>
                  <a:pt x="3134" y="3945"/>
                </a:lnTo>
                <a:lnTo>
                  <a:pt x="3217" y="3941"/>
                </a:lnTo>
                <a:lnTo>
                  <a:pt x="3298" y="3929"/>
                </a:lnTo>
                <a:lnTo>
                  <a:pt x="3375" y="3908"/>
                </a:lnTo>
                <a:lnTo>
                  <a:pt x="3449" y="3882"/>
                </a:lnTo>
                <a:lnTo>
                  <a:pt x="3520" y="3847"/>
                </a:lnTo>
                <a:lnTo>
                  <a:pt x="3588" y="3807"/>
                </a:lnTo>
                <a:lnTo>
                  <a:pt x="3650" y="3759"/>
                </a:lnTo>
                <a:lnTo>
                  <a:pt x="3707" y="3708"/>
                </a:lnTo>
                <a:lnTo>
                  <a:pt x="3759" y="3650"/>
                </a:lnTo>
                <a:lnTo>
                  <a:pt x="3807" y="3588"/>
                </a:lnTo>
                <a:lnTo>
                  <a:pt x="3847" y="3520"/>
                </a:lnTo>
                <a:lnTo>
                  <a:pt x="3881" y="3450"/>
                </a:lnTo>
                <a:lnTo>
                  <a:pt x="3908" y="3375"/>
                </a:lnTo>
                <a:lnTo>
                  <a:pt x="3929" y="3298"/>
                </a:lnTo>
                <a:lnTo>
                  <a:pt x="3941" y="3217"/>
                </a:lnTo>
                <a:lnTo>
                  <a:pt x="3945" y="3135"/>
                </a:lnTo>
                <a:lnTo>
                  <a:pt x="3945" y="1195"/>
                </a:lnTo>
                <a:lnTo>
                  <a:pt x="3941" y="1112"/>
                </a:lnTo>
                <a:lnTo>
                  <a:pt x="3929" y="1031"/>
                </a:lnTo>
                <a:lnTo>
                  <a:pt x="3908" y="954"/>
                </a:lnTo>
                <a:lnTo>
                  <a:pt x="3881" y="880"/>
                </a:lnTo>
                <a:lnTo>
                  <a:pt x="3847" y="809"/>
                </a:lnTo>
                <a:lnTo>
                  <a:pt x="3807" y="741"/>
                </a:lnTo>
                <a:lnTo>
                  <a:pt x="3759" y="679"/>
                </a:lnTo>
                <a:lnTo>
                  <a:pt x="3707" y="622"/>
                </a:lnTo>
                <a:lnTo>
                  <a:pt x="3650" y="570"/>
                </a:lnTo>
                <a:lnTo>
                  <a:pt x="3588" y="522"/>
                </a:lnTo>
                <a:lnTo>
                  <a:pt x="3520" y="482"/>
                </a:lnTo>
                <a:lnTo>
                  <a:pt x="3449" y="448"/>
                </a:lnTo>
                <a:lnTo>
                  <a:pt x="3375" y="421"/>
                </a:lnTo>
                <a:lnTo>
                  <a:pt x="3298" y="400"/>
                </a:lnTo>
                <a:lnTo>
                  <a:pt x="3217" y="388"/>
                </a:lnTo>
                <a:lnTo>
                  <a:pt x="3134" y="384"/>
                </a:lnTo>
                <a:lnTo>
                  <a:pt x="1194" y="384"/>
                </a:lnTo>
                <a:close/>
                <a:moveTo>
                  <a:pt x="1194" y="0"/>
                </a:moveTo>
                <a:lnTo>
                  <a:pt x="3134" y="0"/>
                </a:lnTo>
                <a:lnTo>
                  <a:pt x="3233" y="4"/>
                </a:lnTo>
                <a:lnTo>
                  <a:pt x="3328" y="16"/>
                </a:lnTo>
                <a:lnTo>
                  <a:pt x="3421" y="34"/>
                </a:lnTo>
                <a:lnTo>
                  <a:pt x="3512" y="61"/>
                </a:lnTo>
                <a:lnTo>
                  <a:pt x="3600" y="94"/>
                </a:lnTo>
                <a:lnTo>
                  <a:pt x="3683" y="133"/>
                </a:lnTo>
                <a:lnTo>
                  <a:pt x="3763" y="179"/>
                </a:lnTo>
                <a:lnTo>
                  <a:pt x="3840" y="231"/>
                </a:lnTo>
                <a:lnTo>
                  <a:pt x="3912" y="288"/>
                </a:lnTo>
                <a:lnTo>
                  <a:pt x="3980" y="349"/>
                </a:lnTo>
                <a:lnTo>
                  <a:pt x="4041" y="417"/>
                </a:lnTo>
                <a:lnTo>
                  <a:pt x="4098" y="489"/>
                </a:lnTo>
                <a:lnTo>
                  <a:pt x="4150" y="566"/>
                </a:lnTo>
                <a:lnTo>
                  <a:pt x="4196" y="646"/>
                </a:lnTo>
                <a:lnTo>
                  <a:pt x="4235" y="729"/>
                </a:lnTo>
                <a:lnTo>
                  <a:pt x="4268" y="817"/>
                </a:lnTo>
                <a:lnTo>
                  <a:pt x="4295" y="908"/>
                </a:lnTo>
                <a:lnTo>
                  <a:pt x="4313" y="1001"/>
                </a:lnTo>
                <a:lnTo>
                  <a:pt x="4325" y="1096"/>
                </a:lnTo>
                <a:lnTo>
                  <a:pt x="4329" y="1195"/>
                </a:lnTo>
                <a:lnTo>
                  <a:pt x="4329" y="3135"/>
                </a:lnTo>
                <a:lnTo>
                  <a:pt x="4325" y="3233"/>
                </a:lnTo>
                <a:lnTo>
                  <a:pt x="4313" y="3329"/>
                </a:lnTo>
                <a:lnTo>
                  <a:pt x="4295" y="3422"/>
                </a:lnTo>
                <a:lnTo>
                  <a:pt x="4268" y="3512"/>
                </a:lnTo>
                <a:lnTo>
                  <a:pt x="4235" y="3600"/>
                </a:lnTo>
                <a:lnTo>
                  <a:pt x="4196" y="3684"/>
                </a:lnTo>
                <a:lnTo>
                  <a:pt x="4150" y="3763"/>
                </a:lnTo>
                <a:lnTo>
                  <a:pt x="4098" y="3840"/>
                </a:lnTo>
                <a:lnTo>
                  <a:pt x="4041" y="3912"/>
                </a:lnTo>
                <a:lnTo>
                  <a:pt x="3980" y="3980"/>
                </a:lnTo>
                <a:lnTo>
                  <a:pt x="3912" y="4041"/>
                </a:lnTo>
                <a:lnTo>
                  <a:pt x="3840" y="4098"/>
                </a:lnTo>
                <a:lnTo>
                  <a:pt x="3763" y="4150"/>
                </a:lnTo>
                <a:lnTo>
                  <a:pt x="3683" y="4197"/>
                </a:lnTo>
                <a:lnTo>
                  <a:pt x="3600" y="4235"/>
                </a:lnTo>
                <a:lnTo>
                  <a:pt x="3512" y="4268"/>
                </a:lnTo>
                <a:lnTo>
                  <a:pt x="3421" y="4295"/>
                </a:lnTo>
                <a:lnTo>
                  <a:pt x="3328" y="4313"/>
                </a:lnTo>
                <a:lnTo>
                  <a:pt x="3233" y="4325"/>
                </a:lnTo>
                <a:lnTo>
                  <a:pt x="3134" y="4329"/>
                </a:lnTo>
                <a:lnTo>
                  <a:pt x="1194" y="4329"/>
                </a:lnTo>
                <a:lnTo>
                  <a:pt x="1096" y="4325"/>
                </a:lnTo>
                <a:lnTo>
                  <a:pt x="1000" y="4313"/>
                </a:lnTo>
                <a:lnTo>
                  <a:pt x="907" y="4295"/>
                </a:lnTo>
                <a:lnTo>
                  <a:pt x="817" y="4268"/>
                </a:lnTo>
                <a:lnTo>
                  <a:pt x="729" y="4235"/>
                </a:lnTo>
                <a:lnTo>
                  <a:pt x="645" y="4197"/>
                </a:lnTo>
                <a:lnTo>
                  <a:pt x="566" y="4150"/>
                </a:lnTo>
                <a:lnTo>
                  <a:pt x="489" y="4098"/>
                </a:lnTo>
                <a:lnTo>
                  <a:pt x="417" y="4041"/>
                </a:lnTo>
                <a:lnTo>
                  <a:pt x="349" y="3980"/>
                </a:lnTo>
                <a:lnTo>
                  <a:pt x="288" y="3912"/>
                </a:lnTo>
                <a:lnTo>
                  <a:pt x="231" y="3840"/>
                </a:lnTo>
                <a:lnTo>
                  <a:pt x="179" y="3763"/>
                </a:lnTo>
                <a:lnTo>
                  <a:pt x="133" y="3684"/>
                </a:lnTo>
                <a:lnTo>
                  <a:pt x="94" y="3600"/>
                </a:lnTo>
                <a:lnTo>
                  <a:pt x="61" y="3512"/>
                </a:lnTo>
                <a:lnTo>
                  <a:pt x="34" y="3422"/>
                </a:lnTo>
                <a:lnTo>
                  <a:pt x="16" y="3329"/>
                </a:lnTo>
                <a:lnTo>
                  <a:pt x="4" y="3233"/>
                </a:lnTo>
                <a:lnTo>
                  <a:pt x="0" y="3135"/>
                </a:lnTo>
                <a:lnTo>
                  <a:pt x="0" y="1195"/>
                </a:lnTo>
                <a:lnTo>
                  <a:pt x="4" y="1096"/>
                </a:lnTo>
                <a:lnTo>
                  <a:pt x="16" y="1001"/>
                </a:lnTo>
                <a:lnTo>
                  <a:pt x="34" y="908"/>
                </a:lnTo>
                <a:lnTo>
                  <a:pt x="61" y="817"/>
                </a:lnTo>
                <a:lnTo>
                  <a:pt x="94" y="729"/>
                </a:lnTo>
                <a:lnTo>
                  <a:pt x="133" y="646"/>
                </a:lnTo>
                <a:lnTo>
                  <a:pt x="179" y="566"/>
                </a:lnTo>
                <a:lnTo>
                  <a:pt x="231" y="489"/>
                </a:lnTo>
                <a:lnTo>
                  <a:pt x="288" y="417"/>
                </a:lnTo>
                <a:lnTo>
                  <a:pt x="349" y="349"/>
                </a:lnTo>
                <a:lnTo>
                  <a:pt x="417" y="288"/>
                </a:lnTo>
                <a:lnTo>
                  <a:pt x="489" y="231"/>
                </a:lnTo>
                <a:lnTo>
                  <a:pt x="566" y="179"/>
                </a:lnTo>
                <a:lnTo>
                  <a:pt x="645" y="133"/>
                </a:lnTo>
                <a:lnTo>
                  <a:pt x="729" y="94"/>
                </a:lnTo>
                <a:lnTo>
                  <a:pt x="817" y="61"/>
                </a:lnTo>
                <a:lnTo>
                  <a:pt x="907" y="34"/>
                </a:lnTo>
                <a:lnTo>
                  <a:pt x="1000" y="16"/>
                </a:lnTo>
                <a:lnTo>
                  <a:pt x="1096" y="4"/>
                </a:lnTo>
                <a:lnTo>
                  <a:pt x="1194" y="0"/>
                </a:ln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9"/>
          <p:cNvSpPr>
            <a:spLocks noEditPoints="1"/>
          </p:cNvSpPr>
          <p:nvPr userDrawn="1"/>
        </p:nvSpPr>
        <p:spPr bwMode="auto">
          <a:xfrm>
            <a:off x="936567" y="6470629"/>
            <a:ext cx="84136" cy="84136"/>
          </a:xfrm>
          <a:custGeom>
            <a:avLst/>
            <a:gdLst/>
            <a:ahLst/>
            <a:cxnLst>
              <a:cxn ang="0">
                <a:pos x="969" y="398"/>
              </a:cxn>
              <a:cxn ang="0">
                <a:pos x="768" y="473"/>
              </a:cxn>
              <a:cxn ang="0">
                <a:pos x="599" y="598"/>
              </a:cxn>
              <a:cxn ang="0">
                <a:pos x="473" y="767"/>
              </a:cxn>
              <a:cxn ang="0">
                <a:pos x="400" y="967"/>
              </a:cxn>
              <a:cxn ang="0">
                <a:pos x="389" y="1189"/>
              </a:cxn>
              <a:cxn ang="0">
                <a:pos x="443" y="1399"/>
              </a:cxn>
              <a:cxn ang="0">
                <a:pos x="553" y="1580"/>
              </a:cxn>
              <a:cxn ang="0">
                <a:pos x="708" y="1721"/>
              </a:cxn>
              <a:cxn ang="0">
                <a:pos x="900" y="1812"/>
              </a:cxn>
              <a:cxn ang="0">
                <a:pos x="1116" y="1846"/>
              </a:cxn>
              <a:cxn ang="0">
                <a:pos x="1333" y="1812"/>
              </a:cxn>
              <a:cxn ang="0">
                <a:pos x="1524" y="1721"/>
              </a:cxn>
              <a:cxn ang="0">
                <a:pos x="1680" y="1580"/>
              </a:cxn>
              <a:cxn ang="0">
                <a:pos x="1790" y="1399"/>
              </a:cxn>
              <a:cxn ang="0">
                <a:pos x="1843" y="1189"/>
              </a:cxn>
              <a:cxn ang="0">
                <a:pos x="1833" y="967"/>
              </a:cxn>
              <a:cxn ang="0">
                <a:pos x="1760" y="767"/>
              </a:cxn>
              <a:cxn ang="0">
                <a:pos x="1633" y="598"/>
              </a:cxn>
              <a:cxn ang="0">
                <a:pos x="1465" y="473"/>
              </a:cxn>
              <a:cxn ang="0">
                <a:pos x="1264" y="398"/>
              </a:cxn>
              <a:cxn ang="0">
                <a:pos x="1116" y="0"/>
              </a:cxn>
              <a:cxn ang="0">
                <a:pos x="1398" y="36"/>
              </a:cxn>
              <a:cxn ang="0">
                <a:pos x="1653" y="137"/>
              </a:cxn>
              <a:cxn ang="0">
                <a:pos x="1872" y="295"/>
              </a:cxn>
              <a:cxn ang="0">
                <a:pos x="2047" y="501"/>
              </a:cxn>
              <a:cxn ang="0">
                <a:pos x="2169" y="745"/>
              </a:cxn>
              <a:cxn ang="0">
                <a:pos x="2227" y="1019"/>
              </a:cxn>
              <a:cxn ang="0">
                <a:pos x="2215" y="1305"/>
              </a:cxn>
              <a:cxn ang="0">
                <a:pos x="2134" y="1569"/>
              </a:cxn>
              <a:cxn ang="0">
                <a:pos x="1995" y="1802"/>
              </a:cxn>
              <a:cxn ang="0">
                <a:pos x="1803" y="1993"/>
              </a:cxn>
              <a:cxn ang="0">
                <a:pos x="1571" y="2133"/>
              </a:cxn>
              <a:cxn ang="0">
                <a:pos x="1306" y="2214"/>
              </a:cxn>
              <a:cxn ang="0">
                <a:pos x="1021" y="2226"/>
              </a:cxn>
              <a:cxn ang="0">
                <a:pos x="747" y="2167"/>
              </a:cxn>
              <a:cxn ang="0">
                <a:pos x="502" y="2045"/>
              </a:cxn>
              <a:cxn ang="0">
                <a:pos x="296" y="1871"/>
              </a:cxn>
              <a:cxn ang="0">
                <a:pos x="138" y="1652"/>
              </a:cxn>
              <a:cxn ang="0">
                <a:pos x="36" y="1396"/>
              </a:cxn>
              <a:cxn ang="0">
                <a:pos x="0" y="1115"/>
              </a:cxn>
              <a:cxn ang="0">
                <a:pos x="36" y="833"/>
              </a:cxn>
              <a:cxn ang="0">
                <a:pos x="138" y="578"/>
              </a:cxn>
              <a:cxn ang="0">
                <a:pos x="296" y="359"/>
              </a:cxn>
              <a:cxn ang="0">
                <a:pos x="502" y="184"/>
              </a:cxn>
              <a:cxn ang="0">
                <a:pos x="747" y="62"/>
              </a:cxn>
              <a:cxn ang="0">
                <a:pos x="1021" y="4"/>
              </a:cxn>
            </a:cxnLst>
            <a:rect l="0" t="0" r="r" b="b"/>
            <a:pathLst>
              <a:path w="2231" h="2230">
                <a:moveTo>
                  <a:pt x="1116" y="384"/>
                </a:moveTo>
                <a:lnTo>
                  <a:pt x="1042" y="388"/>
                </a:lnTo>
                <a:lnTo>
                  <a:pt x="969" y="398"/>
                </a:lnTo>
                <a:lnTo>
                  <a:pt x="898" y="417"/>
                </a:lnTo>
                <a:lnTo>
                  <a:pt x="832" y="441"/>
                </a:lnTo>
                <a:lnTo>
                  <a:pt x="768" y="473"/>
                </a:lnTo>
                <a:lnTo>
                  <a:pt x="707" y="509"/>
                </a:lnTo>
                <a:lnTo>
                  <a:pt x="651" y="551"/>
                </a:lnTo>
                <a:lnTo>
                  <a:pt x="599" y="598"/>
                </a:lnTo>
                <a:lnTo>
                  <a:pt x="553" y="650"/>
                </a:lnTo>
                <a:lnTo>
                  <a:pt x="510" y="707"/>
                </a:lnTo>
                <a:lnTo>
                  <a:pt x="473" y="767"/>
                </a:lnTo>
                <a:lnTo>
                  <a:pt x="443" y="830"/>
                </a:lnTo>
                <a:lnTo>
                  <a:pt x="419" y="898"/>
                </a:lnTo>
                <a:lnTo>
                  <a:pt x="400" y="967"/>
                </a:lnTo>
                <a:lnTo>
                  <a:pt x="389" y="1040"/>
                </a:lnTo>
                <a:lnTo>
                  <a:pt x="386" y="1115"/>
                </a:lnTo>
                <a:lnTo>
                  <a:pt x="389" y="1189"/>
                </a:lnTo>
                <a:lnTo>
                  <a:pt x="400" y="1262"/>
                </a:lnTo>
                <a:lnTo>
                  <a:pt x="419" y="1333"/>
                </a:lnTo>
                <a:lnTo>
                  <a:pt x="443" y="1399"/>
                </a:lnTo>
                <a:lnTo>
                  <a:pt x="475" y="1463"/>
                </a:lnTo>
                <a:lnTo>
                  <a:pt x="510" y="1524"/>
                </a:lnTo>
                <a:lnTo>
                  <a:pt x="553" y="1580"/>
                </a:lnTo>
                <a:lnTo>
                  <a:pt x="599" y="1632"/>
                </a:lnTo>
                <a:lnTo>
                  <a:pt x="651" y="1678"/>
                </a:lnTo>
                <a:lnTo>
                  <a:pt x="708" y="1721"/>
                </a:lnTo>
                <a:lnTo>
                  <a:pt x="768" y="1758"/>
                </a:lnTo>
                <a:lnTo>
                  <a:pt x="832" y="1788"/>
                </a:lnTo>
                <a:lnTo>
                  <a:pt x="900" y="1812"/>
                </a:lnTo>
                <a:lnTo>
                  <a:pt x="969" y="1831"/>
                </a:lnTo>
                <a:lnTo>
                  <a:pt x="1042" y="1842"/>
                </a:lnTo>
                <a:lnTo>
                  <a:pt x="1116" y="1846"/>
                </a:lnTo>
                <a:lnTo>
                  <a:pt x="1191" y="1842"/>
                </a:lnTo>
                <a:lnTo>
                  <a:pt x="1264" y="1831"/>
                </a:lnTo>
                <a:lnTo>
                  <a:pt x="1333" y="1812"/>
                </a:lnTo>
                <a:lnTo>
                  <a:pt x="1401" y="1788"/>
                </a:lnTo>
                <a:lnTo>
                  <a:pt x="1465" y="1758"/>
                </a:lnTo>
                <a:lnTo>
                  <a:pt x="1524" y="1721"/>
                </a:lnTo>
                <a:lnTo>
                  <a:pt x="1581" y="1678"/>
                </a:lnTo>
                <a:lnTo>
                  <a:pt x="1633" y="1632"/>
                </a:lnTo>
                <a:lnTo>
                  <a:pt x="1680" y="1580"/>
                </a:lnTo>
                <a:lnTo>
                  <a:pt x="1722" y="1524"/>
                </a:lnTo>
                <a:lnTo>
                  <a:pt x="1758" y="1463"/>
                </a:lnTo>
                <a:lnTo>
                  <a:pt x="1790" y="1399"/>
                </a:lnTo>
                <a:lnTo>
                  <a:pt x="1814" y="1333"/>
                </a:lnTo>
                <a:lnTo>
                  <a:pt x="1833" y="1262"/>
                </a:lnTo>
                <a:lnTo>
                  <a:pt x="1843" y="1189"/>
                </a:lnTo>
                <a:lnTo>
                  <a:pt x="1847" y="1115"/>
                </a:lnTo>
                <a:lnTo>
                  <a:pt x="1843" y="1040"/>
                </a:lnTo>
                <a:lnTo>
                  <a:pt x="1833" y="967"/>
                </a:lnTo>
                <a:lnTo>
                  <a:pt x="1814" y="898"/>
                </a:lnTo>
                <a:lnTo>
                  <a:pt x="1790" y="830"/>
                </a:lnTo>
                <a:lnTo>
                  <a:pt x="1760" y="767"/>
                </a:lnTo>
                <a:lnTo>
                  <a:pt x="1722" y="707"/>
                </a:lnTo>
                <a:lnTo>
                  <a:pt x="1680" y="650"/>
                </a:lnTo>
                <a:lnTo>
                  <a:pt x="1633" y="598"/>
                </a:lnTo>
                <a:lnTo>
                  <a:pt x="1581" y="551"/>
                </a:lnTo>
                <a:lnTo>
                  <a:pt x="1526" y="509"/>
                </a:lnTo>
                <a:lnTo>
                  <a:pt x="1465" y="473"/>
                </a:lnTo>
                <a:lnTo>
                  <a:pt x="1401" y="441"/>
                </a:lnTo>
                <a:lnTo>
                  <a:pt x="1334" y="417"/>
                </a:lnTo>
                <a:lnTo>
                  <a:pt x="1264" y="398"/>
                </a:lnTo>
                <a:lnTo>
                  <a:pt x="1191" y="388"/>
                </a:lnTo>
                <a:lnTo>
                  <a:pt x="1116" y="384"/>
                </a:lnTo>
                <a:close/>
                <a:moveTo>
                  <a:pt x="1116" y="0"/>
                </a:moveTo>
                <a:lnTo>
                  <a:pt x="1212" y="4"/>
                </a:lnTo>
                <a:lnTo>
                  <a:pt x="1306" y="16"/>
                </a:lnTo>
                <a:lnTo>
                  <a:pt x="1398" y="36"/>
                </a:lnTo>
                <a:lnTo>
                  <a:pt x="1486" y="62"/>
                </a:lnTo>
                <a:lnTo>
                  <a:pt x="1571" y="97"/>
                </a:lnTo>
                <a:lnTo>
                  <a:pt x="1653" y="137"/>
                </a:lnTo>
                <a:lnTo>
                  <a:pt x="1730" y="184"/>
                </a:lnTo>
                <a:lnTo>
                  <a:pt x="1803" y="236"/>
                </a:lnTo>
                <a:lnTo>
                  <a:pt x="1872" y="295"/>
                </a:lnTo>
                <a:lnTo>
                  <a:pt x="1936" y="359"/>
                </a:lnTo>
                <a:lnTo>
                  <a:pt x="1995" y="428"/>
                </a:lnTo>
                <a:lnTo>
                  <a:pt x="2047" y="501"/>
                </a:lnTo>
                <a:lnTo>
                  <a:pt x="2094" y="578"/>
                </a:lnTo>
                <a:lnTo>
                  <a:pt x="2134" y="660"/>
                </a:lnTo>
                <a:lnTo>
                  <a:pt x="2169" y="745"/>
                </a:lnTo>
                <a:lnTo>
                  <a:pt x="2195" y="833"/>
                </a:lnTo>
                <a:lnTo>
                  <a:pt x="2215" y="925"/>
                </a:lnTo>
                <a:lnTo>
                  <a:pt x="2227" y="1019"/>
                </a:lnTo>
                <a:lnTo>
                  <a:pt x="2231" y="1115"/>
                </a:lnTo>
                <a:lnTo>
                  <a:pt x="2227" y="1210"/>
                </a:lnTo>
                <a:lnTo>
                  <a:pt x="2215" y="1305"/>
                </a:lnTo>
                <a:lnTo>
                  <a:pt x="2195" y="1396"/>
                </a:lnTo>
                <a:lnTo>
                  <a:pt x="2169" y="1484"/>
                </a:lnTo>
                <a:lnTo>
                  <a:pt x="2134" y="1569"/>
                </a:lnTo>
                <a:lnTo>
                  <a:pt x="2094" y="1652"/>
                </a:lnTo>
                <a:lnTo>
                  <a:pt x="2047" y="1729"/>
                </a:lnTo>
                <a:lnTo>
                  <a:pt x="1995" y="1802"/>
                </a:lnTo>
                <a:lnTo>
                  <a:pt x="1936" y="1871"/>
                </a:lnTo>
                <a:lnTo>
                  <a:pt x="1872" y="1935"/>
                </a:lnTo>
                <a:lnTo>
                  <a:pt x="1803" y="1993"/>
                </a:lnTo>
                <a:lnTo>
                  <a:pt x="1730" y="2045"/>
                </a:lnTo>
                <a:lnTo>
                  <a:pt x="1653" y="2093"/>
                </a:lnTo>
                <a:lnTo>
                  <a:pt x="1571" y="2133"/>
                </a:lnTo>
                <a:lnTo>
                  <a:pt x="1486" y="2167"/>
                </a:lnTo>
                <a:lnTo>
                  <a:pt x="1398" y="2194"/>
                </a:lnTo>
                <a:lnTo>
                  <a:pt x="1306" y="2214"/>
                </a:lnTo>
                <a:lnTo>
                  <a:pt x="1212" y="2226"/>
                </a:lnTo>
                <a:lnTo>
                  <a:pt x="1116" y="2230"/>
                </a:lnTo>
                <a:lnTo>
                  <a:pt x="1021" y="2226"/>
                </a:lnTo>
                <a:lnTo>
                  <a:pt x="926" y="2214"/>
                </a:lnTo>
                <a:lnTo>
                  <a:pt x="835" y="2194"/>
                </a:lnTo>
                <a:lnTo>
                  <a:pt x="747" y="2167"/>
                </a:lnTo>
                <a:lnTo>
                  <a:pt x="662" y="2133"/>
                </a:lnTo>
                <a:lnTo>
                  <a:pt x="580" y="2093"/>
                </a:lnTo>
                <a:lnTo>
                  <a:pt x="502" y="2045"/>
                </a:lnTo>
                <a:lnTo>
                  <a:pt x="429" y="1993"/>
                </a:lnTo>
                <a:lnTo>
                  <a:pt x="360" y="1935"/>
                </a:lnTo>
                <a:lnTo>
                  <a:pt x="296" y="1871"/>
                </a:lnTo>
                <a:lnTo>
                  <a:pt x="238" y="1802"/>
                </a:lnTo>
                <a:lnTo>
                  <a:pt x="185" y="1729"/>
                </a:lnTo>
                <a:lnTo>
                  <a:pt x="138" y="1652"/>
                </a:lnTo>
                <a:lnTo>
                  <a:pt x="97" y="1569"/>
                </a:lnTo>
                <a:lnTo>
                  <a:pt x="63" y="1484"/>
                </a:lnTo>
                <a:lnTo>
                  <a:pt x="36" y="1396"/>
                </a:lnTo>
                <a:lnTo>
                  <a:pt x="16" y="1305"/>
                </a:lnTo>
                <a:lnTo>
                  <a:pt x="4" y="1210"/>
                </a:lnTo>
                <a:lnTo>
                  <a:pt x="0" y="1115"/>
                </a:lnTo>
                <a:lnTo>
                  <a:pt x="4" y="1019"/>
                </a:lnTo>
                <a:lnTo>
                  <a:pt x="16" y="925"/>
                </a:lnTo>
                <a:lnTo>
                  <a:pt x="36" y="833"/>
                </a:lnTo>
                <a:lnTo>
                  <a:pt x="63" y="745"/>
                </a:lnTo>
                <a:lnTo>
                  <a:pt x="97" y="660"/>
                </a:lnTo>
                <a:lnTo>
                  <a:pt x="138" y="578"/>
                </a:lnTo>
                <a:lnTo>
                  <a:pt x="185" y="501"/>
                </a:lnTo>
                <a:lnTo>
                  <a:pt x="238" y="428"/>
                </a:lnTo>
                <a:lnTo>
                  <a:pt x="296" y="359"/>
                </a:lnTo>
                <a:lnTo>
                  <a:pt x="360" y="295"/>
                </a:lnTo>
                <a:lnTo>
                  <a:pt x="429" y="236"/>
                </a:lnTo>
                <a:lnTo>
                  <a:pt x="502" y="184"/>
                </a:lnTo>
                <a:lnTo>
                  <a:pt x="580" y="137"/>
                </a:lnTo>
                <a:lnTo>
                  <a:pt x="662" y="97"/>
                </a:lnTo>
                <a:lnTo>
                  <a:pt x="747" y="62"/>
                </a:lnTo>
                <a:lnTo>
                  <a:pt x="835" y="36"/>
                </a:lnTo>
                <a:lnTo>
                  <a:pt x="926" y="16"/>
                </a:lnTo>
                <a:lnTo>
                  <a:pt x="1021" y="4"/>
                </a:lnTo>
                <a:lnTo>
                  <a:pt x="1116" y="0"/>
                </a:ln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10"/>
          <p:cNvSpPr>
            <a:spLocks/>
          </p:cNvSpPr>
          <p:nvPr userDrawn="1"/>
        </p:nvSpPr>
        <p:spPr bwMode="auto">
          <a:xfrm>
            <a:off x="1011807" y="6458416"/>
            <a:ext cx="21260" cy="21260"/>
          </a:xfrm>
          <a:custGeom>
            <a:avLst/>
            <a:gdLst/>
            <a:ahLst/>
            <a:cxnLst>
              <a:cxn ang="0">
                <a:pos x="282" y="0"/>
              </a:cxn>
              <a:cxn ang="0">
                <a:pos x="326" y="4"/>
              </a:cxn>
              <a:cxn ang="0">
                <a:pos x="368" y="14"/>
              </a:cxn>
              <a:cxn ang="0">
                <a:pos x="410" y="30"/>
              </a:cxn>
              <a:cxn ang="0">
                <a:pos x="447" y="54"/>
              </a:cxn>
              <a:cxn ang="0">
                <a:pos x="481" y="82"/>
              </a:cxn>
              <a:cxn ang="0">
                <a:pos x="509" y="117"/>
              </a:cxn>
              <a:cxn ang="0">
                <a:pos x="533" y="154"/>
              </a:cxn>
              <a:cxn ang="0">
                <a:pos x="549" y="195"/>
              </a:cxn>
              <a:cxn ang="0">
                <a:pos x="560" y="238"/>
              </a:cxn>
              <a:cxn ang="0">
                <a:pos x="564" y="282"/>
              </a:cxn>
              <a:cxn ang="0">
                <a:pos x="560" y="325"/>
              </a:cxn>
              <a:cxn ang="0">
                <a:pos x="549" y="369"/>
              </a:cxn>
              <a:cxn ang="0">
                <a:pos x="533" y="409"/>
              </a:cxn>
              <a:cxn ang="0">
                <a:pos x="509" y="448"/>
              </a:cxn>
              <a:cxn ang="0">
                <a:pos x="481" y="481"/>
              </a:cxn>
              <a:cxn ang="0">
                <a:pos x="447" y="510"/>
              </a:cxn>
              <a:cxn ang="0">
                <a:pos x="410" y="533"/>
              </a:cxn>
              <a:cxn ang="0">
                <a:pos x="368" y="550"/>
              </a:cxn>
              <a:cxn ang="0">
                <a:pos x="326" y="559"/>
              </a:cxn>
              <a:cxn ang="0">
                <a:pos x="282" y="563"/>
              </a:cxn>
              <a:cxn ang="0">
                <a:pos x="245" y="561"/>
              </a:cxn>
              <a:cxn ang="0">
                <a:pos x="209" y="554"/>
              </a:cxn>
              <a:cxn ang="0">
                <a:pos x="174" y="542"/>
              </a:cxn>
              <a:cxn ang="0">
                <a:pos x="141" y="526"/>
              </a:cxn>
              <a:cxn ang="0">
                <a:pos x="111" y="505"/>
              </a:cxn>
              <a:cxn ang="0">
                <a:pos x="83" y="481"/>
              </a:cxn>
              <a:cxn ang="0">
                <a:pos x="59" y="453"/>
              </a:cxn>
              <a:cxn ang="0">
                <a:pos x="38" y="422"/>
              </a:cxn>
              <a:cxn ang="0">
                <a:pos x="22" y="389"/>
              </a:cxn>
              <a:cxn ang="0">
                <a:pos x="10" y="355"/>
              </a:cxn>
              <a:cxn ang="0">
                <a:pos x="3" y="319"/>
              </a:cxn>
              <a:cxn ang="0">
                <a:pos x="0" y="282"/>
              </a:cxn>
              <a:cxn ang="0">
                <a:pos x="4" y="238"/>
              </a:cxn>
              <a:cxn ang="0">
                <a:pos x="14" y="195"/>
              </a:cxn>
              <a:cxn ang="0">
                <a:pos x="31" y="154"/>
              </a:cxn>
              <a:cxn ang="0">
                <a:pos x="54" y="117"/>
              </a:cxn>
              <a:cxn ang="0">
                <a:pos x="83" y="82"/>
              </a:cxn>
              <a:cxn ang="0">
                <a:pos x="116" y="54"/>
              </a:cxn>
              <a:cxn ang="0">
                <a:pos x="155" y="30"/>
              </a:cxn>
              <a:cxn ang="0">
                <a:pos x="194" y="14"/>
              </a:cxn>
              <a:cxn ang="0">
                <a:pos x="238" y="4"/>
              </a:cxn>
              <a:cxn ang="0">
                <a:pos x="282" y="0"/>
              </a:cxn>
            </a:cxnLst>
            <a:rect l="0" t="0" r="r" b="b"/>
            <a:pathLst>
              <a:path w="564" h="563">
                <a:moveTo>
                  <a:pt x="282" y="0"/>
                </a:moveTo>
                <a:lnTo>
                  <a:pt x="326" y="4"/>
                </a:lnTo>
                <a:lnTo>
                  <a:pt x="368" y="14"/>
                </a:lnTo>
                <a:lnTo>
                  <a:pt x="410" y="30"/>
                </a:lnTo>
                <a:lnTo>
                  <a:pt x="447" y="54"/>
                </a:lnTo>
                <a:lnTo>
                  <a:pt x="481" y="82"/>
                </a:lnTo>
                <a:lnTo>
                  <a:pt x="509" y="117"/>
                </a:lnTo>
                <a:lnTo>
                  <a:pt x="533" y="154"/>
                </a:lnTo>
                <a:lnTo>
                  <a:pt x="549" y="195"/>
                </a:lnTo>
                <a:lnTo>
                  <a:pt x="560" y="238"/>
                </a:lnTo>
                <a:lnTo>
                  <a:pt x="564" y="282"/>
                </a:lnTo>
                <a:lnTo>
                  <a:pt x="560" y="325"/>
                </a:lnTo>
                <a:lnTo>
                  <a:pt x="549" y="369"/>
                </a:lnTo>
                <a:lnTo>
                  <a:pt x="533" y="409"/>
                </a:lnTo>
                <a:lnTo>
                  <a:pt x="509" y="448"/>
                </a:lnTo>
                <a:lnTo>
                  <a:pt x="481" y="481"/>
                </a:lnTo>
                <a:lnTo>
                  <a:pt x="447" y="510"/>
                </a:lnTo>
                <a:lnTo>
                  <a:pt x="410" y="533"/>
                </a:lnTo>
                <a:lnTo>
                  <a:pt x="368" y="550"/>
                </a:lnTo>
                <a:lnTo>
                  <a:pt x="326" y="559"/>
                </a:lnTo>
                <a:lnTo>
                  <a:pt x="282" y="563"/>
                </a:lnTo>
                <a:lnTo>
                  <a:pt x="245" y="561"/>
                </a:lnTo>
                <a:lnTo>
                  <a:pt x="209" y="554"/>
                </a:lnTo>
                <a:lnTo>
                  <a:pt x="174" y="542"/>
                </a:lnTo>
                <a:lnTo>
                  <a:pt x="141" y="526"/>
                </a:lnTo>
                <a:lnTo>
                  <a:pt x="111" y="505"/>
                </a:lnTo>
                <a:lnTo>
                  <a:pt x="83" y="481"/>
                </a:lnTo>
                <a:lnTo>
                  <a:pt x="59" y="453"/>
                </a:lnTo>
                <a:lnTo>
                  <a:pt x="38" y="422"/>
                </a:lnTo>
                <a:lnTo>
                  <a:pt x="22" y="389"/>
                </a:lnTo>
                <a:lnTo>
                  <a:pt x="10" y="355"/>
                </a:lnTo>
                <a:lnTo>
                  <a:pt x="3" y="319"/>
                </a:lnTo>
                <a:lnTo>
                  <a:pt x="0" y="282"/>
                </a:lnTo>
                <a:lnTo>
                  <a:pt x="4" y="238"/>
                </a:lnTo>
                <a:lnTo>
                  <a:pt x="14" y="195"/>
                </a:lnTo>
                <a:lnTo>
                  <a:pt x="31" y="154"/>
                </a:lnTo>
                <a:lnTo>
                  <a:pt x="54" y="117"/>
                </a:lnTo>
                <a:lnTo>
                  <a:pt x="83" y="82"/>
                </a:lnTo>
                <a:lnTo>
                  <a:pt x="116" y="54"/>
                </a:lnTo>
                <a:lnTo>
                  <a:pt x="155" y="30"/>
                </a:lnTo>
                <a:lnTo>
                  <a:pt x="194" y="14"/>
                </a:lnTo>
                <a:lnTo>
                  <a:pt x="238" y="4"/>
                </a:lnTo>
                <a:lnTo>
                  <a:pt x="282" y="0"/>
                </a:ln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0"/>
          </p:nvPr>
        </p:nvSpPr>
        <p:spPr>
          <a:xfrm>
            <a:off x="1591907" y="1260426"/>
            <a:ext cx="3243944" cy="4225895"/>
          </a:xfrm>
          <a:custGeom>
            <a:avLst/>
            <a:gdLst/>
            <a:ahLst/>
            <a:cxnLst/>
            <a:rect l="l" t="t" r="r" b="b"/>
            <a:pathLst>
              <a:path w="2817638" h="3670545">
                <a:moveTo>
                  <a:pt x="1421511" y="0"/>
                </a:moveTo>
                <a:cubicBezTo>
                  <a:pt x="1658429" y="0"/>
                  <a:pt x="1895348" y="40615"/>
                  <a:pt x="2132266" y="121844"/>
                </a:cubicBezTo>
                <a:cubicBezTo>
                  <a:pt x="2369185" y="203073"/>
                  <a:pt x="2575642" y="318148"/>
                  <a:pt x="2751639" y="467068"/>
                </a:cubicBezTo>
                <a:lnTo>
                  <a:pt x="2350570" y="1045826"/>
                </a:lnTo>
                <a:cubicBezTo>
                  <a:pt x="2042576" y="812292"/>
                  <a:pt x="1724428" y="695525"/>
                  <a:pt x="1396127" y="695525"/>
                </a:cubicBezTo>
                <a:cubicBezTo>
                  <a:pt x="1264129" y="695525"/>
                  <a:pt x="1160054" y="726832"/>
                  <a:pt x="1083902" y="789447"/>
                </a:cubicBezTo>
                <a:cubicBezTo>
                  <a:pt x="1007750" y="852061"/>
                  <a:pt x="969673" y="934982"/>
                  <a:pt x="969673" y="1038211"/>
                </a:cubicBezTo>
                <a:cubicBezTo>
                  <a:pt x="969673" y="1141440"/>
                  <a:pt x="1016211" y="1223515"/>
                  <a:pt x="1109286" y="1284437"/>
                </a:cubicBezTo>
                <a:cubicBezTo>
                  <a:pt x="1202361" y="1345359"/>
                  <a:pt x="1417280" y="1417280"/>
                  <a:pt x="1754043" y="1500202"/>
                </a:cubicBezTo>
                <a:cubicBezTo>
                  <a:pt x="2090806" y="1583124"/>
                  <a:pt x="2352262" y="1707506"/>
                  <a:pt x="2538412" y="1873349"/>
                </a:cubicBezTo>
                <a:cubicBezTo>
                  <a:pt x="2724563" y="2039192"/>
                  <a:pt x="2817638" y="2281187"/>
                  <a:pt x="2817638" y="2599335"/>
                </a:cubicBezTo>
                <a:cubicBezTo>
                  <a:pt x="2817638" y="2917483"/>
                  <a:pt x="2698332" y="3175554"/>
                  <a:pt x="2459722" y="3373551"/>
                </a:cubicBezTo>
                <a:cubicBezTo>
                  <a:pt x="2221111" y="3571547"/>
                  <a:pt x="1907194" y="3670545"/>
                  <a:pt x="1517971" y="3670545"/>
                </a:cubicBezTo>
                <a:cubicBezTo>
                  <a:pt x="956135" y="3670545"/>
                  <a:pt x="450145" y="3462395"/>
                  <a:pt x="0" y="3046095"/>
                </a:cubicBezTo>
                <a:lnTo>
                  <a:pt x="472145" y="2467337"/>
                </a:lnTo>
                <a:cubicBezTo>
                  <a:pt x="854599" y="2802408"/>
                  <a:pt x="1208284" y="2969943"/>
                  <a:pt x="1533201" y="2969943"/>
                </a:cubicBezTo>
                <a:cubicBezTo>
                  <a:pt x="1678737" y="2969943"/>
                  <a:pt x="1792965" y="2938636"/>
                  <a:pt x="1875887" y="2876022"/>
                </a:cubicBezTo>
                <a:cubicBezTo>
                  <a:pt x="1958808" y="2813407"/>
                  <a:pt x="2000269" y="2728794"/>
                  <a:pt x="2000269" y="2622180"/>
                </a:cubicBezTo>
                <a:cubicBezTo>
                  <a:pt x="2000269" y="2515567"/>
                  <a:pt x="1956270" y="2430953"/>
                  <a:pt x="1868271" y="2368339"/>
                </a:cubicBezTo>
                <a:cubicBezTo>
                  <a:pt x="1780273" y="2305725"/>
                  <a:pt x="1605969" y="2242264"/>
                  <a:pt x="1345359" y="2177958"/>
                </a:cubicBezTo>
                <a:cubicBezTo>
                  <a:pt x="932444" y="2079806"/>
                  <a:pt x="630372" y="1952039"/>
                  <a:pt x="439145" y="1794658"/>
                </a:cubicBezTo>
                <a:cubicBezTo>
                  <a:pt x="247918" y="1637276"/>
                  <a:pt x="152305" y="1390204"/>
                  <a:pt x="152305" y="1053441"/>
                </a:cubicBezTo>
                <a:cubicBezTo>
                  <a:pt x="152305" y="716679"/>
                  <a:pt x="273302" y="456914"/>
                  <a:pt x="515298" y="274149"/>
                </a:cubicBezTo>
                <a:cubicBezTo>
                  <a:pt x="757293" y="91383"/>
                  <a:pt x="1059364" y="0"/>
                  <a:pt x="1421511" y="0"/>
                </a:cubicBezTo>
                <a:close/>
              </a:path>
            </a:pathLst>
          </a:custGeo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495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8"/>
          <p:cNvSpPr>
            <a:spLocks/>
          </p:cNvSpPr>
          <p:nvPr userDrawn="1"/>
        </p:nvSpPr>
        <p:spPr bwMode="auto">
          <a:xfrm>
            <a:off x="11608454" y="6443668"/>
            <a:ext cx="64471" cy="124912"/>
          </a:xfrm>
          <a:custGeom>
            <a:avLst/>
            <a:gdLst>
              <a:gd name="T0" fmla="*/ 1 w 27"/>
              <a:gd name="T1" fmla="*/ 52 h 52"/>
              <a:gd name="T2" fmla="*/ 0 w 27"/>
              <a:gd name="T3" fmla="*/ 51 h 52"/>
              <a:gd name="T4" fmla="*/ 0 w 27"/>
              <a:gd name="T5" fmla="*/ 49 h 52"/>
              <a:gd name="T6" fmla="*/ 23 w 27"/>
              <a:gd name="T7" fmla="*/ 26 h 52"/>
              <a:gd name="T8" fmla="*/ 0 w 27"/>
              <a:gd name="T9" fmla="*/ 3 h 52"/>
              <a:gd name="T10" fmla="*/ 0 w 27"/>
              <a:gd name="T11" fmla="*/ 1 h 52"/>
              <a:gd name="T12" fmla="*/ 2 w 27"/>
              <a:gd name="T13" fmla="*/ 1 h 52"/>
              <a:gd name="T14" fmla="*/ 26 w 27"/>
              <a:gd name="T15" fmla="*/ 25 h 52"/>
              <a:gd name="T16" fmla="*/ 26 w 27"/>
              <a:gd name="T17" fmla="*/ 27 h 52"/>
              <a:gd name="T18" fmla="*/ 2 w 27"/>
              <a:gd name="T19" fmla="*/ 51 h 52"/>
              <a:gd name="T20" fmla="*/ 1 w 27"/>
              <a:gd name="T21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7" h="52">
                <a:moveTo>
                  <a:pt x="1" y="52"/>
                </a:moveTo>
                <a:cubicBezTo>
                  <a:pt x="1" y="52"/>
                  <a:pt x="1" y="52"/>
                  <a:pt x="0" y="51"/>
                </a:cubicBezTo>
                <a:cubicBezTo>
                  <a:pt x="0" y="51"/>
                  <a:pt x="0" y="50"/>
                  <a:pt x="0" y="49"/>
                </a:cubicBezTo>
                <a:cubicBezTo>
                  <a:pt x="23" y="26"/>
                  <a:pt x="23" y="26"/>
                  <a:pt x="23" y="26"/>
                </a:cubicBezTo>
                <a:cubicBezTo>
                  <a:pt x="0" y="3"/>
                  <a:pt x="0" y="3"/>
                  <a:pt x="0" y="3"/>
                </a:cubicBezTo>
                <a:cubicBezTo>
                  <a:pt x="0" y="2"/>
                  <a:pt x="0" y="1"/>
                  <a:pt x="0" y="1"/>
                </a:cubicBezTo>
                <a:cubicBezTo>
                  <a:pt x="1" y="0"/>
                  <a:pt x="2" y="0"/>
                  <a:pt x="2" y="1"/>
                </a:cubicBezTo>
                <a:cubicBezTo>
                  <a:pt x="26" y="25"/>
                  <a:pt x="26" y="25"/>
                  <a:pt x="26" y="25"/>
                </a:cubicBezTo>
                <a:cubicBezTo>
                  <a:pt x="27" y="25"/>
                  <a:pt x="27" y="26"/>
                  <a:pt x="26" y="27"/>
                </a:cubicBezTo>
                <a:cubicBezTo>
                  <a:pt x="2" y="51"/>
                  <a:pt x="2" y="51"/>
                  <a:pt x="2" y="51"/>
                </a:cubicBezTo>
                <a:cubicBezTo>
                  <a:pt x="2" y="52"/>
                  <a:pt x="2" y="52"/>
                  <a:pt x="1" y="52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>
                <a:lumMod val="25000"/>
                <a:lumOff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9"/>
          <p:cNvSpPr>
            <a:spLocks/>
          </p:cNvSpPr>
          <p:nvPr userDrawn="1"/>
        </p:nvSpPr>
        <p:spPr bwMode="auto">
          <a:xfrm>
            <a:off x="10739108" y="6443668"/>
            <a:ext cx="64471" cy="124912"/>
          </a:xfrm>
          <a:custGeom>
            <a:avLst/>
            <a:gdLst>
              <a:gd name="T0" fmla="*/ 25 w 27"/>
              <a:gd name="T1" fmla="*/ 52 h 52"/>
              <a:gd name="T2" fmla="*/ 24 w 27"/>
              <a:gd name="T3" fmla="*/ 51 h 52"/>
              <a:gd name="T4" fmla="*/ 1 w 27"/>
              <a:gd name="T5" fmla="*/ 27 h 52"/>
              <a:gd name="T6" fmla="*/ 1 w 27"/>
              <a:gd name="T7" fmla="*/ 25 h 52"/>
              <a:gd name="T8" fmla="*/ 24 w 27"/>
              <a:gd name="T9" fmla="*/ 1 h 52"/>
              <a:gd name="T10" fmla="*/ 26 w 27"/>
              <a:gd name="T11" fmla="*/ 1 h 52"/>
              <a:gd name="T12" fmla="*/ 26 w 27"/>
              <a:gd name="T13" fmla="*/ 3 h 52"/>
              <a:gd name="T14" fmla="*/ 4 w 27"/>
              <a:gd name="T15" fmla="*/ 26 h 52"/>
              <a:gd name="T16" fmla="*/ 26 w 27"/>
              <a:gd name="T17" fmla="*/ 49 h 52"/>
              <a:gd name="T18" fmla="*/ 26 w 27"/>
              <a:gd name="T19" fmla="*/ 51 h 52"/>
              <a:gd name="T20" fmla="*/ 25 w 27"/>
              <a:gd name="T21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7" h="52">
                <a:moveTo>
                  <a:pt x="25" y="52"/>
                </a:moveTo>
                <a:cubicBezTo>
                  <a:pt x="25" y="52"/>
                  <a:pt x="24" y="52"/>
                  <a:pt x="24" y="51"/>
                </a:cubicBezTo>
                <a:cubicBezTo>
                  <a:pt x="1" y="27"/>
                  <a:pt x="1" y="27"/>
                  <a:pt x="1" y="27"/>
                </a:cubicBezTo>
                <a:cubicBezTo>
                  <a:pt x="0" y="26"/>
                  <a:pt x="0" y="25"/>
                  <a:pt x="1" y="25"/>
                </a:cubicBezTo>
                <a:cubicBezTo>
                  <a:pt x="24" y="1"/>
                  <a:pt x="24" y="1"/>
                  <a:pt x="24" y="1"/>
                </a:cubicBezTo>
                <a:cubicBezTo>
                  <a:pt x="25" y="0"/>
                  <a:pt x="26" y="0"/>
                  <a:pt x="26" y="1"/>
                </a:cubicBezTo>
                <a:cubicBezTo>
                  <a:pt x="27" y="1"/>
                  <a:pt x="27" y="2"/>
                  <a:pt x="26" y="3"/>
                </a:cubicBezTo>
                <a:cubicBezTo>
                  <a:pt x="4" y="26"/>
                  <a:pt x="4" y="26"/>
                  <a:pt x="4" y="26"/>
                </a:cubicBezTo>
                <a:cubicBezTo>
                  <a:pt x="26" y="49"/>
                  <a:pt x="26" y="49"/>
                  <a:pt x="26" y="49"/>
                </a:cubicBezTo>
                <a:cubicBezTo>
                  <a:pt x="27" y="50"/>
                  <a:pt x="27" y="51"/>
                  <a:pt x="26" y="51"/>
                </a:cubicBezTo>
                <a:cubicBezTo>
                  <a:pt x="26" y="52"/>
                  <a:pt x="26" y="52"/>
                  <a:pt x="25" y="52"/>
                </a:cubicBez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12700">
            <a:solidFill>
              <a:schemeClr val="tx1">
                <a:lumMod val="25000"/>
                <a:lumOff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0987850" y="6449878"/>
            <a:ext cx="45987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lvl="0"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  <a:cs typeface="Poppins SemiBold" panose="02000000000000000000" pitchFamily="2" charset="0"/>
              </a:defRPr>
            </a:lvl1pPr>
          </a:lstStyle>
          <a:p>
            <a:pPr lvl="0"/>
            <a:fld id="{C7C71010-677A-489C-BB3F-CA8EBC4C3264}" type="slidenum">
              <a:rPr lang="id-ID" b="0" i="0" smtClean="0">
                <a:solidFill>
                  <a:schemeClr val="tx1">
                    <a:lumMod val="25000"/>
                    <a:lumOff val="75000"/>
                  </a:schemeClr>
                </a:solidFill>
                <a:latin typeface="Poppins" charset="0"/>
                <a:ea typeface="Poppins" charset="0"/>
                <a:cs typeface="Poppins" charset="0"/>
              </a:rPr>
              <a:pPr lvl="0"/>
              <a:t>‹#›</a:t>
            </a:fld>
            <a:endParaRPr lang="id-ID" b="0" i="0" dirty="0">
              <a:solidFill>
                <a:schemeClr val="tx1">
                  <a:lumMod val="25000"/>
                  <a:lumOff val="75000"/>
                </a:schemeClr>
              </a:solidFill>
              <a:latin typeface="Poppins" charset="0"/>
              <a:ea typeface="Poppins" charset="0"/>
              <a:cs typeface="Poppins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0599086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1465342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1032214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4"/>
          <p:cNvSpPr>
            <a:spLocks/>
          </p:cNvSpPr>
          <p:nvPr userDrawn="1"/>
        </p:nvSpPr>
        <p:spPr bwMode="auto">
          <a:xfrm>
            <a:off x="1341076" y="6443668"/>
            <a:ext cx="150096" cy="124912"/>
          </a:xfrm>
          <a:custGeom>
            <a:avLst/>
            <a:gdLst>
              <a:gd name="T0" fmla="*/ 57 w 63"/>
              <a:gd name="T1" fmla="*/ 13 h 52"/>
              <a:gd name="T2" fmla="*/ 57 w 63"/>
              <a:gd name="T3" fmla="*/ 15 h 52"/>
              <a:gd name="T4" fmla="*/ 20 w 63"/>
              <a:gd name="T5" fmla="*/ 52 h 52"/>
              <a:gd name="T6" fmla="*/ 0 w 63"/>
              <a:gd name="T7" fmla="*/ 46 h 52"/>
              <a:gd name="T8" fmla="*/ 3 w 63"/>
              <a:gd name="T9" fmla="*/ 46 h 52"/>
              <a:gd name="T10" fmla="*/ 19 w 63"/>
              <a:gd name="T11" fmla="*/ 40 h 52"/>
              <a:gd name="T12" fmla="*/ 7 w 63"/>
              <a:gd name="T13" fmla="*/ 32 h 52"/>
              <a:gd name="T14" fmla="*/ 10 w 63"/>
              <a:gd name="T15" fmla="*/ 32 h 52"/>
              <a:gd name="T16" fmla="*/ 13 w 63"/>
              <a:gd name="T17" fmla="*/ 31 h 52"/>
              <a:gd name="T18" fmla="*/ 3 w 63"/>
              <a:gd name="T19" fmla="*/ 19 h 52"/>
              <a:gd name="T20" fmla="*/ 3 w 63"/>
              <a:gd name="T21" fmla="*/ 19 h 52"/>
              <a:gd name="T22" fmla="*/ 9 w 63"/>
              <a:gd name="T23" fmla="*/ 20 h 52"/>
              <a:gd name="T24" fmla="*/ 3 w 63"/>
              <a:gd name="T25" fmla="*/ 10 h 52"/>
              <a:gd name="T26" fmla="*/ 5 w 63"/>
              <a:gd name="T27" fmla="*/ 2 h 52"/>
              <a:gd name="T28" fmla="*/ 31 w 63"/>
              <a:gd name="T29" fmla="*/ 16 h 52"/>
              <a:gd name="T30" fmla="*/ 31 w 63"/>
              <a:gd name="T31" fmla="*/ 14 h 52"/>
              <a:gd name="T32" fmla="*/ 44 w 63"/>
              <a:gd name="T33" fmla="*/ 0 h 52"/>
              <a:gd name="T34" fmla="*/ 53 w 63"/>
              <a:gd name="T35" fmla="*/ 4 h 52"/>
              <a:gd name="T36" fmla="*/ 61 w 63"/>
              <a:gd name="T37" fmla="*/ 0 h 52"/>
              <a:gd name="T38" fmla="*/ 56 w 63"/>
              <a:gd name="T39" fmla="*/ 8 h 52"/>
              <a:gd name="T40" fmla="*/ 63 w 63"/>
              <a:gd name="T41" fmla="*/ 6 h 52"/>
              <a:gd name="T42" fmla="*/ 57 w 63"/>
              <a:gd name="T43" fmla="*/ 13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3" h="52">
                <a:moveTo>
                  <a:pt x="57" y="13"/>
                </a:moveTo>
                <a:cubicBezTo>
                  <a:pt x="57" y="14"/>
                  <a:pt x="57" y="14"/>
                  <a:pt x="57" y="15"/>
                </a:cubicBezTo>
                <a:cubicBezTo>
                  <a:pt x="57" y="32"/>
                  <a:pt x="44" y="52"/>
                  <a:pt x="20" y="52"/>
                </a:cubicBezTo>
                <a:cubicBezTo>
                  <a:pt x="13" y="52"/>
                  <a:pt x="6" y="50"/>
                  <a:pt x="0" y="46"/>
                </a:cubicBezTo>
                <a:cubicBezTo>
                  <a:pt x="1" y="46"/>
                  <a:pt x="2" y="46"/>
                  <a:pt x="3" y="46"/>
                </a:cubicBezTo>
                <a:cubicBezTo>
                  <a:pt x="9" y="46"/>
                  <a:pt x="15" y="44"/>
                  <a:pt x="19" y="40"/>
                </a:cubicBezTo>
                <a:cubicBezTo>
                  <a:pt x="14" y="40"/>
                  <a:pt x="9" y="37"/>
                  <a:pt x="7" y="32"/>
                </a:cubicBezTo>
                <a:cubicBezTo>
                  <a:pt x="8" y="32"/>
                  <a:pt x="9" y="32"/>
                  <a:pt x="10" y="32"/>
                </a:cubicBezTo>
                <a:cubicBezTo>
                  <a:pt x="11" y="32"/>
                  <a:pt x="12" y="32"/>
                  <a:pt x="13" y="31"/>
                </a:cubicBezTo>
                <a:cubicBezTo>
                  <a:pt x="7" y="30"/>
                  <a:pt x="3" y="25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5" y="19"/>
                  <a:pt x="7" y="20"/>
                  <a:pt x="9" y="20"/>
                </a:cubicBezTo>
                <a:cubicBezTo>
                  <a:pt x="5" y="18"/>
                  <a:pt x="3" y="14"/>
                  <a:pt x="3" y="10"/>
                </a:cubicBezTo>
                <a:cubicBezTo>
                  <a:pt x="3" y="6"/>
                  <a:pt x="4" y="4"/>
                  <a:pt x="5" y="2"/>
                </a:cubicBezTo>
                <a:cubicBezTo>
                  <a:pt x="11" y="11"/>
                  <a:pt x="20" y="16"/>
                  <a:pt x="31" y="16"/>
                </a:cubicBezTo>
                <a:cubicBezTo>
                  <a:pt x="31" y="14"/>
                  <a:pt x="31" y="14"/>
                  <a:pt x="31" y="14"/>
                </a:cubicBezTo>
                <a:cubicBezTo>
                  <a:pt x="31" y="5"/>
                  <a:pt x="37" y="0"/>
                  <a:pt x="44" y="0"/>
                </a:cubicBezTo>
                <a:cubicBezTo>
                  <a:pt x="48" y="0"/>
                  <a:pt x="51" y="1"/>
                  <a:pt x="53" y="4"/>
                </a:cubicBezTo>
                <a:cubicBezTo>
                  <a:pt x="56" y="3"/>
                  <a:pt x="59" y="2"/>
                  <a:pt x="61" y="0"/>
                </a:cubicBezTo>
                <a:cubicBezTo>
                  <a:pt x="61" y="4"/>
                  <a:pt x="58" y="6"/>
                  <a:pt x="56" y="8"/>
                </a:cubicBezTo>
                <a:cubicBezTo>
                  <a:pt x="58" y="7"/>
                  <a:pt x="61" y="7"/>
                  <a:pt x="63" y="6"/>
                </a:cubicBezTo>
                <a:cubicBezTo>
                  <a:pt x="61" y="8"/>
                  <a:pt x="59" y="11"/>
                  <a:pt x="57" y="13"/>
                </a:cubicBez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16"/>
          <p:cNvSpPr>
            <a:spLocks/>
          </p:cNvSpPr>
          <p:nvPr userDrawn="1"/>
        </p:nvSpPr>
        <p:spPr bwMode="auto">
          <a:xfrm>
            <a:off x="514038" y="6443668"/>
            <a:ext cx="64471" cy="124912"/>
          </a:xfrm>
          <a:custGeom>
            <a:avLst/>
            <a:gdLst>
              <a:gd name="T0" fmla="*/ 27 w 27"/>
              <a:gd name="T1" fmla="*/ 8 h 52"/>
              <a:gd name="T2" fmla="*/ 22 w 27"/>
              <a:gd name="T3" fmla="*/ 8 h 52"/>
              <a:gd name="T4" fmla="*/ 18 w 27"/>
              <a:gd name="T5" fmla="*/ 13 h 52"/>
              <a:gd name="T6" fmla="*/ 18 w 27"/>
              <a:gd name="T7" fmla="*/ 19 h 52"/>
              <a:gd name="T8" fmla="*/ 27 w 27"/>
              <a:gd name="T9" fmla="*/ 19 h 52"/>
              <a:gd name="T10" fmla="*/ 25 w 27"/>
              <a:gd name="T11" fmla="*/ 28 h 52"/>
              <a:gd name="T12" fmla="*/ 18 w 27"/>
              <a:gd name="T13" fmla="*/ 28 h 52"/>
              <a:gd name="T14" fmla="*/ 18 w 27"/>
              <a:gd name="T15" fmla="*/ 52 h 52"/>
              <a:gd name="T16" fmla="*/ 8 w 27"/>
              <a:gd name="T17" fmla="*/ 52 h 52"/>
              <a:gd name="T18" fmla="*/ 8 w 27"/>
              <a:gd name="T19" fmla="*/ 28 h 52"/>
              <a:gd name="T20" fmla="*/ 0 w 27"/>
              <a:gd name="T21" fmla="*/ 28 h 52"/>
              <a:gd name="T22" fmla="*/ 0 w 27"/>
              <a:gd name="T23" fmla="*/ 19 h 52"/>
              <a:gd name="T24" fmla="*/ 8 w 27"/>
              <a:gd name="T25" fmla="*/ 19 h 52"/>
              <a:gd name="T26" fmla="*/ 8 w 27"/>
              <a:gd name="T27" fmla="*/ 12 h 52"/>
              <a:gd name="T28" fmla="*/ 20 w 27"/>
              <a:gd name="T29" fmla="*/ 0 h 52"/>
              <a:gd name="T30" fmla="*/ 27 w 27"/>
              <a:gd name="T31" fmla="*/ 0 h 52"/>
              <a:gd name="T32" fmla="*/ 27 w 27"/>
              <a:gd name="T33" fmla="*/ 8 h 52"/>
              <a:gd name="T34" fmla="*/ 27 w 27"/>
              <a:gd name="T35" fmla="*/ 8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7" h="52">
                <a:moveTo>
                  <a:pt x="27" y="8"/>
                </a:moveTo>
                <a:cubicBezTo>
                  <a:pt x="22" y="8"/>
                  <a:pt x="22" y="8"/>
                  <a:pt x="22" y="8"/>
                </a:cubicBezTo>
                <a:cubicBezTo>
                  <a:pt x="18" y="8"/>
                  <a:pt x="18" y="11"/>
                  <a:pt x="18" y="13"/>
                </a:cubicBezTo>
                <a:cubicBezTo>
                  <a:pt x="18" y="19"/>
                  <a:pt x="18" y="19"/>
                  <a:pt x="18" y="19"/>
                </a:cubicBezTo>
                <a:cubicBezTo>
                  <a:pt x="27" y="19"/>
                  <a:pt x="27" y="19"/>
                  <a:pt x="27" y="19"/>
                </a:cubicBezTo>
                <a:cubicBezTo>
                  <a:pt x="25" y="28"/>
                  <a:pt x="25" y="28"/>
                  <a:pt x="25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52"/>
                  <a:pt x="18" y="52"/>
                  <a:pt x="18" y="52"/>
                </a:cubicBezTo>
                <a:cubicBezTo>
                  <a:pt x="8" y="52"/>
                  <a:pt x="8" y="52"/>
                  <a:pt x="8" y="52"/>
                </a:cubicBezTo>
                <a:cubicBezTo>
                  <a:pt x="8" y="28"/>
                  <a:pt x="8" y="28"/>
                  <a:pt x="8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9"/>
                  <a:pt x="0" y="19"/>
                  <a:pt x="0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4"/>
                  <a:pt x="13" y="0"/>
                  <a:pt x="20" y="0"/>
                </a:cubicBezTo>
                <a:cubicBezTo>
                  <a:pt x="23" y="0"/>
                  <a:pt x="26" y="0"/>
                  <a:pt x="27" y="0"/>
                </a:cubicBezTo>
                <a:cubicBezTo>
                  <a:pt x="27" y="8"/>
                  <a:pt x="27" y="8"/>
                  <a:pt x="27" y="8"/>
                </a:cubicBezTo>
                <a:cubicBezTo>
                  <a:pt x="27" y="8"/>
                  <a:pt x="27" y="8"/>
                  <a:pt x="27" y="8"/>
                </a:cubicBez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366626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799754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1240341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utoShape 5"/>
          <p:cNvSpPr>
            <a:spLocks noChangeAspect="1" noChangeArrowheads="1" noTextEdit="1"/>
          </p:cNvSpPr>
          <p:nvPr userDrawn="1"/>
        </p:nvSpPr>
        <p:spPr bwMode="auto">
          <a:xfrm>
            <a:off x="897062" y="6430220"/>
            <a:ext cx="163145" cy="16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8"/>
          <p:cNvSpPr>
            <a:spLocks noEditPoints="1"/>
          </p:cNvSpPr>
          <p:nvPr userDrawn="1"/>
        </p:nvSpPr>
        <p:spPr bwMode="auto">
          <a:xfrm>
            <a:off x="897062" y="6431125"/>
            <a:ext cx="163145" cy="163145"/>
          </a:xfrm>
          <a:custGeom>
            <a:avLst/>
            <a:gdLst/>
            <a:ahLst/>
            <a:cxnLst>
              <a:cxn ang="0">
                <a:pos x="1031" y="400"/>
              </a:cxn>
              <a:cxn ang="0">
                <a:pos x="809" y="482"/>
              </a:cxn>
              <a:cxn ang="0">
                <a:pos x="622" y="622"/>
              </a:cxn>
              <a:cxn ang="0">
                <a:pos x="482" y="809"/>
              </a:cxn>
              <a:cxn ang="0">
                <a:pos x="400" y="1031"/>
              </a:cxn>
              <a:cxn ang="0">
                <a:pos x="384" y="3135"/>
              </a:cxn>
              <a:cxn ang="0">
                <a:pos x="421" y="3375"/>
              </a:cxn>
              <a:cxn ang="0">
                <a:pos x="522" y="3588"/>
              </a:cxn>
              <a:cxn ang="0">
                <a:pos x="679" y="3759"/>
              </a:cxn>
              <a:cxn ang="0">
                <a:pos x="879" y="3882"/>
              </a:cxn>
              <a:cxn ang="0">
                <a:pos x="1112" y="3941"/>
              </a:cxn>
              <a:cxn ang="0">
                <a:pos x="3217" y="3941"/>
              </a:cxn>
              <a:cxn ang="0">
                <a:pos x="3449" y="3882"/>
              </a:cxn>
              <a:cxn ang="0">
                <a:pos x="3650" y="3759"/>
              </a:cxn>
              <a:cxn ang="0">
                <a:pos x="3807" y="3588"/>
              </a:cxn>
              <a:cxn ang="0">
                <a:pos x="3908" y="3375"/>
              </a:cxn>
              <a:cxn ang="0">
                <a:pos x="3945" y="3135"/>
              </a:cxn>
              <a:cxn ang="0">
                <a:pos x="3929" y="1031"/>
              </a:cxn>
              <a:cxn ang="0">
                <a:pos x="3847" y="809"/>
              </a:cxn>
              <a:cxn ang="0">
                <a:pos x="3707" y="622"/>
              </a:cxn>
              <a:cxn ang="0">
                <a:pos x="3520" y="482"/>
              </a:cxn>
              <a:cxn ang="0">
                <a:pos x="3298" y="400"/>
              </a:cxn>
              <a:cxn ang="0">
                <a:pos x="1194" y="384"/>
              </a:cxn>
              <a:cxn ang="0">
                <a:pos x="3233" y="4"/>
              </a:cxn>
              <a:cxn ang="0">
                <a:pos x="3512" y="61"/>
              </a:cxn>
              <a:cxn ang="0">
                <a:pos x="3763" y="179"/>
              </a:cxn>
              <a:cxn ang="0">
                <a:pos x="3980" y="349"/>
              </a:cxn>
              <a:cxn ang="0">
                <a:pos x="4150" y="566"/>
              </a:cxn>
              <a:cxn ang="0">
                <a:pos x="4268" y="817"/>
              </a:cxn>
              <a:cxn ang="0">
                <a:pos x="4325" y="1096"/>
              </a:cxn>
              <a:cxn ang="0">
                <a:pos x="4325" y="3233"/>
              </a:cxn>
              <a:cxn ang="0">
                <a:pos x="4268" y="3512"/>
              </a:cxn>
              <a:cxn ang="0">
                <a:pos x="4150" y="3763"/>
              </a:cxn>
              <a:cxn ang="0">
                <a:pos x="3980" y="3980"/>
              </a:cxn>
              <a:cxn ang="0">
                <a:pos x="3763" y="4150"/>
              </a:cxn>
              <a:cxn ang="0">
                <a:pos x="3512" y="4268"/>
              </a:cxn>
              <a:cxn ang="0">
                <a:pos x="3233" y="4325"/>
              </a:cxn>
              <a:cxn ang="0">
                <a:pos x="1096" y="4325"/>
              </a:cxn>
              <a:cxn ang="0">
                <a:pos x="817" y="4268"/>
              </a:cxn>
              <a:cxn ang="0">
                <a:pos x="566" y="4150"/>
              </a:cxn>
              <a:cxn ang="0">
                <a:pos x="349" y="3980"/>
              </a:cxn>
              <a:cxn ang="0">
                <a:pos x="179" y="3763"/>
              </a:cxn>
              <a:cxn ang="0">
                <a:pos x="61" y="3512"/>
              </a:cxn>
              <a:cxn ang="0">
                <a:pos x="4" y="3233"/>
              </a:cxn>
              <a:cxn ang="0">
                <a:pos x="4" y="1096"/>
              </a:cxn>
              <a:cxn ang="0">
                <a:pos x="61" y="817"/>
              </a:cxn>
              <a:cxn ang="0">
                <a:pos x="179" y="566"/>
              </a:cxn>
              <a:cxn ang="0">
                <a:pos x="349" y="349"/>
              </a:cxn>
              <a:cxn ang="0">
                <a:pos x="566" y="179"/>
              </a:cxn>
              <a:cxn ang="0">
                <a:pos x="817" y="61"/>
              </a:cxn>
              <a:cxn ang="0">
                <a:pos x="1096" y="4"/>
              </a:cxn>
            </a:cxnLst>
            <a:rect l="0" t="0" r="r" b="b"/>
            <a:pathLst>
              <a:path w="4329" h="4329">
                <a:moveTo>
                  <a:pt x="1194" y="384"/>
                </a:moveTo>
                <a:lnTo>
                  <a:pt x="1112" y="388"/>
                </a:lnTo>
                <a:lnTo>
                  <a:pt x="1031" y="400"/>
                </a:lnTo>
                <a:lnTo>
                  <a:pt x="954" y="421"/>
                </a:lnTo>
                <a:lnTo>
                  <a:pt x="879" y="448"/>
                </a:lnTo>
                <a:lnTo>
                  <a:pt x="809" y="482"/>
                </a:lnTo>
                <a:lnTo>
                  <a:pt x="741" y="522"/>
                </a:lnTo>
                <a:lnTo>
                  <a:pt x="679" y="570"/>
                </a:lnTo>
                <a:lnTo>
                  <a:pt x="622" y="622"/>
                </a:lnTo>
                <a:lnTo>
                  <a:pt x="570" y="679"/>
                </a:lnTo>
                <a:lnTo>
                  <a:pt x="522" y="741"/>
                </a:lnTo>
                <a:lnTo>
                  <a:pt x="482" y="809"/>
                </a:lnTo>
                <a:lnTo>
                  <a:pt x="447" y="880"/>
                </a:lnTo>
                <a:lnTo>
                  <a:pt x="421" y="954"/>
                </a:lnTo>
                <a:lnTo>
                  <a:pt x="400" y="1031"/>
                </a:lnTo>
                <a:lnTo>
                  <a:pt x="388" y="1112"/>
                </a:lnTo>
                <a:lnTo>
                  <a:pt x="384" y="1195"/>
                </a:lnTo>
                <a:lnTo>
                  <a:pt x="384" y="3135"/>
                </a:lnTo>
                <a:lnTo>
                  <a:pt x="388" y="3217"/>
                </a:lnTo>
                <a:lnTo>
                  <a:pt x="400" y="3298"/>
                </a:lnTo>
                <a:lnTo>
                  <a:pt x="421" y="3375"/>
                </a:lnTo>
                <a:lnTo>
                  <a:pt x="447" y="3450"/>
                </a:lnTo>
                <a:lnTo>
                  <a:pt x="482" y="3520"/>
                </a:lnTo>
                <a:lnTo>
                  <a:pt x="522" y="3588"/>
                </a:lnTo>
                <a:lnTo>
                  <a:pt x="570" y="3650"/>
                </a:lnTo>
                <a:lnTo>
                  <a:pt x="622" y="3708"/>
                </a:lnTo>
                <a:lnTo>
                  <a:pt x="679" y="3759"/>
                </a:lnTo>
                <a:lnTo>
                  <a:pt x="741" y="3807"/>
                </a:lnTo>
                <a:lnTo>
                  <a:pt x="809" y="3847"/>
                </a:lnTo>
                <a:lnTo>
                  <a:pt x="879" y="3882"/>
                </a:lnTo>
                <a:lnTo>
                  <a:pt x="954" y="3908"/>
                </a:lnTo>
                <a:lnTo>
                  <a:pt x="1031" y="3929"/>
                </a:lnTo>
                <a:lnTo>
                  <a:pt x="1112" y="3941"/>
                </a:lnTo>
                <a:lnTo>
                  <a:pt x="1194" y="3945"/>
                </a:lnTo>
                <a:lnTo>
                  <a:pt x="3134" y="3945"/>
                </a:lnTo>
                <a:lnTo>
                  <a:pt x="3217" y="3941"/>
                </a:lnTo>
                <a:lnTo>
                  <a:pt x="3298" y="3929"/>
                </a:lnTo>
                <a:lnTo>
                  <a:pt x="3375" y="3908"/>
                </a:lnTo>
                <a:lnTo>
                  <a:pt x="3449" y="3882"/>
                </a:lnTo>
                <a:lnTo>
                  <a:pt x="3520" y="3847"/>
                </a:lnTo>
                <a:lnTo>
                  <a:pt x="3588" y="3807"/>
                </a:lnTo>
                <a:lnTo>
                  <a:pt x="3650" y="3759"/>
                </a:lnTo>
                <a:lnTo>
                  <a:pt x="3707" y="3708"/>
                </a:lnTo>
                <a:lnTo>
                  <a:pt x="3759" y="3650"/>
                </a:lnTo>
                <a:lnTo>
                  <a:pt x="3807" y="3588"/>
                </a:lnTo>
                <a:lnTo>
                  <a:pt x="3847" y="3520"/>
                </a:lnTo>
                <a:lnTo>
                  <a:pt x="3881" y="3450"/>
                </a:lnTo>
                <a:lnTo>
                  <a:pt x="3908" y="3375"/>
                </a:lnTo>
                <a:lnTo>
                  <a:pt x="3929" y="3298"/>
                </a:lnTo>
                <a:lnTo>
                  <a:pt x="3941" y="3217"/>
                </a:lnTo>
                <a:lnTo>
                  <a:pt x="3945" y="3135"/>
                </a:lnTo>
                <a:lnTo>
                  <a:pt x="3945" y="1195"/>
                </a:lnTo>
                <a:lnTo>
                  <a:pt x="3941" y="1112"/>
                </a:lnTo>
                <a:lnTo>
                  <a:pt x="3929" y="1031"/>
                </a:lnTo>
                <a:lnTo>
                  <a:pt x="3908" y="954"/>
                </a:lnTo>
                <a:lnTo>
                  <a:pt x="3881" y="880"/>
                </a:lnTo>
                <a:lnTo>
                  <a:pt x="3847" y="809"/>
                </a:lnTo>
                <a:lnTo>
                  <a:pt x="3807" y="741"/>
                </a:lnTo>
                <a:lnTo>
                  <a:pt x="3759" y="679"/>
                </a:lnTo>
                <a:lnTo>
                  <a:pt x="3707" y="622"/>
                </a:lnTo>
                <a:lnTo>
                  <a:pt x="3650" y="570"/>
                </a:lnTo>
                <a:lnTo>
                  <a:pt x="3588" y="522"/>
                </a:lnTo>
                <a:lnTo>
                  <a:pt x="3520" y="482"/>
                </a:lnTo>
                <a:lnTo>
                  <a:pt x="3449" y="448"/>
                </a:lnTo>
                <a:lnTo>
                  <a:pt x="3375" y="421"/>
                </a:lnTo>
                <a:lnTo>
                  <a:pt x="3298" y="400"/>
                </a:lnTo>
                <a:lnTo>
                  <a:pt x="3217" y="388"/>
                </a:lnTo>
                <a:lnTo>
                  <a:pt x="3134" y="384"/>
                </a:lnTo>
                <a:lnTo>
                  <a:pt x="1194" y="384"/>
                </a:lnTo>
                <a:close/>
                <a:moveTo>
                  <a:pt x="1194" y="0"/>
                </a:moveTo>
                <a:lnTo>
                  <a:pt x="3134" y="0"/>
                </a:lnTo>
                <a:lnTo>
                  <a:pt x="3233" y="4"/>
                </a:lnTo>
                <a:lnTo>
                  <a:pt x="3328" y="16"/>
                </a:lnTo>
                <a:lnTo>
                  <a:pt x="3421" y="34"/>
                </a:lnTo>
                <a:lnTo>
                  <a:pt x="3512" y="61"/>
                </a:lnTo>
                <a:lnTo>
                  <a:pt x="3600" y="94"/>
                </a:lnTo>
                <a:lnTo>
                  <a:pt x="3683" y="133"/>
                </a:lnTo>
                <a:lnTo>
                  <a:pt x="3763" y="179"/>
                </a:lnTo>
                <a:lnTo>
                  <a:pt x="3840" y="231"/>
                </a:lnTo>
                <a:lnTo>
                  <a:pt x="3912" y="288"/>
                </a:lnTo>
                <a:lnTo>
                  <a:pt x="3980" y="349"/>
                </a:lnTo>
                <a:lnTo>
                  <a:pt x="4041" y="417"/>
                </a:lnTo>
                <a:lnTo>
                  <a:pt x="4098" y="489"/>
                </a:lnTo>
                <a:lnTo>
                  <a:pt x="4150" y="566"/>
                </a:lnTo>
                <a:lnTo>
                  <a:pt x="4196" y="646"/>
                </a:lnTo>
                <a:lnTo>
                  <a:pt x="4235" y="729"/>
                </a:lnTo>
                <a:lnTo>
                  <a:pt x="4268" y="817"/>
                </a:lnTo>
                <a:lnTo>
                  <a:pt x="4295" y="908"/>
                </a:lnTo>
                <a:lnTo>
                  <a:pt x="4313" y="1001"/>
                </a:lnTo>
                <a:lnTo>
                  <a:pt x="4325" y="1096"/>
                </a:lnTo>
                <a:lnTo>
                  <a:pt x="4329" y="1195"/>
                </a:lnTo>
                <a:lnTo>
                  <a:pt x="4329" y="3135"/>
                </a:lnTo>
                <a:lnTo>
                  <a:pt x="4325" y="3233"/>
                </a:lnTo>
                <a:lnTo>
                  <a:pt x="4313" y="3329"/>
                </a:lnTo>
                <a:lnTo>
                  <a:pt x="4295" y="3422"/>
                </a:lnTo>
                <a:lnTo>
                  <a:pt x="4268" y="3512"/>
                </a:lnTo>
                <a:lnTo>
                  <a:pt x="4235" y="3600"/>
                </a:lnTo>
                <a:lnTo>
                  <a:pt x="4196" y="3684"/>
                </a:lnTo>
                <a:lnTo>
                  <a:pt x="4150" y="3763"/>
                </a:lnTo>
                <a:lnTo>
                  <a:pt x="4098" y="3840"/>
                </a:lnTo>
                <a:lnTo>
                  <a:pt x="4041" y="3912"/>
                </a:lnTo>
                <a:lnTo>
                  <a:pt x="3980" y="3980"/>
                </a:lnTo>
                <a:lnTo>
                  <a:pt x="3912" y="4041"/>
                </a:lnTo>
                <a:lnTo>
                  <a:pt x="3840" y="4098"/>
                </a:lnTo>
                <a:lnTo>
                  <a:pt x="3763" y="4150"/>
                </a:lnTo>
                <a:lnTo>
                  <a:pt x="3683" y="4197"/>
                </a:lnTo>
                <a:lnTo>
                  <a:pt x="3600" y="4235"/>
                </a:lnTo>
                <a:lnTo>
                  <a:pt x="3512" y="4268"/>
                </a:lnTo>
                <a:lnTo>
                  <a:pt x="3421" y="4295"/>
                </a:lnTo>
                <a:lnTo>
                  <a:pt x="3328" y="4313"/>
                </a:lnTo>
                <a:lnTo>
                  <a:pt x="3233" y="4325"/>
                </a:lnTo>
                <a:lnTo>
                  <a:pt x="3134" y="4329"/>
                </a:lnTo>
                <a:lnTo>
                  <a:pt x="1194" y="4329"/>
                </a:lnTo>
                <a:lnTo>
                  <a:pt x="1096" y="4325"/>
                </a:lnTo>
                <a:lnTo>
                  <a:pt x="1000" y="4313"/>
                </a:lnTo>
                <a:lnTo>
                  <a:pt x="907" y="4295"/>
                </a:lnTo>
                <a:lnTo>
                  <a:pt x="817" y="4268"/>
                </a:lnTo>
                <a:lnTo>
                  <a:pt x="729" y="4235"/>
                </a:lnTo>
                <a:lnTo>
                  <a:pt x="645" y="4197"/>
                </a:lnTo>
                <a:lnTo>
                  <a:pt x="566" y="4150"/>
                </a:lnTo>
                <a:lnTo>
                  <a:pt x="489" y="4098"/>
                </a:lnTo>
                <a:lnTo>
                  <a:pt x="417" y="4041"/>
                </a:lnTo>
                <a:lnTo>
                  <a:pt x="349" y="3980"/>
                </a:lnTo>
                <a:lnTo>
                  <a:pt x="288" y="3912"/>
                </a:lnTo>
                <a:lnTo>
                  <a:pt x="231" y="3840"/>
                </a:lnTo>
                <a:lnTo>
                  <a:pt x="179" y="3763"/>
                </a:lnTo>
                <a:lnTo>
                  <a:pt x="133" y="3684"/>
                </a:lnTo>
                <a:lnTo>
                  <a:pt x="94" y="3600"/>
                </a:lnTo>
                <a:lnTo>
                  <a:pt x="61" y="3512"/>
                </a:lnTo>
                <a:lnTo>
                  <a:pt x="34" y="3422"/>
                </a:lnTo>
                <a:lnTo>
                  <a:pt x="16" y="3329"/>
                </a:lnTo>
                <a:lnTo>
                  <a:pt x="4" y="3233"/>
                </a:lnTo>
                <a:lnTo>
                  <a:pt x="0" y="3135"/>
                </a:lnTo>
                <a:lnTo>
                  <a:pt x="0" y="1195"/>
                </a:lnTo>
                <a:lnTo>
                  <a:pt x="4" y="1096"/>
                </a:lnTo>
                <a:lnTo>
                  <a:pt x="16" y="1001"/>
                </a:lnTo>
                <a:lnTo>
                  <a:pt x="34" y="908"/>
                </a:lnTo>
                <a:lnTo>
                  <a:pt x="61" y="817"/>
                </a:lnTo>
                <a:lnTo>
                  <a:pt x="94" y="729"/>
                </a:lnTo>
                <a:lnTo>
                  <a:pt x="133" y="646"/>
                </a:lnTo>
                <a:lnTo>
                  <a:pt x="179" y="566"/>
                </a:lnTo>
                <a:lnTo>
                  <a:pt x="231" y="489"/>
                </a:lnTo>
                <a:lnTo>
                  <a:pt x="288" y="417"/>
                </a:lnTo>
                <a:lnTo>
                  <a:pt x="349" y="349"/>
                </a:lnTo>
                <a:lnTo>
                  <a:pt x="417" y="288"/>
                </a:lnTo>
                <a:lnTo>
                  <a:pt x="489" y="231"/>
                </a:lnTo>
                <a:lnTo>
                  <a:pt x="566" y="179"/>
                </a:lnTo>
                <a:lnTo>
                  <a:pt x="645" y="133"/>
                </a:lnTo>
                <a:lnTo>
                  <a:pt x="729" y="94"/>
                </a:lnTo>
                <a:lnTo>
                  <a:pt x="817" y="61"/>
                </a:lnTo>
                <a:lnTo>
                  <a:pt x="907" y="34"/>
                </a:lnTo>
                <a:lnTo>
                  <a:pt x="1000" y="16"/>
                </a:lnTo>
                <a:lnTo>
                  <a:pt x="1096" y="4"/>
                </a:lnTo>
                <a:lnTo>
                  <a:pt x="1194" y="0"/>
                </a:ln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9"/>
          <p:cNvSpPr>
            <a:spLocks noEditPoints="1"/>
          </p:cNvSpPr>
          <p:nvPr userDrawn="1"/>
        </p:nvSpPr>
        <p:spPr bwMode="auto">
          <a:xfrm>
            <a:off x="936567" y="6470629"/>
            <a:ext cx="84136" cy="84136"/>
          </a:xfrm>
          <a:custGeom>
            <a:avLst/>
            <a:gdLst/>
            <a:ahLst/>
            <a:cxnLst>
              <a:cxn ang="0">
                <a:pos x="969" y="398"/>
              </a:cxn>
              <a:cxn ang="0">
                <a:pos x="768" y="473"/>
              </a:cxn>
              <a:cxn ang="0">
                <a:pos x="599" y="598"/>
              </a:cxn>
              <a:cxn ang="0">
                <a:pos x="473" y="767"/>
              </a:cxn>
              <a:cxn ang="0">
                <a:pos x="400" y="967"/>
              </a:cxn>
              <a:cxn ang="0">
                <a:pos x="389" y="1189"/>
              </a:cxn>
              <a:cxn ang="0">
                <a:pos x="443" y="1399"/>
              </a:cxn>
              <a:cxn ang="0">
                <a:pos x="553" y="1580"/>
              </a:cxn>
              <a:cxn ang="0">
                <a:pos x="708" y="1721"/>
              </a:cxn>
              <a:cxn ang="0">
                <a:pos x="900" y="1812"/>
              </a:cxn>
              <a:cxn ang="0">
                <a:pos x="1116" y="1846"/>
              </a:cxn>
              <a:cxn ang="0">
                <a:pos x="1333" y="1812"/>
              </a:cxn>
              <a:cxn ang="0">
                <a:pos x="1524" y="1721"/>
              </a:cxn>
              <a:cxn ang="0">
                <a:pos x="1680" y="1580"/>
              </a:cxn>
              <a:cxn ang="0">
                <a:pos x="1790" y="1399"/>
              </a:cxn>
              <a:cxn ang="0">
                <a:pos x="1843" y="1189"/>
              </a:cxn>
              <a:cxn ang="0">
                <a:pos x="1833" y="967"/>
              </a:cxn>
              <a:cxn ang="0">
                <a:pos x="1760" y="767"/>
              </a:cxn>
              <a:cxn ang="0">
                <a:pos x="1633" y="598"/>
              </a:cxn>
              <a:cxn ang="0">
                <a:pos x="1465" y="473"/>
              </a:cxn>
              <a:cxn ang="0">
                <a:pos x="1264" y="398"/>
              </a:cxn>
              <a:cxn ang="0">
                <a:pos x="1116" y="0"/>
              </a:cxn>
              <a:cxn ang="0">
                <a:pos x="1398" y="36"/>
              </a:cxn>
              <a:cxn ang="0">
                <a:pos x="1653" y="137"/>
              </a:cxn>
              <a:cxn ang="0">
                <a:pos x="1872" y="295"/>
              </a:cxn>
              <a:cxn ang="0">
                <a:pos x="2047" y="501"/>
              </a:cxn>
              <a:cxn ang="0">
                <a:pos x="2169" y="745"/>
              </a:cxn>
              <a:cxn ang="0">
                <a:pos x="2227" y="1019"/>
              </a:cxn>
              <a:cxn ang="0">
                <a:pos x="2215" y="1305"/>
              </a:cxn>
              <a:cxn ang="0">
                <a:pos x="2134" y="1569"/>
              </a:cxn>
              <a:cxn ang="0">
                <a:pos x="1995" y="1802"/>
              </a:cxn>
              <a:cxn ang="0">
                <a:pos x="1803" y="1993"/>
              </a:cxn>
              <a:cxn ang="0">
                <a:pos x="1571" y="2133"/>
              </a:cxn>
              <a:cxn ang="0">
                <a:pos x="1306" y="2214"/>
              </a:cxn>
              <a:cxn ang="0">
                <a:pos x="1021" y="2226"/>
              </a:cxn>
              <a:cxn ang="0">
                <a:pos x="747" y="2167"/>
              </a:cxn>
              <a:cxn ang="0">
                <a:pos x="502" y="2045"/>
              </a:cxn>
              <a:cxn ang="0">
                <a:pos x="296" y="1871"/>
              </a:cxn>
              <a:cxn ang="0">
                <a:pos x="138" y="1652"/>
              </a:cxn>
              <a:cxn ang="0">
                <a:pos x="36" y="1396"/>
              </a:cxn>
              <a:cxn ang="0">
                <a:pos x="0" y="1115"/>
              </a:cxn>
              <a:cxn ang="0">
                <a:pos x="36" y="833"/>
              </a:cxn>
              <a:cxn ang="0">
                <a:pos x="138" y="578"/>
              </a:cxn>
              <a:cxn ang="0">
                <a:pos x="296" y="359"/>
              </a:cxn>
              <a:cxn ang="0">
                <a:pos x="502" y="184"/>
              </a:cxn>
              <a:cxn ang="0">
                <a:pos x="747" y="62"/>
              </a:cxn>
              <a:cxn ang="0">
                <a:pos x="1021" y="4"/>
              </a:cxn>
            </a:cxnLst>
            <a:rect l="0" t="0" r="r" b="b"/>
            <a:pathLst>
              <a:path w="2231" h="2230">
                <a:moveTo>
                  <a:pt x="1116" y="384"/>
                </a:moveTo>
                <a:lnTo>
                  <a:pt x="1042" y="388"/>
                </a:lnTo>
                <a:lnTo>
                  <a:pt x="969" y="398"/>
                </a:lnTo>
                <a:lnTo>
                  <a:pt x="898" y="417"/>
                </a:lnTo>
                <a:lnTo>
                  <a:pt x="832" y="441"/>
                </a:lnTo>
                <a:lnTo>
                  <a:pt x="768" y="473"/>
                </a:lnTo>
                <a:lnTo>
                  <a:pt x="707" y="509"/>
                </a:lnTo>
                <a:lnTo>
                  <a:pt x="651" y="551"/>
                </a:lnTo>
                <a:lnTo>
                  <a:pt x="599" y="598"/>
                </a:lnTo>
                <a:lnTo>
                  <a:pt x="553" y="650"/>
                </a:lnTo>
                <a:lnTo>
                  <a:pt x="510" y="707"/>
                </a:lnTo>
                <a:lnTo>
                  <a:pt x="473" y="767"/>
                </a:lnTo>
                <a:lnTo>
                  <a:pt x="443" y="830"/>
                </a:lnTo>
                <a:lnTo>
                  <a:pt x="419" y="898"/>
                </a:lnTo>
                <a:lnTo>
                  <a:pt x="400" y="967"/>
                </a:lnTo>
                <a:lnTo>
                  <a:pt x="389" y="1040"/>
                </a:lnTo>
                <a:lnTo>
                  <a:pt x="386" y="1115"/>
                </a:lnTo>
                <a:lnTo>
                  <a:pt x="389" y="1189"/>
                </a:lnTo>
                <a:lnTo>
                  <a:pt x="400" y="1262"/>
                </a:lnTo>
                <a:lnTo>
                  <a:pt x="419" y="1333"/>
                </a:lnTo>
                <a:lnTo>
                  <a:pt x="443" y="1399"/>
                </a:lnTo>
                <a:lnTo>
                  <a:pt x="475" y="1463"/>
                </a:lnTo>
                <a:lnTo>
                  <a:pt x="510" y="1524"/>
                </a:lnTo>
                <a:lnTo>
                  <a:pt x="553" y="1580"/>
                </a:lnTo>
                <a:lnTo>
                  <a:pt x="599" y="1632"/>
                </a:lnTo>
                <a:lnTo>
                  <a:pt x="651" y="1678"/>
                </a:lnTo>
                <a:lnTo>
                  <a:pt x="708" y="1721"/>
                </a:lnTo>
                <a:lnTo>
                  <a:pt x="768" y="1758"/>
                </a:lnTo>
                <a:lnTo>
                  <a:pt x="832" y="1788"/>
                </a:lnTo>
                <a:lnTo>
                  <a:pt x="900" y="1812"/>
                </a:lnTo>
                <a:lnTo>
                  <a:pt x="969" y="1831"/>
                </a:lnTo>
                <a:lnTo>
                  <a:pt x="1042" y="1842"/>
                </a:lnTo>
                <a:lnTo>
                  <a:pt x="1116" y="1846"/>
                </a:lnTo>
                <a:lnTo>
                  <a:pt x="1191" y="1842"/>
                </a:lnTo>
                <a:lnTo>
                  <a:pt x="1264" y="1831"/>
                </a:lnTo>
                <a:lnTo>
                  <a:pt x="1333" y="1812"/>
                </a:lnTo>
                <a:lnTo>
                  <a:pt x="1401" y="1788"/>
                </a:lnTo>
                <a:lnTo>
                  <a:pt x="1465" y="1758"/>
                </a:lnTo>
                <a:lnTo>
                  <a:pt x="1524" y="1721"/>
                </a:lnTo>
                <a:lnTo>
                  <a:pt x="1581" y="1678"/>
                </a:lnTo>
                <a:lnTo>
                  <a:pt x="1633" y="1632"/>
                </a:lnTo>
                <a:lnTo>
                  <a:pt x="1680" y="1580"/>
                </a:lnTo>
                <a:lnTo>
                  <a:pt x="1722" y="1524"/>
                </a:lnTo>
                <a:lnTo>
                  <a:pt x="1758" y="1463"/>
                </a:lnTo>
                <a:lnTo>
                  <a:pt x="1790" y="1399"/>
                </a:lnTo>
                <a:lnTo>
                  <a:pt x="1814" y="1333"/>
                </a:lnTo>
                <a:lnTo>
                  <a:pt x="1833" y="1262"/>
                </a:lnTo>
                <a:lnTo>
                  <a:pt x="1843" y="1189"/>
                </a:lnTo>
                <a:lnTo>
                  <a:pt x="1847" y="1115"/>
                </a:lnTo>
                <a:lnTo>
                  <a:pt x="1843" y="1040"/>
                </a:lnTo>
                <a:lnTo>
                  <a:pt x="1833" y="967"/>
                </a:lnTo>
                <a:lnTo>
                  <a:pt x="1814" y="898"/>
                </a:lnTo>
                <a:lnTo>
                  <a:pt x="1790" y="830"/>
                </a:lnTo>
                <a:lnTo>
                  <a:pt x="1760" y="767"/>
                </a:lnTo>
                <a:lnTo>
                  <a:pt x="1722" y="707"/>
                </a:lnTo>
                <a:lnTo>
                  <a:pt x="1680" y="650"/>
                </a:lnTo>
                <a:lnTo>
                  <a:pt x="1633" y="598"/>
                </a:lnTo>
                <a:lnTo>
                  <a:pt x="1581" y="551"/>
                </a:lnTo>
                <a:lnTo>
                  <a:pt x="1526" y="509"/>
                </a:lnTo>
                <a:lnTo>
                  <a:pt x="1465" y="473"/>
                </a:lnTo>
                <a:lnTo>
                  <a:pt x="1401" y="441"/>
                </a:lnTo>
                <a:lnTo>
                  <a:pt x="1334" y="417"/>
                </a:lnTo>
                <a:lnTo>
                  <a:pt x="1264" y="398"/>
                </a:lnTo>
                <a:lnTo>
                  <a:pt x="1191" y="388"/>
                </a:lnTo>
                <a:lnTo>
                  <a:pt x="1116" y="384"/>
                </a:lnTo>
                <a:close/>
                <a:moveTo>
                  <a:pt x="1116" y="0"/>
                </a:moveTo>
                <a:lnTo>
                  <a:pt x="1212" y="4"/>
                </a:lnTo>
                <a:lnTo>
                  <a:pt x="1306" y="16"/>
                </a:lnTo>
                <a:lnTo>
                  <a:pt x="1398" y="36"/>
                </a:lnTo>
                <a:lnTo>
                  <a:pt x="1486" y="62"/>
                </a:lnTo>
                <a:lnTo>
                  <a:pt x="1571" y="97"/>
                </a:lnTo>
                <a:lnTo>
                  <a:pt x="1653" y="137"/>
                </a:lnTo>
                <a:lnTo>
                  <a:pt x="1730" y="184"/>
                </a:lnTo>
                <a:lnTo>
                  <a:pt x="1803" y="236"/>
                </a:lnTo>
                <a:lnTo>
                  <a:pt x="1872" y="295"/>
                </a:lnTo>
                <a:lnTo>
                  <a:pt x="1936" y="359"/>
                </a:lnTo>
                <a:lnTo>
                  <a:pt x="1995" y="428"/>
                </a:lnTo>
                <a:lnTo>
                  <a:pt x="2047" y="501"/>
                </a:lnTo>
                <a:lnTo>
                  <a:pt x="2094" y="578"/>
                </a:lnTo>
                <a:lnTo>
                  <a:pt x="2134" y="660"/>
                </a:lnTo>
                <a:lnTo>
                  <a:pt x="2169" y="745"/>
                </a:lnTo>
                <a:lnTo>
                  <a:pt x="2195" y="833"/>
                </a:lnTo>
                <a:lnTo>
                  <a:pt x="2215" y="925"/>
                </a:lnTo>
                <a:lnTo>
                  <a:pt x="2227" y="1019"/>
                </a:lnTo>
                <a:lnTo>
                  <a:pt x="2231" y="1115"/>
                </a:lnTo>
                <a:lnTo>
                  <a:pt x="2227" y="1210"/>
                </a:lnTo>
                <a:lnTo>
                  <a:pt x="2215" y="1305"/>
                </a:lnTo>
                <a:lnTo>
                  <a:pt x="2195" y="1396"/>
                </a:lnTo>
                <a:lnTo>
                  <a:pt x="2169" y="1484"/>
                </a:lnTo>
                <a:lnTo>
                  <a:pt x="2134" y="1569"/>
                </a:lnTo>
                <a:lnTo>
                  <a:pt x="2094" y="1652"/>
                </a:lnTo>
                <a:lnTo>
                  <a:pt x="2047" y="1729"/>
                </a:lnTo>
                <a:lnTo>
                  <a:pt x="1995" y="1802"/>
                </a:lnTo>
                <a:lnTo>
                  <a:pt x="1936" y="1871"/>
                </a:lnTo>
                <a:lnTo>
                  <a:pt x="1872" y="1935"/>
                </a:lnTo>
                <a:lnTo>
                  <a:pt x="1803" y="1993"/>
                </a:lnTo>
                <a:lnTo>
                  <a:pt x="1730" y="2045"/>
                </a:lnTo>
                <a:lnTo>
                  <a:pt x="1653" y="2093"/>
                </a:lnTo>
                <a:lnTo>
                  <a:pt x="1571" y="2133"/>
                </a:lnTo>
                <a:lnTo>
                  <a:pt x="1486" y="2167"/>
                </a:lnTo>
                <a:lnTo>
                  <a:pt x="1398" y="2194"/>
                </a:lnTo>
                <a:lnTo>
                  <a:pt x="1306" y="2214"/>
                </a:lnTo>
                <a:lnTo>
                  <a:pt x="1212" y="2226"/>
                </a:lnTo>
                <a:lnTo>
                  <a:pt x="1116" y="2230"/>
                </a:lnTo>
                <a:lnTo>
                  <a:pt x="1021" y="2226"/>
                </a:lnTo>
                <a:lnTo>
                  <a:pt x="926" y="2214"/>
                </a:lnTo>
                <a:lnTo>
                  <a:pt x="835" y="2194"/>
                </a:lnTo>
                <a:lnTo>
                  <a:pt x="747" y="2167"/>
                </a:lnTo>
                <a:lnTo>
                  <a:pt x="662" y="2133"/>
                </a:lnTo>
                <a:lnTo>
                  <a:pt x="580" y="2093"/>
                </a:lnTo>
                <a:lnTo>
                  <a:pt x="502" y="2045"/>
                </a:lnTo>
                <a:lnTo>
                  <a:pt x="429" y="1993"/>
                </a:lnTo>
                <a:lnTo>
                  <a:pt x="360" y="1935"/>
                </a:lnTo>
                <a:lnTo>
                  <a:pt x="296" y="1871"/>
                </a:lnTo>
                <a:lnTo>
                  <a:pt x="238" y="1802"/>
                </a:lnTo>
                <a:lnTo>
                  <a:pt x="185" y="1729"/>
                </a:lnTo>
                <a:lnTo>
                  <a:pt x="138" y="1652"/>
                </a:lnTo>
                <a:lnTo>
                  <a:pt x="97" y="1569"/>
                </a:lnTo>
                <a:lnTo>
                  <a:pt x="63" y="1484"/>
                </a:lnTo>
                <a:lnTo>
                  <a:pt x="36" y="1396"/>
                </a:lnTo>
                <a:lnTo>
                  <a:pt x="16" y="1305"/>
                </a:lnTo>
                <a:lnTo>
                  <a:pt x="4" y="1210"/>
                </a:lnTo>
                <a:lnTo>
                  <a:pt x="0" y="1115"/>
                </a:lnTo>
                <a:lnTo>
                  <a:pt x="4" y="1019"/>
                </a:lnTo>
                <a:lnTo>
                  <a:pt x="16" y="925"/>
                </a:lnTo>
                <a:lnTo>
                  <a:pt x="36" y="833"/>
                </a:lnTo>
                <a:lnTo>
                  <a:pt x="63" y="745"/>
                </a:lnTo>
                <a:lnTo>
                  <a:pt x="97" y="660"/>
                </a:lnTo>
                <a:lnTo>
                  <a:pt x="138" y="578"/>
                </a:lnTo>
                <a:lnTo>
                  <a:pt x="185" y="501"/>
                </a:lnTo>
                <a:lnTo>
                  <a:pt x="238" y="428"/>
                </a:lnTo>
                <a:lnTo>
                  <a:pt x="296" y="359"/>
                </a:lnTo>
                <a:lnTo>
                  <a:pt x="360" y="295"/>
                </a:lnTo>
                <a:lnTo>
                  <a:pt x="429" y="236"/>
                </a:lnTo>
                <a:lnTo>
                  <a:pt x="502" y="184"/>
                </a:lnTo>
                <a:lnTo>
                  <a:pt x="580" y="137"/>
                </a:lnTo>
                <a:lnTo>
                  <a:pt x="662" y="97"/>
                </a:lnTo>
                <a:lnTo>
                  <a:pt x="747" y="62"/>
                </a:lnTo>
                <a:lnTo>
                  <a:pt x="835" y="36"/>
                </a:lnTo>
                <a:lnTo>
                  <a:pt x="926" y="16"/>
                </a:lnTo>
                <a:lnTo>
                  <a:pt x="1021" y="4"/>
                </a:lnTo>
                <a:lnTo>
                  <a:pt x="1116" y="0"/>
                </a:ln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10"/>
          <p:cNvSpPr>
            <a:spLocks/>
          </p:cNvSpPr>
          <p:nvPr userDrawn="1"/>
        </p:nvSpPr>
        <p:spPr bwMode="auto">
          <a:xfrm>
            <a:off x="1011807" y="6458416"/>
            <a:ext cx="21260" cy="21260"/>
          </a:xfrm>
          <a:custGeom>
            <a:avLst/>
            <a:gdLst/>
            <a:ahLst/>
            <a:cxnLst>
              <a:cxn ang="0">
                <a:pos x="282" y="0"/>
              </a:cxn>
              <a:cxn ang="0">
                <a:pos x="326" y="4"/>
              </a:cxn>
              <a:cxn ang="0">
                <a:pos x="368" y="14"/>
              </a:cxn>
              <a:cxn ang="0">
                <a:pos x="410" y="30"/>
              </a:cxn>
              <a:cxn ang="0">
                <a:pos x="447" y="54"/>
              </a:cxn>
              <a:cxn ang="0">
                <a:pos x="481" y="82"/>
              </a:cxn>
              <a:cxn ang="0">
                <a:pos x="509" y="117"/>
              </a:cxn>
              <a:cxn ang="0">
                <a:pos x="533" y="154"/>
              </a:cxn>
              <a:cxn ang="0">
                <a:pos x="549" y="195"/>
              </a:cxn>
              <a:cxn ang="0">
                <a:pos x="560" y="238"/>
              </a:cxn>
              <a:cxn ang="0">
                <a:pos x="564" y="282"/>
              </a:cxn>
              <a:cxn ang="0">
                <a:pos x="560" y="325"/>
              </a:cxn>
              <a:cxn ang="0">
                <a:pos x="549" y="369"/>
              </a:cxn>
              <a:cxn ang="0">
                <a:pos x="533" y="409"/>
              </a:cxn>
              <a:cxn ang="0">
                <a:pos x="509" y="448"/>
              </a:cxn>
              <a:cxn ang="0">
                <a:pos x="481" y="481"/>
              </a:cxn>
              <a:cxn ang="0">
                <a:pos x="447" y="510"/>
              </a:cxn>
              <a:cxn ang="0">
                <a:pos x="410" y="533"/>
              </a:cxn>
              <a:cxn ang="0">
                <a:pos x="368" y="550"/>
              </a:cxn>
              <a:cxn ang="0">
                <a:pos x="326" y="559"/>
              </a:cxn>
              <a:cxn ang="0">
                <a:pos x="282" y="563"/>
              </a:cxn>
              <a:cxn ang="0">
                <a:pos x="245" y="561"/>
              </a:cxn>
              <a:cxn ang="0">
                <a:pos x="209" y="554"/>
              </a:cxn>
              <a:cxn ang="0">
                <a:pos x="174" y="542"/>
              </a:cxn>
              <a:cxn ang="0">
                <a:pos x="141" y="526"/>
              </a:cxn>
              <a:cxn ang="0">
                <a:pos x="111" y="505"/>
              </a:cxn>
              <a:cxn ang="0">
                <a:pos x="83" y="481"/>
              </a:cxn>
              <a:cxn ang="0">
                <a:pos x="59" y="453"/>
              </a:cxn>
              <a:cxn ang="0">
                <a:pos x="38" y="422"/>
              </a:cxn>
              <a:cxn ang="0">
                <a:pos x="22" y="389"/>
              </a:cxn>
              <a:cxn ang="0">
                <a:pos x="10" y="355"/>
              </a:cxn>
              <a:cxn ang="0">
                <a:pos x="3" y="319"/>
              </a:cxn>
              <a:cxn ang="0">
                <a:pos x="0" y="282"/>
              </a:cxn>
              <a:cxn ang="0">
                <a:pos x="4" y="238"/>
              </a:cxn>
              <a:cxn ang="0">
                <a:pos x="14" y="195"/>
              </a:cxn>
              <a:cxn ang="0">
                <a:pos x="31" y="154"/>
              </a:cxn>
              <a:cxn ang="0">
                <a:pos x="54" y="117"/>
              </a:cxn>
              <a:cxn ang="0">
                <a:pos x="83" y="82"/>
              </a:cxn>
              <a:cxn ang="0">
                <a:pos x="116" y="54"/>
              </a:cxn>
              <a:cxn ang="0">
                <a:pos x="155" y="30"/>
              </a:cxn>
              <a:cxn ang="0">
                <a:pos x="194" y="14"/>
              </a:cxn>
              <a:cxn ang="0">
                <a:pos x="238" y="4"/>
              </a:cxn>
              <a:cxn ang="0">
                <a:pos x="282" y="0"/>
              </a:cxn>
            </a:cxnLst>
            <a:rect l="0" t="0" r="r" b="b"/>
            <a:pathLst>
              <a:path w="564" h="563">
                <a:moveTo>
                  <a:pt x="282" y="0"/>
                </a:moveTo>
                <a:lnTo>
                  <a:pt x="326" y="4"/>
                </a:lnTo>
                <a:lnTo>
                  <a:pt x="368" y="14"/>
                </a:lnTo>
                <a:lnTo>
                  <a:pt x="410" y="30"/>
                </a:lnTo>
                <a:lnTo>
                  <a:pt x="447" y="54"/>
                </a:lnTo>
                <a:lnTo>
                  <a:pt x="481" y="82"/>
                </a:lnTo>
                <a:lnTo>
                  <a:pt x="509" y="117"/>
                </a:lnTo>
                <a:lnTo>
                  <a:pt x="533" y="154"/>
                </a:lnTo>
                <a:lnTo>
                  <a:pt x="549" y="195"/>
                </a:lnTo>
                <a:lnTo>
                  <a:pt x="560" y="238"/>
                </a:lnTo>
                <a:lnTo>
                  <a:pt x="564" y="282"/>
                </a:lnTo>
                <a:lnTo>
                  <a:pt x="560" y="325"/>
                </a:lnTo>
                <a:lnTo>
                  <a:pt x="549" y="369"/>
                </a:lnTo>
                <a:lnTo>
                  <a:pt x="533" y="409"/>
                </a:lnTo>
                <a:lnTo>
                  <a:pt x="509" y="448"/>
                </a:lnTo>
                <a:lnTo>
                  <a:pt x="481" y="481"/>
                </a:lnTo>
                <a:lnTo>
                  <a:pt x="447" y="510"/>
                </a:lnTo>
                <a:lnTo>
                  <a:pt x="410" y="533"/>
                </a:lnTo>
                <a:lnTo>
                  <a:pt x="368" y="550"/>
                </a:lnTo>
                <a:lnTo>
                  <a:pt x="326" y="559"/>
                </a:lnTo>
                <a:lnTo>
                  <a:pt x="282" y="563"/>
                </a:lnTo>
                <a:lnTo>
                  <a:pt x="245" y="561"/>
                </a:lnTo>
                <a:lnTo>
                  <a:pt x="209" y="554"/>
                </a:lnTo>
                <a:lnTo>
                  <a:pt x="174" y="542"/>
                </a:lnTo>
                <a:lnTo>
                  <a:pt x="141" y="526"/>
                </a:lnTo>
                <a:lnTo>
                  <a:pt x="111" y="505"/>
                </a:lnTo>
                <a:lnTo>
                  <a:pt x="83" y="481"/>
                </a:lnTo>
                <a:lnTo>
                  <a:pt x="59" y="453"/>
                </a:lnTo>
                <a:lnTo>
                  <a:pt x="38" y="422"/>
                </a:lnTo>
                <a:lnTo>
                  <a:pt x="22" y="389"/>
                </a:lnTo>
                <a:lnTo>
                  <a:pt x="10" y="355"/>
                </a:lnTo>
                <a:lnTo>
                  <a:pt x="3" y="319"/>
                </a:lnTo>
                <a:lnTo>
                  <a:pt x="0" y="282"/>
                </a:lnTo>
                <a:lnTo>
                  <a:pt x="4" y="238"/>
                </a:lnTo>
                <a:lnTo>
                  <a:pt x="14" y="195"/>
                </a:lnTo>
                <a:lnTo>
                  <a:pt x="31" y="154"/>
                </a:lnTo>
                <a:lnTo>
                  <a:pt x="54" y="117"/>
                </a:lnTo>
                <a:lnTo>
                  <a:pt x="83" y="82"/>
                </a:lnTo>
                <a:lnTo>
                  <a:pt x="116" y="54"/>
                </a:lnTo>
                <a:lnTo>
                  <a:pt x="155" y="30"/>
                </a:lnTo>
                <a:lnTo>
                  <a:pt x="194" y="14"/>
                </a:lnTo>
                <a:lnTo>
                  <a:pt x="238" y="4"/>
                </a:lnTo>
                <a:lnTo>
                  <a:pt x="282" y="0"/>
                </a:ln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0"/>
          </p:nvPr>
        </p:nvSpPr>
        <p:spPr>
          <a:xfrm>
            <a:off x="6537847" y="1731662"/>
            <a:ext cx="4559379" cy="3099100"/>
          </a:xfrm>
          <a:custGeom>
            <a:avLst/>
            <a:gdLst/>
            <a:ahLst/>
            <a:cxnLst/>
            <a:rect l="l" t="t" r="r" b="b"/>
            <a:pathLst>
              <a:path w="4559379" h="3099100">
                <a:moveTo>
                  <a:pt x="0" y="0"/>
                </a:moveTo>
                <a:lnTo>
                  <a:pt x="751741" y="0"/>
                </a:lnTo>
                <a:lnTo>
                  <a:pt x="1365590" y="1788166"/>
                </a:lnTo>
                <a:lnTo>
                  <a:pt x="1917163" y="0"/>
                </a:lnTo>
                <a:lnTo>
                  <a:pt x="2642215" y="0"/>
                </a:lnTo>
                <a:lnTo>
                  <a:pt x="3189341" y="1788166"/>
                </a:lnTo>
                <a:lnTo>
                  <a:pt x="3807637" y="0"/>
                </a:lnTo>
                <a:lnTo>
                  <a:pt x="4559379" y="0"/>
                </a:lnTo>
                <a:lnTo>
                  <a:pt x="3477575" y="3099100"/>
                </a:lnTo>
                <a:lnTo>
                  <a:pt x="2954833" y="3099100"/>
                </a:lnTo>
                <a:lnTo>
                  <a:pt x="2277465" y="947461"/>
                </a:lnTo>
                <a:lnTo>
                  <a:pt x="1604525" y="3099100"/>
                </a:lnTo>
                <a:lnTo>
                  <a:pt x="1081803" y="3099100"/>
                </a:lnTo>
                <a:close/>
              </a:path>
            </a:pathLst>
          </a:custGeo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695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8"/>
          <p:cNvSpPr>
            <a:spLocks/>
          </p:cNvSpPr>
          <p:nvPr userDrawn="1"/>
        </p:nvSpPr>
        <p:spPr bwMode="auto">
          <a:xfrm>
            <a:off x="11608454" y="6443668"/>
            <a:ext cx="64471" cy="124912"/>
          </a:xfrm>
          <a:custGeom>
            <a:avLst/>
            <a:gdLst>
              <a:gd name="T0" fmla="*/ 1 w 27"/>
              <a:gd name="T1" fmla="*/ 52 h 52"/>
              <a:gd name="T2" fmla="*/ 0 w 27"/>
              <a:gd name="T3" fmla="*/ 51 h 52"/>
              <a:gd name="T4" fmla="*/ 0 w 27"/>
              <a:gd name="T5" fmla="*/ 49 h 52"/>
              <a:gd name="T6" fmla="*/ 23 w 27"/>
              <a:gd name="T7" fmla="*/ 26 h 52"/>
              <a:gd name="T8" fmla="*/ 0 w 27"/>
              <a:gd name="T9" fmla="*/ 3 h 52"/>
              <a:gd name="T10" fmla="*/ 0 w 27"/>
              <a:gd name="T11" fmla="*/ 1 h 52"/>
              <a:gd name="T12" fmla="*/ 2 w 27"/>
              <a:gd name="T13" fmla="*/ 1 h 52"/>
              <a:gd name="T14" fmla="*/ 26 w 27"/>
              <a:gd name="T15" fmla="*/ 25 h 52"/>
              <a:gd name="T16" fmla="*/ 26 w 27"/>
              <a:gd name="T17" fmla="*/ 27 h 52"/>
              <a:gd name="T18" fmla="*/ 2 w 27"/>
              <a:gd name="T19" fmla="*/ 51 h 52"/>
              <a:gd name="T20" fmla="*/ 1 w 27"/>
              <a:gd name="T21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7" h="52">
                <a:moveTo>
                  <a:pt x="1" y="52"/>
                </a:moveTo>
                <a:cubicBezTo>
                  <a:pt x="1" y="52"/>
                  <a:pt x="1" y="52"/>
                  <a:pt x="0" y="51"/>
                </a:cubicBezTo>
                <a:cubicBezTo>
                  <a:pt x="0" y="51"/>
                  <a:pt x="0" y="50"/>
                  <a:pt x="0" y="49"/>
                </a:cubicBezTo>
                <a:cubicBezTo>
                  <a:pt x="23" y="26"/>
                  <a:pt x="23" y="26"/>
                  <a:pt x="23" y="26"/>
                </a:cubicBezTo>
                <a:cubicBezTo>
                  <a:pt x="0" y="3"/>
                  <a:pt x="0" y="3"/>
                  <a:pt x="0" y="3"/>
                </a:cubicBezTo>
                <a:cubicBezTo>
                  <a:pt x="0" y="2"/>
                  <a:pt x="0" y="1"/>
                  <a:pt x="0" y="1"/>
                </a:cubicBezTo>
                <a:cubicBezTo>
                  <a:pt x="1" y="0"/>
                  <a:pt x="2" y="0"/>
                  <a:pt x="2" y="1"/>
                </a:cubicBezTo>
                <a:cubicBezTo>
                  <a:pt x="26" y="25"/>
                  <a:pt x="26" y="25"/>
                  <a:pt x="26" y="25"/>
                </a:cubicBezTo>
                <a:cubicBezTo>
                  <a:pt x="27" y="25"/>
                  <a:pt x="27" y="26"/>
                  <a:pt x="26" y="27"/>
                </a:cubicBezTo>
                <a:cubicBezTo>
                  <a:pt x="2" y="51"/>
                  <a:pt x="2" y="51"/>
                  <a:pt x="2" y="51"/>
                </a:cubicBezTo>
                <a:cubicBezTo>
                  <a:pt x="2" y="52"/>
                  <a:pt x="2" y="52"/>
                  <a:pt x="1" y="52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>
                <a:lumMod val="25000"/>
                <a:lumOff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9"/>
          <p:cNvSpPr>
            <a:spLocks/>
          </p:cNvSpPr>
          <p:nvPr userDrawn="1"/>
        </p:nvSpPr>
        <p:spPr bwMode="auto">
          <a:xfrm>
            <a:off x="10739108" y="6443668"/>
            <a:ext cx="64471" cy="124912"/>
          </a:xfrm>
          <a:custGeom>
            <a:avLst/>
            <a:gdLst>
              <a:gd name="T0" fmla="*/ 25 w 27"/>
              <a:gd name="T1" fmla="*/ 52 h 52"/>
              <a:gd name="T2" fmla="*/ 24 w 27"/>
              <a:gd name="T3" fmla="*/ 51 h 52"/>
              <a:gd name="T4" fmla="*/ 1 w 27"/>
              <a:gd name="T5" fmla="*/ 27 h 52"/>
              <a:gd name="T6" fmla="*/ 1 w 27"/>
              <a:gd name="T7" fmla="*/ 25 h 52"/>
              <a:gd name="T8" fmla="*/ 24 w 27"/>
              <a:gd name="T9" fmla="*/ 1 h 52"/>
              <a:gd name="T10" fmla="*/ 26 w 27"/>
              <a:gd name="T11" fmla="*/ 1 h 52"/>
              <a:gd name="T12" fmla="*/ 26 w 27"/>
              <a:gd name="T13" fmla="*/ 3 h 52"/>
              <a:gd name="T14" fmla="*/ 4 w 27"/>
              <a:gd name="T15" fmla="*/ 26 h 52"/>
              <a:gd name="T16" fmla="*/ 26 w 27"/>
              <a:gd name="T17" fmla="*/ 49 h 52"/>
              <a:gd name="T18" fmla="*/ 26 w 27"/>
              <a:gd name="T19" fmla="*/ 51 h 52"/>
              <a:gd name="T20" fmla="*/ 25 w 27"/>
              <a:gd name="T21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7" h="52">
                <a:moveTo>
                  <a:pt x="25" y="52"/>
                </a:moveTo>
                <a:cubicBezTo>
                  <a:pt x="25" y="52"/>
                  <a:pt x="24" y="52"/>
                  <a:pt x="24" y="51"/>
                </a:cubicBezTo>
                <a:cubicBezTo>
                  <a:pt x="1" y="27"/>
                  <a:pt x="1" y="27"/>
                  <a:pt x="1" y="27"/>
                </a:cubicBezTo>
                <a:cubicBezTo>
                  <a:pt x="0" y="26"/>
                  <a:pt x="0" y="25"/>
                  <a:pt x="1" y="25"/>
                </a:cubicBezTo>
                <a:cubicBezTo>
                  <a:pt x="24" y="1"/>
                  <a:pt x="24" y="1"/>
                  <a:pt x="24" y="1"/>
                </a:cubicBezTo>
                <a:cubicBezTo>
                  <a:pt x="25" y="0"/>
                  <a:pt x="26" y="0"/>
                  <a:pt x="26" y="1"/>
                </a:cubicBezTo>
                <a:cubicBezTo>
                  <a:pt x="27" y="1"/>
                  <a:pt x="27" y="2"/>
                  <a:pt x="26" y="3"/>
                </a:cubicBezTo>
                <a:cubicBezTo>
                  <a:pt x="4" y="26"/>
                  <a:pt x="4" y="26"/>
                  <a:pt x="4" y="26"/>
                </a:cubicBezTo>
                <a:cubicBezTo>
                  <a:pt x="26" y="49"/>
                  <a:pt x="26" y="49"/>
                  <a:pt x="26" y="49"/>
                </a:cubicBezTo>
                <a:cubicBezTo>
                  <a:pt x="27" y="50"/>
                  <a:pt x="27" y="51"/>
                  <a:pt x="26" y="51"/>
                </a:cubicBezTo>
                <a:cubicBezTo>
                  <a:pt x="26" y="52"/>
                  <a:pt x="26" y="52"/>
                  <a:pt x="25" y="52"/>
                </a:cubicBez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12700">
            <a:solidFill>
              <a:schemeClr val="tx1">
                <a:lumMod val="25000"/>
                <a:lumOff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0987850" y="6449878"/>
            <a:ext cx="45987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lvl="0"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  <a:cs typeface="Poppins SemiBold" panose="02000000000000000000" pitchFamily="2" charset="0"/>
              </a:defRPr>
            </a:lvl1pPr>
          </a:lstStyle>
          <a:p>
            <a:pPr lvl="0"/>
            <a:fld id="{C7C71010-677A-489C-BB3F-CA8EBC4C3264}" type="slidenum">
              <a:rPr lang="id-ID" b="0" i="0" smtClean="0">
                <a:solidFill>
                  <a:schemeClr val="tx1">
                    <a:lumMod val="25000"/>
                    <a:lumOff val="75000"/>
                  </a:schemeClr>
                </a:solidFill>
                <a:latin typeface="Poppins" charset="0"/>
                <a:ea typeface="Poppins" charset="0"/>
                <a:cs typeface="Poppins" charset="0"/>
              </a:rPr>
              <a:pPr lvl="0"/>
              <a:t>‹#›</a:t>
            </a:fld>
            <a:endParaRPr lang="id-ID" b="0" i="0" dirty="0">
              <a:solidFill>
                <a:schemeClr val="tx1">
                  <a:lumMod val="25000"/>
                  <a:lumOff val="75000"/>
                </a:schemeClr>
              </a:solidFill>
              <a:latin typeface="Poppins" charset="0"/>
              <a:ea typeface="Poppins" charset="0"/>
              <a:cs typeface="Poppins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0599086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1465342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1032214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4"/>
          <p:cNvSpPr>
            <a:spLocks/>
          </p:cNvSpPr>
          <p:nvPr userDrawn="1"/>
        </p:nvSpPr>
        <p:spPr bwMode="auto">
          <a:xfrm>
            <a:off x="1341076" y="6443668"/>
            <a:ext cx="150096" cy="124912"/>
          </a:xfrm>
          <a:custGeom>
            <a:avLst/>
            <a:gdLst>
              <a:gd name="T0" fmla="*/ 57 w 63"/>
              <a:gd name="T1" fmla="*/ 13 h 52"/>
              <a:gd name="T2" fmla="*/ 57 w 63"/>
              <a:gd name="T3" fmla="*/ 15 h 52"/>
              <a:gd name="T4" fmla="*/ 20 w 63"/>
              <a:gd name="T5" fmla="*/ 52 h 52"/>
              <a:gd name="T6" fmla="*/ 0 w 63"/>
              <a:gd name="T7" fmla="*/ 46 h 52"/>
              <a:gd name="T8" fmla="*/ 3 w 63"/>
              <a:gd name="T9" fmla="*/ 46 h 52"/>
              <a:gd name="T10" fmla="*/ 19 w 63"/>
              <a:gd name="T11" fmla="*/ 40 h 52"/>
              <a:gd name="T12" fmla="*/ 7 w 63"/>
              <a:gd name="T13" fmla="*/ 32 h 52"/>
              <a:gd name="T14" fmla="*/ 10 w 63"/>
              <a:gd name="T15" fmla="*/ 32 h 52"/>
              <a:gd name="T16" fmla="*/ 13 w 63"/>
              <a:gd name="T17" fmla="*/ 31 h 52"/>
              <a:gd name="T18" fmla="*/ 3 w 63"/>
              <a:gd name="T19" fmla="*/ 19 h 52"/>
              <a:gd name="T20" fmla="*/ 3 w 63"/>
              <a:gd name="T21" fmla="*/ 19 h 52"/>
              <a:gd name="T22" fmla="*/ 9 w 63"/>
              <a:gd name="T23" fmla="*/ 20 h 52"/>
              <a:gd name="T24" fmla="*/ 3 w 63"/>
              <a:gd name="T25" fmla="*/ 10 h 52"/>
              <a:gd name="T26" fmla="*/ 5 w 63"/>
              <a:gd name="T27" fmla="*/ 2 h 52"/>
              <a:gd name="T28" fmla="*/ 31 w 63"/>
              <a:gd name="T29" fmla="*/ 16 h 52"/>
              <a:gd name="T30" fmla="*/ 31 w 63"/>
              <a:gd name="T31" fmla="*/ 14 h 52"/>
              <a:gd name="T32" fmla="*/ 44 w 63"/>
              <a:gd name="T33" fmla="*/ 0 h 52"/>
              <a:gd name="T34" fmla="*/ 53 w 63"/>
              <a:gd name="T35" fmla="*/ 4 h 52"/>
              <a:gd name="T36" fmla="*/ 61 w 63"/>
              <a:gd name="T37" fmla="*/ 0 h 52"/>
              <a:gd name="T38" fmla="*/ 56 w 63"/>
              <a:gd name="T39" fmla="*/ 8 h 52"/>
              <a:gd name="T40" fmla="*/ 63 w 63"/>
              <a:gd name="T41" fmla="*/ 6 h 52"/>
              <a:gd name="T42" fmla="*/ 57 w 63"/>
              <a:gd name="T43" fmla="*/ 13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3" h="52">
                <a:moveTo>
                  <a:pt x="57" y="13"/>
                </a:moveTo>
                <a:cubicBezTo>
                  <a:pt x="57" y="14"/>
                  <a:pt x="57" y="14"/>
                  <a:pt x="57" y="15"/>
                </a:cubicBezTo>
                <a:cubicBezTo>
                  <a:pt x="57" y="32"/>
                  <a:pt x="44" y="52"/>
                  <a:pt x="20" y="52"/>
                </a:cubicBezTo>
                <a:cubicBezTo>
                  <a:pt x="13" y="52"/>
                  <a:pt x="6" y="50"/>
                  <a:pt x="0" y="46"/>
                </a:cubicBezTo>
                <a:cubicBezTo>
                  <a:pt x="1" y="46"/>
                  <a:pt x="2" y="46"/>
                  <a:pt x="3" y="46"/>
                </a:cubicBezTo>
                <a:cubicBezTo>
                  <a:pt x="9" y="46"/>
                  <a:pt x="15" y="44"/>
                  <a:pt x="19" y="40"/>
                </a:cubicBezTo>
                <a:cubicBezTo>
                  <a:pt x="14" y="40"/>
                  <a:pt x="9" y="37"/>
                  <a:pt x="7" y="32"/>
                </a:cubicBezTo>
                <a:cubicBezTo>
                  <a:pt x="8" y="32"/>
                  <a:pt x="9" y="32"/>
                  <a:pt x="10" y="32"/>
                </a:cubicBezTo>
                <a:cubicBezTo>
                  <a:pt x="11" y="32"/>
                  <a:pt x="12" y="32"/>
                  <a:pt x="13" y="31"/>
                </a:cubicBezTo>
                <a:cubicBezTo>
                  <a:pt x="7" y="30"/>
                  <a:pt x="3" y="25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5" y="19"/>
                  <a:pt x="7" y="20"/>
                  <a:pt x="9" y="20"/>
                </a:cubicBezTo>
                <a:cubicBezTo>
                  <a:pt x="5" y="18"/>
                  <a:pt x="3" y="14"/>
                  <a:pt x="3" y="10"/>
                </a:cubicBezTo>
                <a:cubicBezTo>
                  <a:pt x="3" y="6"/>
                  <a:pt x="4" y="4"/>
                  <a:pt x="5" y="2"/>
                </a:cubicBezTo>
                <a:cubicBezTo>
                  <a:pt x="11" y="11"/>
                  <a:pt x="20" y="16"/>
                  <a:pt x="31" y="16"/>
                </a:cubicBezTo>
                <a:cubicBezTo>
                  <a:pt x="31" y="14"/>
                  <a:pt x="31" y="14"/>
                  <a:pt x="31" y="14"/>
                </a:cubicBezTo>
                <a:cubicBezTo>
                  <a:pt x="31" y="5"/>
                  <a:pt x="37" y="0"/>
                  <a:pt x="44" y="0"/>
                </a:cubicBezTo>
                <a:cubicBezTo>
                  <a:pt x="48" y="0"/>
                  <a:pt x="51" y="1"/>
                  <a:pt x="53" y="4"/>
                </a:cubicBezTo>
                <a:cubicBezTo>
                  <a:pt x="56" y="3"/>
                  <a:pt x="59" y="2"/>
                  <a:pt x="61" y="0"/>
                </a:cubicBezTo>
                <a:cubicBezTo>
                  <a:pt x="61" y="4"/>
                  <a:pt x="58" y="6"/>
                  <a:pt x="56" y="8"/>
                </a:cubicBezTo>
                <a:cubicBezTo>
                  <a:pt x="58" y="7"/>
                  <a:pt x="61" y="7"/>
                  <a:pt x="63" y="6"/>
                </a:cubicBezTo>
                <a:cubicBezTo>
                  <a:pt x="61" y="8"/>
                  <a:pt x="59" y="11"/>
                  <a:pt x="57" y="13"/>
                </a:cubicBez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16"/>
          <p:cNvSpPr>
            <a:spLocks/>
          </p:cNvSpPr>
          <p:nvPr userDrawn="1"/>
        </p:nvSpPr>
        <p:spPr bwMode="auto">
          <a:xfrm>
            <a:off x="514038" y="6443668"/>
            <a:ext cx="64471" cy="124912"/>
          </a:xfrm>
          <a:custGeom>
            <a:avLst/>
            <a:gdLst>
              <a:gd name="T0" fmla="*/ 27 w 27"/>
              <a:gd name="T1" fmla="*/ 8 h 52"/>
              <a:gd name="T2" fmla="*/ 22 w 27"/>
              <a:gd name="T3" fmla="*/ 8 h 52"/>
              <a:gd name="T4" fmla="*/ 18 w 27"/>
              <a:gd name="T5" fmla="*/ 13 h 52"/>
              <a:gd name="T6" fmla="*/ 18 w 27"/>
              <a:gd name="T7" fmla="*/ 19 h 52"/>
              <a:gd name="T8" fmla="*/ 27 w 27"/>
              <a:gd name="T9" fmla="*/ 19 h 52"/>
              <a:gd name="T10" fmla="*/ 25 w 27"/>
              <a:gd name="T11" fmla="*/ 28 h 52"/>
              <a:gd name="T12" fmla="*/ 18 w 27"/>
              <a:gd name="T13" fmla="*/ 28 h 52"/>
              <a:gd name="T14" fmla="*/ 18 w 27"/>
              <a:gd name="T15" fmla="*/ 52 h 52"/>
              <a:gd name="T16" fmla="*/ 8 w 27"/>
              <a:gd name="T17" fmla="*/ 52 h 52"/>
              <a:gd name="T18" fmla="*/ 8 w 27"/>
              <a:gd name="T19" fmla="*/ 28 h 52"/>
              <a:gd name="T20" fmla="*/ 0 w 27"/>
              <a:gd name="T21" fmla="*/ 28 h 52"/>
              <a:gd name="T22" fmla="*/ 0 w 27"/>
              <a:gd name="T23" fmla="*/ 19 h 52"/>
              <a:gd name="T24" fmla="*/ 8 w 27"/>
              <a:gd name="T25" fmla="*/ 19 h 52"/>
              <a:gd name="T26" fmla="*/ 8 w 27"/>
              <a:gd name="T27" fmla="*/ 12 h 52"/>
              <a:gd name="T28" fmla="*/ 20 w 27"/>
              <a:gd name="T29" fmla="*/ 0 h 52"/>
              <a:gd name="T30" fmla="*/ 27 w 27"/>
              <a:gd name="T31" fmla="*/ 0 h 52"/>
              <a:gd name="T32" fmla="*/ 27 w 27"/>
              <a:gd name="T33" fmla="*/ 8 h 52"/>
              <a:gd name="T34" fmla="*/ 27 w 27"/>
              <a:gd name="T35" fmla="*/ 8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7" h="52">
                <a:moveTo>
                  <a:pt x="27" y="8"/>
                </a:moveTo>
                <a:cubicBezTo>
                  <a:pt x="22" y="8"/>
                  <a:pt x="22" y="8"/>
                  <a:pt x="22" y="8"/>
                </a:cubicBezTo>
                <a:cubicBezTo>
                  <a:pt x="18" y="8"/>
                  <a:pt x="18" y="11"/>
                  <a:pt x="18" y="13"/>
                </a:cubicBezTo>
                <a:cubicBezTo>
                  <a:pt x="18" y="19"/>
                  <a:pt x="18" y="19"/>
                  <a:pt x="18" y="19"/>
                </a:cubicBezTo>
                <a:cubicBezTo>
                  <a:pt x="27" y="19"/>
                  <a:pt x="27" y="19"/>
                  <a:pt x="27" y="19"/>
                </a:cubicBezTo>
                <a:cubicBezTo>
                  <a:pt x="25" y="28"/>
                  <a:pt x="25" y="28"/>
                  <a:pt x="25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52"/>
                  <a:pt x="18" y="52"/>
                  <a:pt x="18" y="52"/>
                </a:cubicBezTo>
                <a:cubicBezTo>
                  <a:pt x="8" y="52"/>
                  <a:pt x="8" y="52"/>
                  <a:pt x="8" y="52"/>
                </a:cubicBezTo>
                <a:cubicBezTo>
                  <a:pt x="8" y="28"/>
                  <a:pt x="8" y="28"/>
                  <a:pt x="8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9"/>
                  <a:pt x="0" y="19"/>
                  <a:pt x="0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4"/>
                  <a:pt x="13" y="0"/>
                  <a:pt x="20" y="0"/>
                </a:cubicBezTo>
                <a:cubicBezTo>
                  <a:pt x="23" y="0"/>
                  <a:pt x="26" y="0"/>
                  <a:pt x="27" y="0"/>
                </a:cubicBezTo>
                <a:cubicBezTo>
                  <a:pt x="27" y="8"/>
                  <a:pt x="27" y="8"/>
                  <a:pt x="27" y="8"/>
                </a:cubicBezTo>
                <a:cubicBezTo>
                  <a:pt x="27" y="8"/>
                  <a:pt x="27" y="8"/>
                  <a:pt x="27" y="8"/>
                </a:cubicBez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366626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799754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1240341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utoShape 5"/>
          <p:cNvSpPr>
            <a:spLocks noChangeAspect="1" noChangeArrowheads="1" noTextEdit="1"/>
          </p:cNvSpPr>
          <p:nvPr userDrawn="1"/>
        </p:nvSpPr>
        <p:spPr bwMode="auto">
          <a:xfrm>
            <a:off x="897062" y="6430220"/>
            <a:ext cx="163145" cy="16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8"/>
          <p:cNvSpPr>
            <a:spLocks noEditPoints="1"/>
          </p:cNvSpPr>
          <p:nvPr userDrawn="1"/>
        </p:nvSpPr>
        <p:spPr bwMode="auto">
          <a:xfrm>
            <a:off x="897062" y="6431125"/>
            <a:ext cx="163145" cy="163145"/>
          </a:xfrm>
          <a:custGeom>
            <a:avLst/>
            <a:gdLst/>
            <a:ahLst/>
            <a:cxnLst>
              <a:cxn ang="0">
                <a:pos x="1031" y="400"/>
              </a:cxn>
              <a:cxn ang="0">
                <a:pos x="809" y="482"/>
              </a:cxn>
              <a:cxn ang="0">
                <a:pos x="622" y="622"/>
              </a:cxn>
              <a:cxn ang="0">
                <a:pos x="482" y="809"/>
              </a:cxn>
              <a:cxn ang="0">
                <a:pos x="400" y="1031"/>
              </a:cxn>
              <a:cxn ang="0">
                <a:pos x="384" y="3135"/>
              </a:cxn>
              <a:cxn ang="0">
                <a:pos x="421" y="3375"/>
              </a:cxn>
              <a:cxn ang="0">
                <a:pos x="522" y="3588"/>
              </a:cxn>
              <a:cxn ang="0">
                <a:pos x="679" y="3759"/>
              </a:cxn>
              <a:cxn ang="0">
                <a:pos x="879" y="3882"/>
              </a:cxn>
              <a:cxn ang="0">
                <a:pos x="1112" y="3941"/>
              </a:cxn>
              <a:cxn ang="0">
                <a:pos x="3217" y="3941"/>
              </a:cxn>
              <a:cxn ang="0">
                <a:pos x="3449" y="3882"/>
              </a:cxn>
              <a:cxn ang="0">
                <a:pos x="3650" y="3759"/>
              </a:cxn>
              <a:cxn ang="0">
                <a:pos x="3807" y="3588"/>
              </a:cxn>
              <a:cxn ang="0">
                <a:pos x="3908" y="3375"/>
              </a:cxn>
              <a:cxn ang="0">
                <a:pos x="3945" y="3135"/>
              </a:cxn>
              <a:cxn ang="0">
                <a:pos x="3929" y="1031"/>
              </a:cxn>
              <a:cxn ang="0">
                <a:pos x="3847" y="809"/>
              </a:cxn>
              <a:cxn ang="0">
                <a:pos x="3707" y="622"/>
              </a:cxn>
              <a:cxn ang="0">
                <a:pos x="3520" y="482"/>
              </a:cxn>
              <a:cxn ang="0">
                <a:pos x="3298" y="400"/>
              </a:cxn>
              <a:cxn ang="0">
                <a:pos x="1194" y="384"/>
              </a:cxn>
              <a:cxn ang="0">
                <a:pos x="3233" y="4"/>
              </a:cxn>
              <a:cxn ang="0">
                <a:pos x="3512" y="61"/>
              </a:cxn>
              <a:cxn ang="0">
                <a:pos x="3763" y="179"/>
              </a:cxn>
              <a:cxn ang="0">
                <a:pos x="3980" y="349"/>
              </a:cxn>
              <a:cxn ang="0">
                <a:pos x="4150" y="566"/>
              </a:cxn>
              <a:cxn ang="0">
                <a:pos x="4268" y="817"/>
              </a:cxn>
              <a:cxn ang="0">
                <a:pos x="4325" y="1096"/>
              </a:cxn>
              <a:cxn ang="0">
                <a:pos x="4325" y="3233"/>
              </a:cxn>
              <a:cxn ang="0">
                <a:pos x="4268" y="3512"/>
              </a:cxn>
              <a:cxn ang="0">
                <a:pos x="4150" y="3763"/>
              </a:cxn>
              <a:cxn ang="0">
                <a:pos x="3980" y="3980"/>
              </a:cxn>
              <a:cxn ang="0">
                <a:pos x="3763" y="4150"/>
              </a:cxn>
              <a:cxn ang="0">
                <a:pos x="3512" y="4268"/>
              </a:cxn>
              <a:cxn ang="0">
                <a:pos x="3233" y="4325"/>
              </a:cxn>
              <a:cxn ang="0">
                <a:pos x="1096" y="4325"/>
              </a:cxn>
              <a:cxn ang="0">
                <a:pos x="817" y="4268"/>
              </a:cxn>
              <a:cxn ang="0">
                <a:pos x="566" y="4150"/>
              </a:cxn>
              <a:cxn ang="0">
                <a:pos x="349" y="3980"/>
              </a:cxn>
              <a:cxn ang="0">
                <a:pos x="179" y="3763"/>
              </a:cxn>
              <a:cxn ang="0">
                <a:pos x="61" y="3512"/>
              </a:cxn>
              <a:cxn ang="0">
                <a:pos x="4" y="3233"/>
              </a:cxn>
              <a:cxn ang="0">
                <a:pos x="4" y="1096"/>
              </a:cxn>
              <a:cxn ang="0">
                <a:pos x="61" y="817"/>
              </a:cxn>
              <a:cxn ang="0">
                <a:pos x="179" y="566"/>
              </a:cxn>
              <a:cxn ang="0">
                <a:pos x="349" y="349"/>
              </a:cxn>
              <a:cxn ang="0">
                <a:pos x="566" y="179"/>
              </a:cxn>
              <a:cxn ang="0">
                <a:pos x="817" y="61"/>
              </a:cxn>
              <a:cxn ang="0">
                <a:pos x="1096" y="4"/>
              </a:cxn>
            </a:cxnLst>
            <a:rect l="0" t="0" r="r" b="b"/>
            <a:pathLst>
              <a:path w="4329" h="4329">
                <a:moveTo>
                  <a:pt x="1194" y="384"/>
                </a:moveTo>
                <a:lnTo>
                  <a:pt x="1112" y="388"/>
                </a:lnTo>
                <a:lnTo>
                  <a:pt x="1031" y="400"/>
                </a:lnTo>
                <a:lnTo>
                  <a:pt x="954" y="421"/>
                </a:lnTo>
                <a:lnTo>
                  <a:pt x="879" y="448"/>
                </a:lnTo>
                <a:lnTo>
                  <a:pt x="809" y="482"/>
                </a:lnTo>
                <a:lnTo>
                  <a:pt x="741" y="522"/>
                </a:lnTo>
                <a:lnTo>
                  <a:pt x="679" y="570"/>
                </a:lnTo>
                <a:lnTo>
                  <a:pt x="622" y="622"/>
                </a:lnTo>
                <a:lnTo>
                  <a:pt x="570" y="679"/>
                </a:lnTo>
                <a:lnTo>
                  <a:pt x="522" y="741"/>
                </a:lnTo>
                <a:lnTo>
                  <a:pt x="482" y="809"/>
                </a:lnTo>
                <a:lnTo>
                  <a:pt x="447" y="880"/>
                </a:lnTo>
                <a:lnTo>
                  <a:pt x="421" y="954"/>
                </a:lnTo>
                <a:lnTo>
                  <a:pt x="400" y="1031"/>
                </a:lnTo>
                <a:lnTo>
                  <a:pt x="388" y="1112"/>
                </a:lnTo>
                <a:lnTo>
                  <a:pt x="384" y="1195"/>
                </a:lnTo>
                <a:lnTo>
                  <a:pt x="384" y="3135"/>
                </a:lnTo>
                <a:lnTo>
                  <a:pt x="388" y="3217"/>
                </a:lnTo>
                <a:lnTo>
                  <a:pt x="400" y="3298"/>
                </a:lnTo>
                <a:lnTo>
                  <a:pt x="421" y="3375"/>
                </a:lnTo>
                <a:lnTo>
                  <a:pt x="447" y="3450"/>
                </a:lnTo>
                <a:lnTo>
                  <a:pt x="482" y="3520"/>
                </a:lnTo>
                <a:lnTo>
                  <a:pt x="522" y="3588"/>
                </a:lnTo>
                <a:lnTo>
                  <a:pt x="570" y="3650"/>
                </a:lnTo>
                <a:lnTo>
                  <a:pt x="622" y="3708"/>
                </a:lnTo>
                <a:lnTo>
                  <a:pt x="679" y="3759"/>
                </a:lnTo>
                <a:lnTo>
                  <a:pt x="741" y="3807"/>
                </a:lnTo>
                <a:lnTo>
                  <a:pt x="809" y="3847"/>
                </a:lnTo>
                <a:lnTo>
                  <a:pt x="879" y="3882"/>
                </a:lnTo>
                <a:lnTo>
                  <a:pt x="954" y="3908"/>
                </a:lnTo>
                <a:lnTo>
                  <a:pt x="1031" y="3929"/>
                </a:lnTo>
                <a:lnTo>
                  <a:pt x="1112" y="3941"/>
                </a:lnTo>
                <a:lnTo>
                  <a:pt x="1194" y="3945"/>
                </a:lnTo>
                <a:lnTo>
                  <a:pt x="3134" y="3945"/>
                </a:lnTo>
                <a:lnTo>
                  <a:pt x="3217" y="3941"/>
                </a:lnTo>
                <a:lnTo>
                  <a:pt x="3298" y="3929"/>
                </a:lnTo>
                <a:lnTo>
                  <a:pt x="3375" y="3908"/>
                </a:lnTo>
                <a:lnTo>
                  <a:pt x="3449" y="3882"/>
                </a:lnTo>
                <a:lnTo>
                  <a:pt x="3520" y="3847"/>
                </a:lnTo>
                <a:lnTo>
                  <a:pt x="3588" y="3807"/>
                </a:lnTo>
                <a:lnTo>
                  <a:pt x="3650" y="3759"/>
                </a:lnTo>
                <a:lnTo>
                  <a:pt x="3707" y="3708"/>
                </a:lnTo>
                <a:lnTo>
                  <a:pt x="3759" y="3650"/>
                </a:lnTo>
                <a:lnTo>
                  <a:pt x="3807" y="3588"/>
                </a:lnTo>
                <a:lnTo>
                  <a:pt x="3847" y="3520"/>
                </a:lnTo>
                <a:lnTo>
                  <a:pt x="3881" y="3450"/>
                </a:lnTo>
                <a:lnTo>
                  <a:pt x="3908" y="3375"/>
                </a:lnTo>
                <a:lnTo>
                  <a:pt x="3929" y="3298"/>
                </a:lnTo>
                <a:lnTo>
                  <a:pt x="3941" y="3217"/>
                </a:lnTo>
                <a:lnTo>
                  <a:pt x="3945" y="3135"/>
                </a:lnTo>
                <a:lnTo>
                  <a:pt x="3945" y="1195"/>
                </a:lnTo>
                <a:lnTo>
                  <a:pt x="3941" y="1112"/>
                </a:lnTo>
                <a:lnTo>
                  <a:pt x="3929" y="1031"/>
                </a:lnTo>
                <a:lnTo>
                  <a:pt x="3908" y="954"/>
                </a:lnTo>
                <a:lnTo>
                  <a:pt x="3881" y="880"/>
                </a:lnTo>
                <a:lnTo>
                  <a:pt x="3847" y="809"/>
                </a:lnTo>
                <a:lnTo>
                  <a:pt x="3807" y="741"/>
                </a:lnTo>
                <a:lnTo>
                  <a:pt x="3759" y="679"/>
                </a:lnTo>
                <a:lnTo>
                  <a:pt x="3707" y="622"/>
                </a:lnTo>
                <a:lnTo>
                  <a:pt x="3650" y="570"/>
                </a:lnTo>
                <a:lnTo>
                  <a:pt x="3588" y="522"/>
                </a:lnTo>
                <a:lnTo>
                  <a:pt x="3520" y="482"/>
                </a:lnTo>
                <a:lnTo>
                  <a:pt x="3449" y="448"/>
                </a:lnTo>
                <a:lnTo>
                  <a:pt x="3375" y="421"/>
                </a:lnTo>
                <a:lnTo>
                  <a:pt x="3298" y="400"/>
                </a:lnTo>
                <a:lnTo>
                  <a:pt x="3217" y="388"/>
                </a:lnTo>
                <a:lnTo>
                  <a:pt x="3134" y="384"/>
                </a:lnTo>
                <a:lnTo>
                  <a:pt x="1194" y="384"/>
                </a:lnTo>
                <a:close/>
                <a:moveTo>
                  <a:pt x="1194" y="0"/>
                </a:moveTo>
                <a:lnTo>
                  <a:pt x="3134" y="0"/>
                </a:lnTo>
                <a:lnTo>
                  <a:pt x="3233" y="4"/>
                </a:lnTo>
                <a:lnTo>
                  <a:pt x="3328" y="16"/>
                </a:lnTo>
                <a:lnTo>
                  <a:pt x="3421" y="34"/>
                </a:lnTo>
                <a:lnTo>
                  <a:pt x="3512" y="61"/>
                </a:lnTo>
                <a:lnTo>
                  <a:pt x="3600" y="94"/>
                </a:lnTo>
                <a:lnTo>
                  <a:pt x="3683" y="133"/>
                </a:lnTo>
                <a:lnTo>
                  <a:pt x="3763" y="179"/>
                </a:lnTo>
                <a:lnTo>
                  <a:pt x="3840" y="231"/>
                </a:lnTo>
                <a:lnTo>
                  <a:pt x="3912" y="288"/>
                </a:lnTo>
                <a:lnTo>
                  <a:pt x="3980" y="349"/>
                </a:lnTo>
                <a:lnTo>
                  <a:pt x="4041" y="417"/>
                </a:lnTo>
                <a:lnTo>
                  <a:pt x="4098" y="489"/>
                </a:lnTo>
                <a:lnTo>
                  <a:pt x="4150" y="566"/>
                </a:lnTo>
                <a:lnTo>
                  <a:pt x="4196" y="646"/>
                </a:lnTo>
                <a:lnTo>
                  <a:pt x="4235" y="729"/>
                </a:lnTo>
                <a:lnTo>
                  <a:pt x="4268" y="817"/>
                </a:lnTo>
                <a:lnTo>
                  <a:pt x="4295" y="908"/>
                </a:lnTo>
                <a:lnTo>
                  <a:pt x="4313" y="1001"/>
                </a:lnTo>
                <a:lnTo>
                  <a:pt x="4325" y="1096"/>
                </a:lnTo>
                <a:lnTo>
                  <a:pt x="4329" y="1195"/>
                </a:lnTo>
                <a:lnTo>
                  <a:pt x="4329" y="3135"/>
                </a:lnTo>
                <a:lnTo>
                  <a:pt x="4325" y="3233"/>
                </a:lnTo>
                <a:lnTo>
                  <a:pt x="4313" y="3329"/>
                </a:lnTo>
                <a:lnTo>
                  <a:pt x="4295" y="3422"/>
                </a:lnTo>
                <a:lnTo>
                  <a:pt x="4268" y="3512"/>
                </a:lnTo>
                <a:lnTo>
                  <a:pt x="4235" y="3600"/>
                </a:lnTo>
                <a:lnTo>
                  <a:pt x="4196" y="3684"/>
                </a:lnTo>
                <a:lnTo>
                  <a:pt x="4150" y="3763"/>
                </a:lnTo>
                <a:lnTo>
                  <a:pt x="4098" y="3840"/>
                </a:lnTo>
                <a:lnTo>
                  <a:pt x="4041" y="3912"/>
                </a:lnTo>
                <a:lnTo>
                  <a:pt x="3980" y="3980"/>
                </a:lnTo>
                <a:lnTo>
                  <a:pt x="3912" y="4041"/>
                </a:lnTo>
                <a:lnTo>
                  <a:pt x="3840" y="4098"/>
                </a:lnTo>
                <a:lnTo>
                  <a:pt x="3763" y="4150"/>
                </a:lnTo>
                <a:lnTo>
                  <a:pt x="3683" y="4197"/>
                </a:lnTo>
                <a:lnTo>
                  <a:pt x="3600" y="4235"/>
                </a:lnTo>
                <a:lnTo>
                  <a:pt x="3512" y="4268"/>
                </a:lnTo>
                <a:lnTo>
                  <a:pt x="3421" y="4295"/>
                </a:lnTo>
                <a:lnTo>
                  <a:pt x="3328" y="4313"/>
                </a:lnTo>
                <a:lnTo>
                  <a:pt x="3233" y="4325"/>
                </a:lnTo>
                <a:lnTo>
                  <a:pt x="3134" y="4329"/>
                </a:lnTo>
                <a:lnTo>
                  <a:pt x="1194" y="4329"/>
                </a:lnTo>
                <a:lnTo>
                  <a:pt x="1096" y="4325"/>
                </a:lnTo>
                <a:lnTo>
                  <a:pt x="1000" y="4313"/>
                </a:lnTo>
                <a:lnTo>
                  <a:pt x="907" y="4295"/>
                </a:lnTo>
                <a:lnTo>
                  <a:pt x="817" y="4268"/>
                </a:lnTo>
                <a:lnTo>
                  <a:pt x="729" y="4235"/>
                </a:lnTo>
                <a:lnTo>
                  <a:pt x="645" y="4197"/>
                </a:lnTo>
                <a:lnTo>
                  <a:pt x="566" y="4150"/>
                </a:lnTo>
                <a:lnTo>
                  <a:pt x="489" y="4098"/>
                </a:lnTo>
                <a:lnTo>
                  <a:pt x="417" y="4041"/>
                </a:lnTo>
                <a:lnTo>
                  <a:pt x="349" y="3980"/>
                </a:lnTo>
                <a:lnTo>
                  <a:pt x="288" y="3912"/>
                </a:lnTo>
                <a:lnTo>
                  <a:pt x="231" y="3840"/>
                </a:lnTo>
                <a:lnTo>
                  <a:pt x="179" y="3763"/>
                </a:lnTo>
                <a:lnTo>
                  <a:pt x="133" y="3684"/>
                </a:lnTo>
                <a:lnTo>
                  <a:pt x="94" y="3600"/>
                </a:lnTo>
                <a:lnTo>
                  <a:pt x="61" y="3512"/>
                </a:lnTo>
                <a:lnTo>
                  <a:pt x="34" y="3422"/>
                </a:lnTo>
                <a:lnTo>
                  <a:pt x="16" y="3329"/>
                </a:lnTo>
                <a:lnTo>
                  <a:pt x="4" y="3233"/>
                </a:lnTo>
                <a:lnTo>
                  <a:pt x="0" y="3135"/>
                </a:lnTo>
                <a:lnTo>
                  <a:pt x="0" y="1195"/>
                </a:lnTo>
                <a:lnTo>
                  <a:pt x="4" y="1096"/>
                </a:lnTo>
                <a:lnTo>
                  <a:pt x="16" y="1001"/>
                </a:lnTo>
                <a:lnTo>
                  <a:pt x="34" y="908"/>
                </a:lnTo>
                <a:lnTo>
                  <a:pt x="61" y="817"/>
                </a:lnTo>
                <a:lnTo>
                  <a:pt x="94" y="729"/>
                </a:lnTo>
                <a:lnTo>
                  <a:pt x="133" y="646"/>
                </a:lnTo>
                <a:lnTo>
                  <a:pt x="179" y="566"/>
                </a:lnTo>
                <a:lnTo>
                  <a:pt x="231" y="489"/>
                </a:lnTo>
                <a:lnTo>
                  <a:pt x="288" y="417"/>
                </a:lnTo>
                <a:lnTo>
                  <a:pt x="349" y="349"/>
                </a:lnTo>
                <a:lnTo>
                  <a:pt x="417" y="288"/>
                </a:lnTo>
                <a:lnTo>
                  <a:pt x="489" y="231"/>
                </a:lnTo>
                <a:lnTo>
                  <a:pt x="566" y="179"/>
                </a:lnTo>
                <a:lnTo>
                  <a:pt x="645" y="133"/>
                </a:lnTo>
                <a:lnTo>
                  <a:pt x="729" y="94"/>
                </a:lnTo>
                <a:lnTo>
                  <a:pt x="817" y="61"/>
                </a:lnTo>
                <a:lnTo>
                  <a:pt x="907" y="34"/>
                </a:lnTo>
                <a:lnTo>
                  <a:pt x="1000" y="16"/>
                </a:lnTo>
                <a:lnTo>
                  <a:pt x="1096" y="4"/>
                </a:lnTo>
                <a:lnTo>
                  <a:pt x="1194" y="0"/>
                </a:ln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9"/>
          <p:cNvSpPr>
            <a:spLocks noEditPoints="1"/>
          </p:cNvSpPr>
          <p:nvPr userDrawn="1"/>
        </p:nvSpPr>
        <p:spPr bwMode="auto">
          <a:xfrm>
            <a:off x="936567" y="6470629"/>
            <a:ext cx="84136" cy="84136"/>
          </a:xfrm>
          <a:custGeom>
            <a:avLst/>
            <a:gdLst/>
            <a:ahLst/>
            <a:cxnLst>
              <a:cxn ang="0">
                <a:pos x="969" y="398"/>
              </a:cxn>
              <a:cxn ang="0">
                <a:pos x="768" y="473"/>
              </a:cxn>
              <a:cxn ang="0">
                <a:pos x="599" y="598"/>
              </a:cxn>
              <a:cxn ang="0">
                <a:pos x="473" y="767"/>
              </a:cxn>
              <a:cxn ang="0">
                <a:pos x="400" y="967"/>
              </a:cxn>
              <a:cxn ang="0">
                <a:pos x="389" y="1189"/>
              </a:cxn>
              <a:cxn ang="0">
                <a:pos x="443" y="1399"/>
              </a:cxn>
              <a:cxn ang="0">
                <a:pos x="553" y="1580"/>
              </a:cxn>
              <a:cxn ang="0">
                <a:pos x="708" y="1721"/>
              </a:cxn>
              <a:cxn ang="0">
                <a:pos x="900" y="1812"/>
              </a:cxn>
              <a:cxn ang="0">
                <a:pos x="1116" y="1846"/>
              </a:cxn>
              <a:cxn ang="0">
                <a:pos x="1333" y="1812"/>
              </a:cxn>
              <a:cxn ang="0">
                <a:pos x="1524" y="1721"/>
              </a:cxn>
              <a:cxn ang="0">
                <a:pos x="1680" y="1580"/>
              </a:cxn>
              <a:cxn ang="0">
                <a:pos x="1790" y="1399"/>
              </a:cxn>
              <a:cxn ang="0">
                <a:pos x="1843" y="1189"/>
              </a:cxn>
              <a:cxn ang="0">
                <a:pos x="1833" y="967"/>
              </a:cxn>
              <a:cxn ang="0">
                <a:pos x="1760" y="767"/>
              </a:cxn>
              <a:cxn ang="0">
                <a:pos x="1633" y="598"/>
              </a:cxn>
              <a:cxn ang="0">
                <a:pos x="1465" y="473"/>
              </a:cxn>
              <a:cxn ang="0">
                <a:pos x="1264" y="398"/>
              </a:cxn>
              <a:cxn ang="0">
                <a:pos x="1116" y="0"/>
              </a:cxn>
              <a:cxn ang="0">
                <a:pos x="1398" y="36"/>
              </a:cxn>
              <a:cxn ang="0">
                <a:pos x="1653" y="137"/>
              </a:cxn>
              <a:cxn ang="0">
                <a:pos x="1872" y="295"/>
              </a:cxn>
              <a:cxn ang="0">
                <a:pos x="2047" y="501"/>
              </a:cxn>
              <a:cxn ang="0">
                <a:pos x="2169" y="745"/>
              </a:cxn>
              <a:cxn ang="0">
                <a:pos x="2227" y="1019"/>
              </a:cxn>
              <a:cxn ang="0">
                <a:pos x="2215" y="1305"/>
              </a:cxn>
              <a:cxn ang="0">
                <a:pos x="2134" y="1569"/>
              </a:cxn>
              <a:cxn ang="0">
                <a:pos x="1995" y="1802"/>
              </a:cxn>
              <a:cxn ang="0">
                <a:pos x="1803" y="1993"/>
              </a:cxn>
              <a:cxn ang="0">
                <a:pos x="1571" y="2133"/>
              </a:cxn>
              <a:cxn ang="0">
                <a:pos x="1306" y="2214"/>
              </a:cxn>
              <a:cxn ang="0">
                <a:pos x="1021" y="2226"/>
              </a:cxn>
              <a:cxn ang="0">
                <a:pos x="747" y="2167"/>
              </a:cxn>
              <a:cxn ang="0">
                <a:pos x="502" y="2045"/>
              </a:cxn>
              <a:cxn ang="0">
                <a:pos x="296" y="1871"/>
              </a:cxn>
              <a:cxn ang="0">
                <a:pos x="138" y="1652"/>
              </a:cxn>
              <a:cxn ang="0">
                <a:pos x="36" y="1396"/>
              </a:cxn>
              <a:cxn ang="0">
                <a:pos x="0" y="1115"/>
              </a:cxn>
              <a:cxn ang="0">
                <a:pos x="36" y="833"/>
              </a:cxn>
              <a:cxn ang="0">
                <a:pos x="138" y="578"/>
              </a:cxn>
              <a:cxn ang="0">
                <a:pos x="296" y="359"/>
              </a:cxn>
              <a:cxn ang="0">
                <a:pos x="502" y="184"/>
              </a:cxn>
              <a:cxn ang="0">
                <a:pos x="747" y="62"/>
              </a:cxn>
              <a:cxn ang="0">
                <a:pos x="1021" y="4"/>
              </a:cxn>
            </a:cxnLst>
            <a:rect l="0" t="0" r="r" b="b"/>
            <a:pathLst>
              <a:path w="2231" h="2230">
                <a:moveTo>
                  <a:pt x="1116" y="384"/>
                </a:moveTo>
                <a:lnTo>
                  <a:pt x="1042" y="388"/>
                </a:lnTo>
                <a:lnTo>
                  <a:pt x="969" y="398"/>
                </a:lnTo>
                <a:lnTo>
                  <a:pt x="898" y="417"/>
                </a:lnTo>
                <a:lnTo>
                  <a:pt x="832" y="441"/>
                </a:lnTo>
                <a:lnTo>
                  <a:pt x="768" y="473"/>
                </a:lnTo>
                <a:lnTo>
                  <a:pt x="707" y="509"/>
                </a:lnTo>
                <a:lnTo>
                  <a:pt x="651" y="551"/>
                </a:lnTo>
                <a:lnTo>
                  <a:pt x="599" y="598"/>
                </a:lnTo>
                <a:lnTo>
                  <a:pt x="553" y="650"/>
                </a:lnTo>
                <a:lnTo>
                  <a:pt x="510" y="707"/>
                </a:lnTo>
                <a:lnTo>
                  <a:pt x="473" y="767"/>
                </a:lnTo>
                <a:lnTo>
                  <a:pt x="443" y="830"/>
                </a:lnTo>
                <a:lnTo>
                  <a:pt x="419" y="898"/>
                </a:lnTo>
                <a:lnTo>
                  <a:pt x="400" y="967"/>
                </a:lnTo>
                <a:lnTo>
                  <a:pt x="389" y="1040"/>
                </a:lnTo>
                <a:lnTo>
                  <a:pt x="386" y="1115"/>
                </a:lnTo>
                <a:lnTo>
                  <a:pt x="389" y="1189"/>
                </a:lnTo>
                <a:lnTo>
                  <a:pt x="400" y="1262"/>
                </a:lnTo>
                <a:lnTo>
                  <a:pt x="419" y="1333"/>
                </a:lnTo>
                <a:lnTo>
                  <a:pt x="443" y="1399"/>
                </a:lnTo>
                <a:lnTo>
                  <a:pt x="475" y="1463"/>
                </a:lnTo>
                <a:lnTo>
                  <a:pt x="510" y="1524"/>
                </a:lnTo>
                <a:lnTo>
                  <a:pt x="553" y="1580"/>
                </a:lnTo>
                <a:lnTo>
                  <a:pt x="599" y="1632"/>
                </a:lnTo>
                <a:lnTo>
                  <a:pt x="651" y="1678"/>
                </a:lnTo>
                <a:lnTo>
                  <a:pt x="708" y="1721"/>
                </a:lnTo>
                <a:lnTo>
                  <a:pt x="768" y="1758"/>
                </a:lnTo>
                <a:lnTo>
                  <a:pt x="832" y="1788"/>
                </a:lnTo>
                <a:lnTo>
                  <a:pt x="900" y="1812"/>
                </a:lnTo>
                <a:lnTo>
                  <a:pt x="969" y="1831"/>
                </a:lnTo>
                <a:lnTo>
                  <a:pt x="1042" y="1842"/>
                </a:lnTo>
                <a:lnTo>
                  <a:pt x="1116" y="1846"/>
                </a:lnTo>
                <a:lnTo>
                  <a:pt x="1191" y="1842"/>
                </a:lnTo>
                <a:lnTo>
                  <a:pt x="1264" y="1831"/>
                </a:lnTo>
                <a:lnTo>
                  <a:pt x="1333" y="1812"/>
                </a:lnTo>
                <a:lnTo>
                  <a:pt x="1401" y="1788"/>
                </a:lnTo>
                <a:lnTo>
                  <a:pt x="1465" y="1758"/>
                </a:lnTo>
                <a:lnTo>
                  <a:pt x="1524" y="1721"/>
                </a:lnTo>
                <a:lnTo>
                  <a:pt x="1581" y="1678"/>
                </a:lnTo>
                <a:lnTo>
                  <a:pt x="1633" y="1632"/>
                </a:lnTo>
                <a:lnTo>
                  <a:pt x="1680" y="1580"/>
                </a:lnTo>
                <a:lnTo>
                  <a:pt x="1722" y="1524"/>
                </a:lnTo>
                <a:lnTo>
                  <a:pt x="1758" y="1463"/>
                </a:lnTo>
                <a:lnTo>
                  <a:pt x="1790" y="1399"/>
                </a:lnTo>
                <a:lnTo>
                  <a:pt x="1814" y="1333"/>
                </a:lnTo>
                <a:lnTo>
                  <a:pt x="1833" y="1262"/>
                </a:lnTo>
                <a:lnTo>
                  <a:pt x="1843" y="1189"/>
                </a:lnTo>
                <a:lnTo>
                  <a:pt x="1847" y="1115"/>
                </a:lnTo>
                <a:lnTo>
                  <a:pt x="1843" y="1040"/>
                </a:lnTo>
                <a:lnTo>
                  <a:pt x="1833" y="967"/>
                </a:lnTo>
                <a:lnTo>
                  <a:pt x="1814" y="898"/>
                </a:lnTo>
                <a:lnTo>
                  <a:pt x="1790" y="830"/>
                </a:lnTo>
                <a:lnTo>
                  <a:pt x="1760" y="767"/>
                </a:lnTo>
                <a:lnTo>
                  <a:pt x="1722" y="707"/>
                </a:lnTo>
                <a:lnTo>
                  <a:pt x="1680" y="650"/>
                </a:lnTo>
                <a:lnTo>
                  <a:pt x="1633" y="598"/>
                </a:lnTo>
                <a:lnTo>
                  <a:pt x="1581" y="551"/>
                </a:lnTo>
                <a:lnTo>
                  <a:pt x="1526" y="509"/>
                </a:lnTo>
                <a:lnTo>
                  <a:pt x="1465" y="473"/>
                </a:lnTo>
                <a:lnTo>
                  <a:pt x="1401" y="441"/>
                </a:lnTo>
                <a:lnTo>
                  <a:pt x="1334" y="417"/>
                </a:lnTo>
                <a:lnTo>
                  <a:pt x="1264" y="398"/>
                </a:lnTo>
                <a:lnTo>
                  <a:pt x="1191" y="388"/>
                </a:lnTo>
                <a:lnTo>
                  <a:pt x="1116" y="384"/>
                </a:lnTo>
                <a:close/>
                <a:moveTo>
                  <a:pt x="1116" y="0"/>
                </a:moveTo>
                <a:lnTo>
                  <a:pt x="1212" y="4"/>
                </a:lnTo>
                <a:lnTo>
                  <a:pt x="1306" y="16"/>
                </a:lnTo>
                <a:lnTo>
                  <a:pt x="1398" y="36"/>
                </a:lnTo>
                <a:lnTo>
                  <a:pt x="1486" y="62"/>
                </a:lnTo>
                <a:lnTo>
                  <a:pt x="1571" y="97"/>
                </a:lnTo>
                <a:lnTo>
                  <a:pt x="1653" y="137"/>
                </a:lnTo>
                <a:lnTo>
                  <a:pt x="1730" y="184"/>
                </a:lnTo>
                <a:lnTo>
                  <a:pt x="1803" y="236"/>
                </a:lnTo>
                <a:lnTo>
                  <a:pt x="1872" y="295"/>
                </a:lnTo>
                <a:lnTo>
                  <a:pt x="1936" y="359"/>
                </a:lnTo>
                <a:lnTo>
                  <a:pt x="1995" y="428"/>
                </a:lnTo>
                <a:lnTo>
                  <a:pt x="2047" y="501"/>
                </a:lnTo>
                <a:lnTo>
                  <a:pt x="2094" y="578"/>
                </a:lnTo>
                <a:lnTo>
                  <a:pt x="2134" y="660"/>
                </a:lnTo>
                <a:lnTo>
                  <a:pt x="2169" y="745"/>
                </a:lnTo>
                <a:lnTo>
                  <a:pt x="2195" y="833"/>
                </a:lnTo>
                <a:lnTo>
                  <a:pt x="2215" y="925"/>
                </a:lnTo>
                <a:lnTo>
                  <a:pt x="2227" y="1019"/>
                </a:lnTo>
                <a:lnTo>
                  <a:pt x="2231" y="1115"/>
                </a:lnTo>
                <a:lnTo>
                  <a:pt x="2227" y="1210"/>
                </a:lnTo>
                <a:lnTo>
                  <a:pt x="2215" y="1305"/>
                </a:lnTo>
                <a:lnTo>
                  <a:pt x="2195" y="1396"/>
                </a:lnTo>
                <a:lnTo>
                  <a:pt x="2169" y="1484"/>
                </a:lnTo>
                <a:lnTo>
                  <a:pt x="2134" y="1569"/>
                </a:lnTo>
                <a:lnTo>
                  <a:pt x="2094" y="1652"/>
                </a:lnTo>
                <a:lnTo>
                  <a:pt x="2047" y="1729"/>
                </a:lnTo>
                <a:lnTo>
                  <a:pt x="1995" y="1802"/>
                </a:lnTo>
                <a:lnTo>
                  <a:pt x="1936" y="1871"/>
                </a:lnTo>
                <a:lnTo>
                  <a:pt x="1872" y="1935"/>
                </a:lnTo>
                <a:lnTo>
                  <a:pt x="1803" y="1993"/>
                </a:lnTo>
                <a:lnTo>
                  <a:pt x="1730" y="2045"/>
                </a:lnTo>
                <a:lnTo>
                  <a:pt x="1653" y="2093"/>
                </a:lnTo>
                <a:lnTo>
                  <a:pt x="1571" y="2133"/>
                </a:lnTo>
                <a:lnTo>
                  <a:pt x="1486" y="2167"/>
                </a:lnTo>
                <a:lnTo>
                  <a:pt x="1398" y="2194"/>
                </a:lnTo>
                <a:lnTo>
                  <a:pt x="1306" y="2214"/>
                </a:lnTo>
                <a:lnTo>
                  <a:pt x="1212" y="2226"/>
                </a:lnTo>
                <a:lnTo>
                  <a:pt x="1116" y="2230"/>
                </a:lnTo>
                <a:lnTo>
                  <a:pt x="1021" y="2226"/>
                </a:lnTo>
                <a:lnTo>
                  <a:pt x="926" y="2214"/>
                </a:lnTo>
                <a:lnTo>
                  <a:pt x="835" y="2194"/>
                </a:lnTo>
                <a:lnTo>
                  <a:pt x="747" y="2167"/>
                </a:lnTo>
                <a:lnTo>
                  <a:pt x="662" y="2133"/>
                </a:lnTo>
                <a:lnTo>
                  <a:pt x="580" y="2093"/>
                </a:lnTo>
                <a:lnTo>
                  <a:pt x="502" y="2045"/>
                </a:lnTo>
                <a:lnTo>
                  <a:pt x="429" y="1993"/>
                </a:lnTo>
                <a:lnTo>
                  <a:pt x="360" y="1935"/>
                </a:lnTo>
                <a:lnTo>
                  <a:pt x="296" y="1871"/>
                </a:lnTo>
                <a:lnTo>
                  <a:pt x="238" y="1802"/>
                </a:lnTo>
                <a:lnTo>
                  <a:pt x="185" y="1729"/>
                </a:lnTo>
                <a:lnTo>
                  <a:pt x="138" y="1652"/>
                </a:lnTo>
                <a:lnTo>
                  <a:pt x="97" y="1569"/>
                </a:lnTo>
                <a:lnTo>
                  <a:pt x="63" y="1484"/>
                </a:lnTo>
                <a:lnTo>
                  <a:pt x="36" y="1396"/>
                </a:lnTo>
                <a:lnTo>
                  <a:pt x="16" y="1305"/>
                </a:lnTo>
                <a:lnTo>
                  <a:pt x="4" y="1210"/>
                </a:lnTo>
                <a:lnTo>
                  <a:pt x="0" y="1115"/>
                </a:lnTo>
                <a:lnTo>
                  <a:pt x="4" y="1019"/>
                </a:lnTo>
                <a:lnTo>
                  <a:pt x="16" y="925"/>
                </a:lnTo>
                <a:lnTo>
                  <a:pt x="36" y="833"/>
                </a:lnTo>
                <a:lnTo>
                  <a:pt x="63" y="745"/>
                </a:lnTo>
                <a:lnTo>
                  <a:pt x="97" y="660"/>
                </a:lnTo>
                <a:lnTo>
                  <a:pt x="138" y="578"/>
                </a:lnTo>
                <a:lnTo>
                  <a:pt x="185" y="501"/>
                </a:lnTo>
                <a:lnTo>
                  <a:pt x="238" y="428"/>
                </a:lnTo>
                <a:lnTo>
                  <a:pt x="296" y="359"/>
                </a:lnTo>
                <a:lnTo>
                  <a:pt x="360" y="295"/>
                </a:lnTo>
                <a:lnTo>
                  <a:pt x="429" y="236"/>
                </a:lnTo>
                <a:lnTo>
                  <a:pt x="502" y="184"/>
                </a:lnTo>
                <a:lnTo>
                  <a:pt x="580" y="137"/>
                </a:lnTo>
                <a:lnTo>
                  <a:pt x="662" y="97"/>
                </a:lnTo>
                <a:lnTo>
                  <a:pt x="747" y="62"/>
                </a:lnTo>
                <a:lnTo>
                  <a:pt x="835" y="36"/>
                </a:lnTo>
                <a:lnTo>
                  <a:pt x="926" y="16"/>
                </a:lnTo>
                <a:lnTo>
                  <a:pt x="1021" y="4"/>
                </a:lnTo>
                <a:lnTo>
                  <a:pt x="1116" y="0"/>
                </a:ln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10"/>
          <p:cNvSpPr>
            <a:spLocks/>
          </p:cNvSpPr>
          <p:nvPr userDrawn="1"/>
        </p:nvSpPr>
        <p:spPr bwMode="auto">
          <a:xfrm>
            <a:off x="1011807" y="6458416"/>
            <a:ext cx="21260" cy="21260"/>
          </a:xfrm>
          <a:custGeom>
            <a:avLst/>
            <a:gdLst/>
            <a:ahLst/>
            <a:cxnLst>
              <a:cxn ang="0">
                <a:pos x="282" y="0"/>
              </a:cxn>
              <a:cxn ang="0">
                <a:pos x="326" y="4"/>
              </a:cxn>
              <a:cxn ang="0">
                <a:pos x="368" y="14"/>
              </a:cxn>
              <a:cxn ang="0">
                <a:pos x="410" y="30"/>
              </a:cxn>
              <a:cxn ang="0">
                <a:pos x="447" y="54"/>
              </a:cxn>
              <a:cxn ang="0">
                <a:pos x="481" y="82"/>
              </a:cxn>
              <a:cxn ang="0">
                <a:pos x="509" y="117"/>
              </a:cxn>
              <a:cxn ang="0">
                <a:pos x="533" y="154"/>
              </a:cxn>
              <a:cxn ang="0">
                <a:pos x="549" y="195"/>
              </a:cxn>
              <a:cxn ang="0">
                <a:pos x="560" y="238"/>
              </a:cxn>
              <a:cxn ang="0">
                <a:pos x="564" y="282"/>
              </a:cxn>
              <a:cxn ang="0">
                <a:pos x="560" y="325"/>
              </a:cxn>
              <a:cxn ang="0">
                <a:pos x="549" y="369"/>
              </a:cxn>
              <a:cxn ang="0">
                <a:pos x="533" y="409"/>
              </a:cxn>
              <a:cxn ang="0">
                <a:pos x="509" y="448"/>
              </a:cxn>
              <a:cxn ang="0">
                <a:pos x="481" y="481"/>
              </a:cxn>
              <a:cxn ang="0">
                <a:pos x="447" y="510"/>
              </a:cxn>
              <a:cxn ang="0">
                <a:pos x="410" y="533"/>
              </a:cxn>
              <a:cxn ang="0">
                <a:pos x="368" y="550"/>
              </a:cxn>
              <a:cxn ang="0">
                <a:pos x="326" y="559"/>
              </a:cxn>
              <a:cxn ang="0">
                <a:pos x="282" y="563"/>
              </a:cxn>
              <a:cxn ang="0">
                <a:pos x="245" y="561"/>
              </a:cxn>
              <a:cxn ang="0">
                <a:pos x="209" y="554"/>
              </a:cxn>
              <a:cxn ang="0">
                <a:pos x="174" y="542"/>
              </a:cxn>
              <a:cxn ang="0">
                <a:pos x="141" y="526"/>
              </a:cxn>
              <a:cxn ang="0">
                <a:pos x="111" y="505"/>
              </a:cxn>
              <a:cxn ang="0">
                <a:pos x="83" y="481"/>
              </a:cxn>
              <a:cxn ang="0">
                <a:pos x="59" y="453"/>
              </a:cxn>
              <a:cxn ang="0">
                <a:pos x="38" y="422"/>
              </a:cxn>
              <a:cxn ang="0">
                <a:pos x="22" y="389"/>
              </a:cxn>
              <a:cxn ang="0">
                <a:pos x="10" y="355"/>
              </a:cxn>
              <a:cxn ang="0">
                <a:pos x="3" y="319"/>
              </a:cxn>
              <a:cxn ang="0">
                <a:pos x="0" y="282"/>
              </a:cxn>
              <a:cxn ang="0">
                <a:pos x="4" y="238"/>
              </a:cxn>
              <a:cxn ang="0">
                <a:pos x="14" y="195"/>
              </a:cxn>
              <a:cxn ang="0">
                <a:pos x="31" y="154"/>
              </a:cxn>
              <a:cxn ang="0">
                <a:pos x="54" y="117"/>
              </a:cxn>
              <a:cxn ang="0">
                <a:pos x="83" y="82"/>
              </a:cxn>
              <a:cxn ang="0">
                <a:pos x="116" y="54"/>
              </a:cxn>
              <a:cxn ang="0">
                <a:pos x="155" y="30"/>
              </a:cxn>
              <a:cxn ang="0">
                <a:pos x="194" y="14"/>
              </a:cxn>
              <a:cxn ang="0">
                <a:pos x="238" y="4"/>
              </a:cxn>
              <a:cxn ang="0">
                <a:pos x="282" y="0"/>
              </a:cxn>
            </a:cxnLst>
            <a:rect l="0" t="0" r="r" b="b"/>
            <a:pathLst>
              <a:path w="564" h="563">
                <a:moveTo>
                  <a:pt x="282" y="0"/>
                </a:moveTo>
                <a:lnTo>
                  <a:pt x="326" y="4"/>
                </a:lnTo>
                <a:lnTo>
                  <a:pt x="368" y="14"/>
                </a:lnTo>
                <a:lnTo>
                  <a:pt x="410" y="30"/>
                </a:lnTo>
                <a:lnTo>
                  <a:pt x="447" y="54"/>
                </a:lnTo>
                <a:lnTo>
                  <a:pt x="481" y="82"/>
                </a:lnTo>
                <a:lnTo>
                  <a:pt x="509" y="117"/>
                </a:lnTo>
                <a:lnTo>
                  <a:pt x="533" y="154"/>
                </a:lnTo>
                <a:lnTo>
                  <a:pt x="549" y="195"/>
                </a:lnTo>
                <a:lnTo>
                  <a:pt x="560" y="238"/>
                </a:lnTo>
                <a:lnTo>
                  <a:pt x="564" y="282"/>
                </a:lnTo>
                <a:lnTo>
                  <a:pt x="560" y="325"/>
                </a:lnTo>
                <a:lnTo>
                  <a:pt x="549" y="369"/>
                </a:lnTo>
                <a:lnTo>
                  <a:pt x="533" y="409"/>
                </a:lnTo>
                <a:lnTo>
                  <a:pt x="509" y="448"/>
                </a:lnTo>
                <a:lnTo>
                  <a:pt x="481" y="481"/>
                </a:lnTo>
                <a:lnTo>
                  <a:pt x="447" y="510"/>
                </a:lnTo>
                <a:lnTo>
                  <a:pt x="410" y="533"/>
                </a:lnTo>
                <a:lnTo>
                  <a:pt x="368" y="550"/>
                </a:lnTo>
                <a:lnTo>
                  <a:pt x="326" y="559"/>
                </a:lnTo>
                <a:lnTo>
                  <a:pt x="282" y="563"/>
                </a:lnTo>
                <a:lnTo>
                  <a:pt x="245" y="561"/>
                </a:lnTo>
                <a:lnTo>
                  <a:pt x="209" y="554"/>
                </a:lnTo>
                <a:lnTo>
                  <a:pt x="174" y="542"/>
                </a:lnTo>
                <a:lnTo>
                  <a:pt x="141" y="526"/>
                </a:lnTo>
                <a:lnTo>
                  <a:pt x="111" y="505"/>
                </a:lnTo>
                <a:lnTo>
                  <a:pt x="83" y="481"/>
                </a:lnTo>
                <a:lnTo>
                  <a:pt x="59" y="453"/>
                </a:lnTo>
                <a:lnTo>
                  <a:pt x="38" y="422"/>
                </a:lnTo>
                <a:lnTo>
                  <a:pt x="22" y="389"/>
                </a:lnTo>
                <a:lnTo>
                  <a:pt x="10" y="355"/>
                </a:lnTo>
                <a:lnTo>
                  <a:pt x="3" y="319"/>
                </a:lnTo>
                <a:lnTo>
                  <a:pt x="0" y="282"/>
                </a:lnTo>
                <a:lnTo>
                  <a:pt x="4" y="238"/>
                </a:lnTo>
                <a:lnTo>
                  <a:pt x="14" y="195"/>
                </a:lnTo>
                <a:lnTo>
                  <a:pt x="31" y="154"/>
                </a:lnTo>
                <a:lnTo>
                  <a:pt x="54" y="117"/>
                </a:lnTo>
                <a:lnTo>
                  <a:pt x="83" y="82"/>
                </a:lnTo>
                <a:lnTo>
                  <a:pt x="116" y="54"/>
                </a:lnTo>
                <a:lnTo>
                  <a:pt x="155" y="30"/>
                </a:lnTo>
                <a:lnTo>
                  <a:pt x="194" y="14"/>
                </a:lnTo>
                <a:lnTo>
                  <a:pt x="238" y="4"/>
                </a:lnTo>
                <a:lnTo>
                  <a:pt x="282" y="0"/>
                </a:ln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975537" y="1406790"/>
            <a:ext cx="3709651" cy="3661962"/>
          </a:xfrm>
          <a:custGeom>
            <a:avLst/>
            <a:gdLst/>
            <a:ahLst/>
            <a:cxnLst/>
            <a:rect l="l" t="t" r="r" b="b"/>
            <a:pathLst>
              <a:path w="3709651" h="3661962">
                <a:moveTo>
                  <a:pt x="1865733" y="690449"/>
                </a:moveTo>
                <a:cubicBezTo>
                  <a:pt x="1569585" y="690449"/>
                  <a:pt x="1319975" y="802138"/>
                  <a:pt x="1116902" y="1025519"/>
                </a:cubicBezTo>
                <a:cubicBezTo>
                  <a:pt x="913829" y="1248899"/>
                  <a:pt x="812292" y="1518817"/>
                  <a:pt x="812292" y="1835272"/>
                </a:cubicBezTo>
                <a:cubicBezTo>
                  <a:pt x="812292" y="2151728"/>
                  <a:pt x="913829" y="2420800"/>
                  <a:pt x="1116902" y="2642488"/>
                </a:cubicBezTo>
                <a:cubicBezTo>
                  <a:pt x="1319975" y="2864176"/>
                  <a:pt x="1569585" y="2975020"/>
                  <a:pt x="1865733" y="2975020"/>
                </a:cubicBezTo>
                <a:cubicBezTo>
                  <a:pt x="2161881" y="2975020"/>
                  <a:pt x="2411492" y="2864176"/>
                  <a:pt x="2614565" y="2642488"/>
                </a:cubicBezTo>
                <a:cubicBezTo>
                  <a:pt x="2817638" y="2420800"/>
                  <a:pt x="2919175" y="2151728"/>
                  <a:pt x="2919175" y="1835272"/>
                </a:cubicBezTo>
                <a:cubicBezTo>
                  <a:pt x="2919175" y="1518817"/>
                  <a:pt x="2817638" y="1248899"/>
                  <a:pt x="2614565" y="1025519"/>
                </a:cubicBezTo>
                <a:cubicBezTo>
                  <a:pt x="2411492" y="802138"/>
                  <a:pt x="2161881" y="690449"/>
                  <a:pt x="1865733" y="690449"/>
                </a:cubicBezTo>
                <a:close/>
                <a:moveTo>
                  <a:pt x="1863195" y="0"/>
                </a:moveTo>
                <a:cubicBezTo>
                  <a:pt x="2387800" y="0"/>
                  <a:pt x="2829484" y="175151"/>
                  <a:pt x="3188246" y="525452"/>
                </a:cubicBezTo>
                <a:cubicBezTo>
                  <a:pt x="3457318" y="788177"/>
                  <a:pt x="3625488" y="1098974"/>
                  <a:pt x="3692756" y="1457842"/>
                </a:cubicBezTo>
                <a:lnTo>
                  <a:pt x="3709651" y="1580706"/>
                </a:lnTo>
                <a:lnTo>
                  <a:pt x="3709651" y="2084762"/>
                </a:lnTo>
                <a:lnTo>
                  <a:pt x="3692756" y="2207626"/>
                </a:lnTo>
                <a:cubicBezTo>
                  <a:pt x="3625488" y="2566494"/>
                  <a:pt x="3457318" y="2877291"/>
                  <a:pt x="3188246" y="3140017"/>
                </a:cubicBezTo>
                <a:cubicBezTo>
                  <a:pt x="2874330" y="3446530"/>
                  <a:pt x="2496926" y="3618944"/>
                  <a:pt x="2056035" y="3657258"/>
                </a:cubicBezTo>
                <a:lnTo>
                  <a:pt x="1945544" y="3661962"/>
                </a:lnTo>
                <a:lnTo>
                  <a:pt x="1780846" y="3661962"/>
                </a:lnTo>
                <a:lnTo>
                  <a:pt x="1670355" y="3657258"/>
                </a:lnTo>
                <a:cubicBezTo>
                  <a:pt x="1229465" y="3618944"/>
                  <a:pt x="852061" y="3446530"/>
                  <a:pt x="538144" y="3140017"/>
                </a:cubicBezTo>
                <a:cubicBezTo>
                  <a:pt x="179381" y="2789716"/>
                  <a:pt x="0" y="2353955"/>
                  <a:pt x="0" y="1832734"/>
                </a:cubicBezTo>
                <a:cubicBezTo>
                  <a:pt x="0" y="1311513"/>
                  <a:pt x="179381" y="875753"/>
                  <a:pt x="538144" y="525452"/>
                </a:cubicBezTo>
                <a:cubicBezTo>
                  <a:pt x="896906" y="175151"/>
                  <a:pt x="1338590" y="0"/>
                  <a:pt x="1863195" y="0"/>
                </a:cubicBezTo>
                <a:close/>
              </a:path>
            </a:pathLst>
          </a:custGeo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132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8"/>
          <p:cNvSpPr>
            <a:spLocks/>
          </p:cNvSpPr>
          <p:nvPr userDrawn="1"/>
        </p:nvSpPr>
        <p:spPr bwMode="auto">
          <a:xfrm>
            <a:off x="11608454" y="6443668"/>
            <a:ext cx="64471" cy="124912"/>
          </a:xfrm>
          <a:custGeom>
            <a:avLst/>
            <a:gdLst>
              <a:gd name="T0" fmla="*/ 1 w 27"/>
              <a:gd name="T1" fmla="*/ 52 h 52"/>
              <a:gd name="T2" fmla="*/ 0 w 27"/>
              <a:gd name="T3" fmla="*/ 51 h 52"/>
              <a:gd name="T4" fmla="*/ 0 w 27"/>
              <a:gd name="T5" fmla="*/ 49 h 52"/>
              <a:gd name="T6" fmla="*/ 23 w 27"/>
              <a:gd name="T7" fmla="*/ 26 h 52"/>
              <a:gd name="T8" fmla="*/ 0 w 27"/>
              <a:gd name="T9" fmla="*/ 3 h 52"/>
              <a:gd name="T10" fmla="*/ 0 w 27"/>
              <a:gd name="T11" fmla="*/ 1 h 52"/>
              <a:gd name="T12" fmla="*/ 2 w 27"/>
              <a:gd name="T13" fmla="*/ 1 h 52"/>
              <a:gd name="T14" fmla="*/ 26 w 27"/>
              <a:gd name="T15" fmla="*/ 25 h 52"/>
              <a:gd name="T16" fmla="*/ 26 w 27"/>
              <a:gd name="T17" fmla="*/ 27 h 52"/>
              <a:gd name="T18" fmla="*/ 2 w 27"/>
              <a:gd name="T19" fmla="*/ 51 h 52"/>
              <a:gd name="T20" fmla="*/ 1 w 27"/>
              <a:gd name="T21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7" h="52">
                <a:moveTo>
                  <a:pt x="1" y="52"/>
                </a:moveTo>
                <a:cubicBezTo>
                  <a:pt x="1" y="52"/>
                  <a:pt x="1" y="52"/>
                  <a:pt x="0" y="51"/>
                </a:cubicBezTo>
                <a:cubicBezTo>
                  <a:pt x="0" y="51"/>
                  <a:pt x="0" y="50"/>
                  <a:pt x="0" y="49"/>
                </a:cubicBezTo>
                <a:cubicBezTo>
                  <a:pt x="23" y="26"/>
                  <a:pt x="23" y="26"/>
                  <a:pt x="23" y="26"/>
                </a:cubicBezTo>
                <a:cubicBezTo>
                  <a:pt x="0" y="3"/>
                  <a:pt x="0" y="3"/>
                  <a:pt x="0" y="3"/>
                </a:cubicBezTo>
                <a:cubicBezTo>
                  <a:pt x="0" y="2"/>
                  <a:pt x="0" y="1"/>
                  <a:pt x="0" y="1"/>
                </a:cubicBezTo>
                <a:cubicBezTo>
                  <a:pt x="1" y="0"/>
                  <a:pt x="2" y="0"/>
                  <a:pt x="2" y="1"/>
                </a:cubicBezTo>
                <a:cubicBezTo>
                  <a:pt x="26" y="25"/>
                  <a:pt x="26" y="25"/>
                  <a:pt x="26" y="25"/>
                </a:cubicBezTo>
                <a:cubicBezTo>
                  <a:pt x="27" y="25"/>
                  <a:pt x="27" y="26"/>
                  <a:pt x="26" y="27"/>
                </a:cubicBezTo>
                <a:cubicBezTo>
                  <a:pt x="2" y="51"/>
                  <a:pt x="2" y="51"/>
                  <a:pt x="2" y="51"/>
                </a:cubicBezTo>
                <a:cubicBezTo>
                  <a:pt x="2" y="52"/>
                  <a:pt x="2" y="52"/>
                  <a:pt x="1" y="52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>
                <a:lumMod val="25000"/>
                <a:lumOff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9"/>
          <p:cNvSpPr>
            <a:spLocks/>
          </p:cNvSpPr>
          <p:nvPr userDrawn="1"/>
        </p:nvSpPr>
        <p:spPr bwMode="auto">
          <a:xfrm>
            <a:off x="10739108" y="6443668"/>
            <a:ext cx="64471" cy="124912"/>
          </a:xfrm>
          <a:custGeom>
            <a:avLst/>
            <a:gdLst>
              <a:gd name="T0" fmla="*/ 25 w 27"/>
              <a:gd name="T1" fmla="*/ 52 h 52"/>
              <a:gd name="T2" fmla="*/ 24 w 27"/>
              <a:gd name="T3" fmla="*/ 51 h 52"/>
              <a:gd name="T4" fmla="*/ 1 w 27"/>
              <a:gd name="T5" fmla="*/ 27 h 52"/>
              <a:gd name="T6" fmla="*/ 1 w 27"/>
              <a:gd name="T7" fmla="*/ 25 h 52"/>
              <a:gd name="T8" fmla="*/ 24 w 27"/>
              <a:gd name="T9" fmla="*/ 1 h 52"/>
              <a:gd name="T10" fmla="*/ 26 w 27"/>
              <a:gd name="T11" fmla="*/ 1 h 52"/>
              <a:gd name="T12" fmla="*/ 26 w 27"/>
              <a:gd name="T13" fmla="*/ 3 h 52"/>
              <a:gd name="T14" fmla="*/ 4 w 27"/>
              <a:gd name="T15" fmla="*/ 26 h 52"/>
              <a:gd name="T16" fmla="*/ 26 w 27"/>
              <a:gd name="T17" fmla="*/ 49 h 52"/>
              <a:gd name="T18" fmla="*/ 26 w 27"/>
              <a:gd name="T19" fmla="*/ 51 h 52"/>
              <a:gd name="T20" fmla="*/ 25 w 27"/>
              <a:gd name="T21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7" h="52">
                <a:moveTo>
                  <a:pt x="25" y="52"/>
                </a:moveTo>
                <a:cubicBezTo>
                  <a:pt x="25" y="52"/>
                  <a:pt x="24" y="52"/>
                  <a:pt x="24" y="51"/>
                </a:cubicBezTo>
                <a:cubicBezTo>
                  <a:pt x="1" y="27"/>
                  <a:pt x="1" y="27"/>
                  <a:pt x="1" y="27"/>
                </a:cubicBezTo>
                <a:cubicBezTo>
                  <a:pt x="0" y="26"/>
                  <a:pt x="0" y="25"/>
                  <a:pt x="1" y="25"/>
                </a:cubicBezTo>
                <a:cubicBezTo>
                  <a:pt x="24" y="1"/>
                  <a:pt x="24" y="1"/>
                  <a:pt x="24" y="1"/>
                </a:cubicBezTo>
                <a:cubicBezTo>
                  <a:pt x="25" y="0"/>
                  <a:pt x="26" y="0"/>
                  <a:pt x="26" y="1"/>
                </a:cubicBezTo>
                <a:cubicBezTo>
                  <a:pt x="27" y="1"/>
                  <a:pt x="27" y="2"/>
                  <a:pt x="26" y="3"/>
                </a:cubicBezTo>
                <a:cubicBezTo>
                  <a:pt x="4" y="26"/>
                  <a:pt x="4" y="26"/>
                  <a:pt x="4" y="26"/>
                </a:cubicBezTo>
                <a:cubicBezTo>
                  <a:pt x="26" y="49"/>
                  <a:pt x="26" y="49"/>
                  <a:pt x="26" y="49"/>
                </a:cubicBezTo>
                <a:cubicBezTo>
                  <a:pt x="27" y="50"/>
                  <a:pt x="27" y="51"/>
                  <a:pt x="26" y="51"/>
                </a:cubicBezTo>
                <a:cubicBezTo>
                  <a:pt x="26" y="52"/>
                  <a:pt x="26" y="52"/>
                  <a:pt x="25" y="52"/>
                </a:cubicBez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12700">
            <a:solidFill>
              <a:schemeClr val="tx1">
                <a:lumMod val="25000"/>
                <a:lumOff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0987850" y="6449878"/>
            <a:ext cx="45987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lvl="0"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  <a:cs typeface="Poppins SemiBold" panose="02000000000000000000" pitchFamily="2" charset="0"/>
              </a:defRPr>
            </a:lvl1pPr>
          </a:lstStyle>
          <a:p>
            <a:pPr lvl="0"/>
            <a:fld id="{C7C71010-677A-489C-BB3F-CA8EBC4C3264}" type="slidenum">
              <a:rPr lang="id-ID" b="0" i="0" smtClean="0">
                <a:solidFill>
                  <a:schemeClr val="tx1">
                    <a:lumMod val="25000"/>
                    <a:lumOff val="75000"/>
                  </a:schemeClr>
                </a:solidFill>
                <a:latin typeface="Poppins" charset="0"/>
                <a:ea typeface="Poppins" charset="0"/>
                <a:cs typeface="Poppins" charset="0"/>
              </a:rPr>
              <a:pPr lvl="0"/>
              <a:t>‹#›</a:t>
            </a:fld>
            <a:endParaRPr lang="id-ID" b="0" i="0" dirty="0">
              <a:solidFill>
                <a:schemeClr val="tx1">
                  <a:lumMod val="25000"/>
                  <a:lumOff val="75000"/>
                </a:schemeClr>
              </a:solidFill>
              <a:latin typeface="Poppins" charset="0"/>
              <a:ea typeface="Poppins" charset="0"/>
              <a:cs typeface="Poppins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0599086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1465342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1032214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4"/>
          <p:cNvSpPr>
            <a:spLocks/>
          </p:cNvSpPr>
          <p:nvPr userDrawn="1"/>
        </p:nvSpPr>
        <p:spPr bwMode="auto">
          <a:xfrm>
            <a:off x="1341076" y="6443668"/>
            <a:ext cx="150096" cy="124912"/>
          </a:xfrm>
          <a:custGeom>
            <a:avLst/>
            <a:gdLst>
              <a:gd name="T0" fmla="*/ 57 w 63"/>
              <a:gd name="T1" fmla="*/ 13 h 52"/>
              <a:gd name="T2" fmla="*/ 57 w 63"/>
              <a:gd name="T3" fmla="*/ 15 h 52"/>
              <a:gd name="T4" fmla="*/ 20 w 63"/>
              <a:gd name="T5" fmla="*/ 52 h 52"/>
              <a:gd name="T6" fmla="*/ 0 w 63"/>
              <a:gd name="T7" fmla="*/ 46 h 52"/>
              <a:gd name="T8" fmla="*/ 3 w 63"/>
              <a:gd name="T9" fmla="*/ 46 h 52"/>
              <a:gd name="T10" fmla="*/ 19 w 63"/>
              <a:gd name="T11" fmla="*/ 40 h 52"/>
              <a:gd name="T12" fmla="*/ 7 w 63"/>
              <a:gd name="T13" fmla="*/ 32 h 52"/>
              <a:gd name="T14" fmla="*/ 10 w 63"/>
              <a:gd name="T15" fmla="*/ 32 h 52"/>
              <a:gd name="T16" fmla="*/ 13 w 63"/>
              <a:gd name="T17" fmla="*/ 31 h 52"/>
              <a:gd name="T18" fmla="*/ 3 w 63"/>
              <a:gd name="T19" fmla="*/ 19 h 52"/>
              <a:gd name="T20" fmla="*/ 3 w 63"/>
              <a:gd name="T21" fmla="*/ 19 h 52"/>
              <a:gd name="T22" fmla="*/ 9 w 63"/>
              <a:gd name="T23" fmla="*/ 20 h 52"/>
              <a:gd name="T24" fmla="*/ 3 w 63"/>
              <a:gd name="T25" fmla="*/ 10 h 52"/>
              <a:gd name="T26" fmla="*/ 5 w 63"/>
              <a:gd name="T27" fmla="*/ 2 h 52"/>
              <a:gd name="T28" fmla="*/ 31 w 63"/>
              <a:gd name="T29" fmla="*/ 16 h 52"/>
              <a:gd name="T30" fmla="*/ 31 w 63"/>
              <a:gd name="T31" fmla="*/ 14 h 52"/>
              <a:gd name="T32" fmla="*/ 44 w 63"/>
              <a:gd name="T33" fmla="*/ 0 h 52"/>
              <a:gd name="T34" fmla="*/ 53 w 63"/>
              <a:gd name="T35" fmla="*/ 4 h 52"/>
              <a:gd name="T36" fmla="*/ 61 w 63"/>
              <a:gd name="T37" fmla="*/ 0 h 52"/>
              <a:gd name="T38" fmla="*/ 56 w 63"/>
              <a:gd name="T39" fmla="*/ 8 h 52"/>
              <a:gd name="T40" fmla="*/ 63 w 63"/>
              <a:gd name="T41" fmla="*/ 6 h 52"/>
              <a:gd name="T42" fmla="*/ 57 w 63"/>
              <a:gd name="T43" fmla="*/ 13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3" h="52">
                <a:moveTo>
                  <a:pt x="57" y="13"/>
                </a:moveTo>
                <a:cubicBezTo>
                  <a:pt x="57" y="14"/>
                  <a:pt x="57" y="14"/>
                  <a:pt x="57" y="15"/>
                </a:cubicBezTo>
                <a:cubicBezTo>
                  <a:pt x="57" y="32"/>
                  <a:pt x="44" y="52"/>
                  <a:pt x="20" y="52"/>
                </a:cubicBezTo>
                <a:cubicBezTo>
                  <a:pt x="13" y="52"/>
                  <a:pt x="6" y="50"/>
                  <a:pt x="0" y="46"/>
                </a:cubicBezTo>
                <a:cubicBezTo>
                  <a:pt x="1" y="46"/>
                  <a:pt x="2" y="46"/>
                  <a:pt x="3" y="46"/>
                </a:cubicBezTo>
                <a:cubicBezTo>
                  <a:pt x="9" y="46"/>
                  <a:pt x="15" y="44"/>
                  <a:pt x="19" y="40"/>
                </a:cubicBezTo>
                <a:cubicBezTo>
                  <a:pt x="14" y="40"/>
                  <a:pt x="9" y="37"/>
                  <a:pt x="7" y="32"/>
                </a:cubicBezTo>
                <a:cubicBezTo>
                  <a:pt x="8" y="32"/>
                  <a:pt x="9" y="32"/>
                  <a:pt x="10" y="32"/>
                </a:cubicBezTo>
                <a:cubicBezTo>
                  <a:pt x="11" y="32"/>
                  <a:pt x="12" y="32"/>
                  <a:pt x="13" y="31"/>
                </a:cubicBezTo>
                <a:cubicBezTo>
                  <a:pt x="7" y="30"/>
                  <a:pt x="3" y="25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5" y="19"/>
                  <a:pt x="7" y="20"/>
                  <a:pt x="9" y="20"/>
                </a:cubicBezTo>
                <a:cubicBezTo>
                  <a:pt x="5" y="18"/>
                  <a:pt x="3" y="14"/>
                  <a:pt x="3" y="10"/>
                </a:cubicBezTo>
                <a:cubicBezTo>
                  <a:pt x="3" y="6"/>
                  <a:pt x="4" y="4"/>
                  <a:pt x="5" y="2"/>
                </a:cubicBezTo>
                <a:cubicBezTo>
                  <a:pt x="11" y="11"/>
                  <a:pt x="20" y="16"/>
                  <a:pt x="31" y="16"/>
                </a:cubicBezTo>
                <a:cubicBezTo>
                  <a:pt x="31" y="14"/>
                  <a:pt x="31" y="14"/>
                  <a:pt x="31" y="14"/>
                </a:cubicBezTo>
                <a:cubicBezTo>
                  <a:pt x="31" y="5"/>
                  <a:pt x="37" y="0"/>
                  <a:pt x="44" y="0"/>
                </a:cubicBezTo>
                <a:cubicBezTo>
                  <a:pt x="48" y="0"/>
                  <a:pt x="51" y="1"/>
                  <a:pt x="53" y="4"/>
                </a:cubicBezTo>
                <a:cubicBezTo>
                  <a:pt x="56" y="3"/>
                  <a:pt x="59" y="2"/>
                  <a:pt x="61" y="0"/>
                </a:cubicBezTo>
                <a:cubicBezTo>
                  <a:pt x="61" y="4"/>
                  <a:pt x="58" y="6"/>
                  <a:pt x="56" y="8"/>
                </a:cubicBezTo>
                <a:cubicBezTo>
                  <a:pt x="58" y="7"/>
                  <a:pt x="61" y="7"/>
                  <a:pt x="63" y="6"/>
                </a:cubicBezTo>
                <a:cubicBezTo>
                  <a:pt x="61" y="8"/>
                  <a:pt x="59" y="11"/>
                  <a:pt x="57" y="13"/>
                </a:cubicBez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16"/>
          <p:cNvSpPr>
            <a:spLocks/>
          </p:cNvSpPr>
          <p:nvPr userDrawn="1"/>
        </p:nvSpPr>
        <p:spPr bwMode="auto">
          <a:xfrm>
            <a:off x="514038" y="6443668"/>
            <a:ext cx="64471" cy="124912"/>
          </a:xfrm>
          <a:custGeom>
            <a:avLst/>
            <a:gdLst>
              <a:gd name="T0" fmla="*/ 27 w 27"/>
              <a:gd name="T1" fmla="*/ 8 h 52"/>
              <a:gd name="T2" fmla="*/ 22 w 27"/>
              <a:gd name="T3" fmla="*/ 8 h 52"/>
              <a:gd name="T4" fmla="*/ 18 w 27"/>
              <a:gd name="T5" fmla="*/ 13 h 52"/>
              <a:gd name="T6" fmla="*/ 18 w 27"/>
              <a:gd name="T7" fmla="*/ 19 h 52"/>
              <a:gd name="T8" fmla="*/ 27 w 27"/>
              <a:gd name="T9" fmla="*/ 19 h 52"/>
              <a:gd name="T10" fmla="*/ 25 w 27"/>
              <a:gd name="T11" fmla="*/ 28 h 52"/>
              <a:gd name="T12" fmla="*/ 18 w 27"/>
              <a:gd name="T13" fmla="*/ 28 h 52"/>
              <a:gd name="T14" fmla="*/ 18 w 27"/>
              <a:gd name="T15" fmla="*/ 52 h 52"/>
              <a:gd name="T16" fmla="*/ 8 w 27"/>
              <a:gd name="T17" fmla="*/ 52 h 52"/>
              <a:gd name="T18" fmla="*/ 8 w 27"/>
              <a:gd name="T19" fmla="*/ 28 h 52"/>
              <a:gd name="T20" fmla="*/ 0 w 27"/>
              <a:gd name="T21" fmla="*/ 28 h 52"/>
              <a:gd name="T22" fmla="*/ 0 w 27"/>
              <a:gd name="T23" fmla="*/ 19 h 52"/>
              <a:gd name="T24" fmla="*/ 8 w 27"/>
              <a:gd name="T25" fmla="*/ 19 h 52"/>
              <a:gd name="T26" fmla="*/ 8 w 27"/>
              <a:gd name="T27" fmla="*/ 12 h 52"/>
              <a:gd name="T28" fmla="*/ 20 w 27"/>
              <a:gd name="T29" fmla="*/ 0 h 52"/>
              <a:gd name="T30" fmla="*/ 27 w 27"/>
              <a:gd name="T31" fmla="*/ 0 h 52"/>
              <a:gd name="T32" fmla="*/ 27 w 27"/>
              <a:gd name="T33" fmla="*/ 8 h 52"/>
              <a:gd name="T34" fmla="*/ 27 w 27"/>
              <a:gd name="T35" fmla="*/ 8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7" h="52">
                <a:moveTo>
                  <a:pt x="27" y="8"/>
                </a:moveTo>
                <a:cubicBezTo>
                  <a:pt x="22" y="8"/>
                  <a:pt x="22" y="8"/>
                  <a:pt x="22" y="8"/>
                </a:cubicBezTo>
                <a:cubicBezTo>
                  <a:pt x="18" y="8"/>
                  <a:pt x="18" y="11"/>
                  <a:pt x="18" y="13"/>
                </a:cubicBezTo>
                <a:cubicBezTo>
                  <a:pt x="18" y="19"/>
                  <a:pt x="18" y="19"/>
                  <a:pt x="18" y="19"/>
                </a:cubicBezTo>
                <a:cubicBezTo>
                  <a:pt x="27" y="19"/>
                  <a:pt x="27" y="19"/>
                  <a:pt x="27" y="19"/>
                </a:cubicBezTo>
                <a:cubicBezTo>
                  <a:pt x="25" y="28"/>
                  <a:pt x="25" y="28"/>
                  <a:pt x="25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52"/>
                  <a:pt x="18" y="52"/>
                  <a:pt x="18" y="52"/>
                </a:cubicBezTo>
                <a:cubicBezTo>
                  <a:pt x="8" y="52"/>
                  <a:pt x="8" y="52"/>
                  <a:pt x="8" y="52"/>
                </a:cubicBezTo>
                <a:cubicBezTo>
                  <a:pt x="8" y="28"/>
                  <a:pt x="8" y="28"/>
                  <a:pt x="8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9"/>
                  <a:pt x="0" y="19"/>
                  <a:pt x="0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4"/>
                  <a:pt x="13" y="0"/>
                  <a:pt x="20" y="0"/>
                </a:cubicBezTo>
                <a:cubicBezTo>
                  <a:pt x="23" y="0"/>
                  <a:pt x="26" y="0"/>
                  <a:pt x="27" y="0"/>
                </a:cubicBezTo>
                <a:cubicBezTo>
                  <a:pt x="27" y="8"/>
                  <a:pt x="27" y="8"/>
                  <a:pt x="27" y="8"/>
                </a:cubicBezTo>
                <a:cubicBezTo>
                  <a:pt x="27" y="8"/>
                  <a:pt x="27" y="8"/>
                  <a:pt x="27" y="8"/>
                </a:cubicBez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366626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799754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1240341" y="6330341"/>
            <a:ext cx="351566" cy="351566"/>
          </a:xfrm>
          <a:prstGeom prst="rect">
            <a:avLst/>
          </a:prstGeom>
          <a:noFill/>
          <a:ln w="31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utoShape 5"/>
          <p:cNvSpPr>
            <a:spLocks noChangeAspect="1" noChangeArrowheads="1" noTextEdit="1"/>
          </p:cNvSpPr>
          <p:nvPr userDrawn="1"/>
        </p:nvSpPr>
        <p:spPr bwMode="auto">
          <a:xfrm>
            <a:off x="897062" y="6430220"/>
            <a:ext cx="163145" cy="16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8"/>
          <p:cNvSpPr>
            <a:spLocks noEditPoints="1"/>
          </p:cNvSpPr>
          <p:nvPr userDrawn="1"/>
        </p:nvSpPr>
        <p:spPr bwMode="auto">
          <a:xfrm>
            <a:off x="897062" y="6431125"/>
            <a:ext cx="163145" cy="163145"/>
          </a:xfrm>
          <a:custGeom>
            <a:avLst/>
            <a:gdLst/>
            <a:ahLst/>
            <a:cxnLst>
              <a:cxn ang="0">
                <a:pos x="1031" y="400"/>
              </a:cxn>
              <a:cxn ang="0">
                <a:pos x="809" y="482"/>
              </a:cxn>
              <a:cxn ang="0">
                <a:pos x="622" y="622"/>
              </a:cxn>
              <a:cxn ang="0">
                <a:pos x="482" y="809"/>
              </a:cxn>
              <a:cxn ang="0">
                <a:pos x="400" y="1031"/>
              </a:cxn>
              <a:cxn ang="0">
                <a:pos x="384" y="3135"/>
              </a:cxn>
              <a:cxn ang="0">
                <a:pos x="421" y="3375"/>
              </a:cxn>
              <a:cxn ang="0">
                <a:pos x="522" y="3588"/>
              </a:cxn>
              <a:cxn ang="0">
                <a:pos x="679" y="3759"/>
              </a:cxn>
              <a:cxn ang="0">
                <a:pos x="879" y="3882"/>
              </a:cxn>
              <a:cxn ang="0">
                <a:pos x="1112" y="3941"/>
              </a:cxn>
              <a:cxn ang="0">
                <a:pos x="3217" y="3941"/>
              </a:cxn>
              <a:cxn ang="0">
                <a:pos x="3449" y="3882"/>
              </a:cxn>
              <a:cxn ang="0">
                <a:pos x="3650" y="3759"/>
              </a:cxn>
              <a:cxn ang="0">
                <a:pos x="3807" y="3588"/>
              </a:cxn>
              <a:cxn ang="0">
                <a:pos x="3908" y="3375"/>
              </a:cxn>
              <a:cxn ang="0">
                <a:pos x="3945" y="3135"/>
              </a:cxn>
              <a:cxn ang="0">
                <a:pos x="3929" y="1031"/>
              </a:cxn>
              <a:cxn ang="0">
                <a:pos x="3847" y="809"/>
              </a:cxn>
              <a:cxn ang="0">
                <a:pos x="3707" y="622"/>
              </a:cxn>
              <a:cxn ang="0">
                <a:pos x="3520" y="482"/>
              </a:cxn>
              <a:cxn ang="0">
                <a:pos x="3298" y="400"/>
              </a:cxn>
              <a:cxn ang="0">
                <a:pos x="1194" y="384"/>
              </a:cxn>
              <a:cxn ang="0">
                <a:pos x="3233" y="4"/>
              </a:cxn>
              <a:cxn ang="0">
                <a:pos x="3512" y="61"/>
              </a:cxn>
              <a:cxn ang="0">
                <a:pos x="3763" y="179"/>
              </a:cxn>
              <a:cxn ang="0">
                <a:pos x="3980" y="349"/>
              </a:cxn>
              <a:cxn ang="0">
                <a:pos x="4150" y="566"/>
              </a:cxn>
              <a:cxn ang="0">
                <a:pos x="4268" y="817"/>
              </a:cxn>
              <a:cxn ang="0">
                <a:pos x="4325" y="1096"/>
              </a:cxn>
              <a:cxn ang="0">
                <a:pos x="4325" y="3233"/>
              </a:cxn>
              <a:cxn ang="0">
                <a:pos x="4268" y="3512"/>
              </a:cxn>
              <a:cxn ang="0">
                <a:pos x="4150" y="3763"/>
              </a:cxn>
              <a:cxn ang="0">
                <a:pos x="3980" y="3980"/>
              </a:cxn>
              <a:cxn ang="0">
                <a:pos x="3763" y="4150"/>
              </a:cxn>
              <a:cxn ang="0">
                <a:pos x="3512" y="4268"/>
              </a:cxn>
              <a:cxn ang="0">
                <a:pos x="3233" y="4325"/>
              </a:cxn>
              <a:cxn ang="0">
                <a:pos x="1096" y="4325"/>
              </a:cxn>
              <a:cxn ang="0">
                <a:pos x="817" y="4268"/>
              </a:cxn>
              <a:cxn ang="0">
                <a:pos x="566" y="4150"/>
              </a:cxn>
              <a:cxn ang="0">
                <a:pos x="349" y="3980"/>
              </a:cxn>
              <a:cxn ang="0">
                <a:pos x="179" y="3763"/>
              </a:cxn>
              <a:cxn ang="0">
                <a:pos x="61" y="3512"/>
              </a:cxn>
              <a:cxn ang="0">
                <a:pos x="4" y="3233"/>
              </a:cxn>
              <a:cxn ang="0">
                <a:pos x="4" y="1096"/>
              </a:cxn>
              <a:cxn ang="0">
                <a:pos x="61" y="817"/>
              </a:cxn>
              <a:cxn ang="0">
                <a:pos x="179" y="566"/>
              </a:cxn>
              <a:cxn ang="0">
                <a:pos x="349" y="349"/>
              </a:cxn>
              <a:cxn ang="0">
                <a:pos x="566" y="179"/>
              </a:cxn>
              <a:cxn ang="0">
                <a:pos x="817" y="61"/>
              </a:cxn>
              <a:cxn ang="0">
                <a:pos x="1096" y="4"/>
              </a:cxn>
            </a:cxnLst>
            <a:rect l="0" t="0" r="r" b="b"/>
            <a:pathLst>
              <a:path w="4329" h="4329">
                <a:moveTo>
                  <a:pt x="1194" y="384"/>
                </a:moveTo>
                <a:lnTo>
                  <a:pt x="1112" y="388"/>
                </a:lnTo>
                <a:lnTo>
                  <a:pt x="1031" y="400"/>
                </a:lnTo>
                <a:lnTo>
                  <a:pt x="954" y="421"/>
                </a:lnTo>
                <a:lnTo>
                  <a:pt x="879" y="448"/>
                </a:lnTo>
                <a:lnTo>
                  <a:pt x="809" y="482"/>
                </a:lnTo>
                <a:lnTo>
                  <a:pt x="741" y="522"/>
                </a:lnTo>
                <a:lnTo>
                  <a:pt x="679" y="570"/>
                </a:lnTo>
                <a:lnTo>
                  <a:pt x="622" y="622"/>
                </a:lnTo>
                <a:lnTo>
                  <a:pt x="570" y="679"/>
                </a:lnTo>
                <a:lnTo>
                  <a:pt x="522" y="741"/>
                </a:lnTo>
                <a:lnTo>
                  <a:pt x="482" y="809"/>
                </a:lnTo>
                <a:lnTo>
                  <a:pt x="447" y="880"/>
                </a:lnTo>
                <a:lnTo>
                  <a:pt x="421" y="954"/>
                </a:lnTo>
                <a:lnTo>
                  <a:pt x="400" y="1031"/>
                </a:lnTo>
                <a:lnTo>
                  <a:pt x="388" y="1112"/>
                </a:lnTo>
                <a:lnTo>
                  <a:pt x="384" y="1195"/>
                </a:lnTo>
                <a:lnTo>
                  <a:pt x="384" y="3135"/>
                </a:lnTo>
                <a:lnTo>
                  <a:pt x="388" y="3217"/>
                </a:lnTo>
                <a:lnTo>
                  <a:pt x="400" y="3298"/>
                </a:lnTo>
                <a:lnTo>
                  <a:pt x="421" y="3375"/>
                </a:lnTo>
                <a:lnTo>
                  <a:pt x="447" y="3450"/>
                </a:lnTo>
                <a:lnTo>
                  <a:pt x="482" y="3520"/>
                </a:lnTo>
                <a:lnTo>
                  <a:pt x="522" y="3588"/>
                </a:lnTo>
                <a:lnTo>
                  <a:pt x="570" y="3650"/>
                </a:lnTo>
                <a:lnTo>
                  <a:pt x="622" y="3708"/>
                </a:lnTo>
                <a:lnTo>
                  <a:pt x="679" y="3759"/>
                </a:lnTo>
                <a:lnTo>
                  <a:pt x="741" y="3807"/>
                </a:lnTo>
                <a:lnTo>
                  <a:pt x="809" y="3847"/>
                </a:lnTo>
                <a:lnTo>
                  <a:pt x="879" y="3882"/>
                </a:lnTo>
                <a:lnTo>
                  <a:pt x="954" y="3908"/>
                </a:lnTo>
                <a:lnTo>
                  <a:pt x="1031" y="3929"/>
                </a:lnTo>
                <a:lnTo>
                  <a:pt x="1112" y="3941"/>
                </a:lnTo>
                <a:lnTo>
                  <a:pt x="1194" y="3945"/>
                </a:lnTo>
                <a:lnTo>
                  <a:pt x="3134" y="3945"/>
                </a:lnTo>
                <a:lnTo>
                  <a:pt x="3217" y="3941"/>
                </a:lnTo>
                <a:lnTo>
                  <a:pt x="3298" y="3929"/>
                </a:lnTo>
                <a:lnTo>
                  <a:pt x="3375" y="3908"/>
                </a:lnTo>
                <a:lnTo>
                  <a:pt x="3449" y="3882"/>
                </a:lnTo>
                <a:lnTo>
                  <a:pt x="3520" y="3847"/>
                </a:lnTo>
                <a:lnTo>
                  <a:pt x="3588" y="3807"/>
                </a:lnTo>
                <a:lnTo>
                  <a:pt x="3650" y="3759"/>
                </a:lnTo>
                <a:lnTo>
                  <a:pt x="3707" y="3708"/>
                </a:lnTo>
                <a:lnTo>
                  <a:pt x="3759" y="3650"/>
                </a:lnTo>
                <a:lnTo>
                  <a:pt x="3807" y="3588"/>
                </a:lnTo>
                <a:lnTo>
                  <a:pt x="3847" y="3520"/>
                </a:lnTo>
                <a:lnTo>
                  <a:pt x="3881" y="3450"/>
                </a:lnTo>
                <a:lnTo>
                  <a:pt x="3908" y="3375"/>
                </a:lnTo>
                <a:lnTo>
                  <a:pt x="3929" y="3298"/>
                </a:lnTo>
                <a:lnTo>
                  <a:pt x="3941" y="3217"/>
                </a:lnTo>
                <a:lnTo>
                  <a:pt x="3945" y="3135"/>
                </a:lnTo>
                <a:lnTo>
                  <a:pt x="3945" y="1195"/>
                </a:lnTo>
                <a:lnTo>
                  <a:pt x="3941" y="1112"/>
                </a:lnTo>
                <a:lnTo>
                  <a:pt x="3929" y="1031"/>
                </a:lnTo>
                <a:lnTo>
                  <a:pt x="3908" y="954"/>
                </a:lnTo>
                <a:lnTo>
                  <a:pt x="3881" y="880"/>
                </a:lnTo>
                <a:lnTo>
                  <a:pt x="3847" y="809"/>
                </a:lnTo>
                <a:lnTo>
                  <a:pt x="3807" y="741"/>
                </a:lnTo>
                <a:lnTo>
                  <a:pt x="3759" y="679"/>
                </a:lnTo>
                <a:lnTo>
                  <a:pt x="3707" y="622"/>
                </a:lnTo>
                <a:lnTo>
                  <a:pt x="3650" y="570"/>
                </a:lnTo>
                <a:lnTo>
                  <a:pt x="3588" y="522"/>
                </a:lnTo>
                <a:lnTo>
                  <a:pt x="3520" y="482"/>
                </a:lnTo>
                <a:lnTo>
                  <a:pt x="3449" y="448"/>
                </a:lnTo>
                <a:lnTo>
                  <a:pt x="3375" y="421"/>
                </a:lnTo>
                <a:lnTo>
                  <a:pt x="3298" y="400"/>
                </a:lnTo>
                <a:lnTo>
                  <a:pt x="3217" y="388"/>
                </a:lnTo>
                <a:lnTo>
                  <a:pt x="3134" y="384"/>
                </a:lnTo>
                <a:lnTo>
                  <a:pt x="1194" y="384"/>
                </a:lnTo>
                <a:close/>
                <a:moveTo>
                  <a:pt x="1194" y="0"/>
                </a:moveTo>
                <a:lnTo>
                  <a:pt x="3134" y="0"/>
                </a:lnTo>
                <a:lnTo>
                  <a:pt x="3233" y="4"/>
                </a:lnTo>
                <a:lnTo>
                  <a:pt x="3328" y="16"/>
                </a:lnTo>
                <a:lnTo>
                  <a:pt x="3421" y="34"/>
                </a:lnTo>
                <a:lnTo>
                  <a:pt x="3512" y="61"/>
                </a:lnTo>
                <a:lnTo>
                  <a:pt x="3600" y="94"/>
                </a:lnTo>
                <a:lnTo>
                  <a:pt x="3683" y="133"/>
                </a:lnTo>
                <a:lnTo>
                  <a:pt x="3763" y="179"/>
                </a:lnTo>
                <a:lnTo>
                  <a:pt x="3840" y="231"/>
                </a:lnTo>
                <a:lnTo>
                  <a:pt x="3912" y="288"/>
                </a:lnTo>
                <a:lnTo>
                  <a:pt x="3980" y="349"/>
                </a:lnTo>
                <a:lnTo>
                  <a:pt x="4041" y="417"/>
                </a:lnTo>
                <a:lnTo>
                  <a:pt x="4098" y="489"/>
                </a:lnTo>
                <a:lnTo>
                  <a:pt x="4150" y="566"/>
                </a:lnTo>
                <a:lnTo>
                  <a:pt x="4196" y="646"/>
                </a:lnTo>
                <a:lnTo>
                  <a:pt x="4235" y="729"/>
                </a:lnTo>
                <a:lnTo>
                  <a:pt x="4268" y="817"/>
                </a:lnTo>
                <a:lnTo>
                  <a:pt x="4295" y="908"/>
                </a:lnTo>
                <a:lnTo>
                  <a:pt x="4313" y="1001"/>
                </a:lnTo>
                <a:lnTo>
                  <a:pt x="4325" y="1096"/>
                </a:lnTo>
                <a:lnTo>
                  <a:pt x="4329" y="1195"/>
                </a:lnTo>
                <a:lnTo>
                  <a:pt x="4329" y="3135"/>
                </a:lnTo>
                <a:lnTo>
                  <a:pt x="4325" y="3233"/>
                </a:lnTo>
                <a:lnTo>
                  <a:pt x="4313" y="3329"/>
                </a:lnTo>
                <a:lnTo>
                  <a:pt x="4295" y="3422"/>
                </a:lnTo>
                <a:lnTo>
                  <a:pt x="4268" y="3512"/>
                </a:lnTo>
                <a:lnTo>
                  <a:pt x="4235" y="3600"/>
                </a:lnTo>
                <a:lnTo>
                  <a:pt x="4196" y="3684"/>
                </a:lnTo>
                <a:lnTo>
                  <a:pt x="4150" y="3763"/>
                </a:lnTo>
                <a:lnTo>
                  <a:pt x="4098" y="3840"/>
                </a:lnTo>
                <a:lnTo>
                  <a:pt x="4041" y="3912"/>
                </a:lnTo>
                <a:lnTo>
                  <a:pt x="3980" y="3980"/>
                </a:lnTo>
                <a:lnTo>
                  <a:pt x="3912" y="4041"/>
                </a:lnTo>
                <a:lnTo>
                  <a:pt x="3840" y="4098"/>
                </a:lnTo>
                <a:lnTo>
                  <a:pt x="3763" y="4150"/>
                </a:lnTo>
                <a:lnTo>
                  <a:pt x="3683" y="4197"/>
                </a:lnTo>
                <a:lnTo>
                  <a:pt x="3600" y="4235"/>
                </a:lnTo>
                <a:lnTo>
                  <a:pt x="3512" y="4268"/>
                </a:lnTo>
                <a:lnTo>
                  <a:pt x="3421" y="4295"/>
                </a:lnTo>
                <a:lnTo>
                  <a:pt x="3328" y="4313"/>
                </a:lnTo>
                <a:lnTo>
                  <a:pt x="3233" y="4325"/>
                </a:lnTo>
                <a:lnTo>
                  <a:pt x="3134" y="4329"/>
                </a:lnTo>
                <a:lnTo>
                  <a:pt x="1194" y="4329"/>
                </a:lnTo>
                <a:lnTo>
                  <a:pt x="1096" y="4325"/>
                </a:lnTo>
                <a:lnTo>
                  <a:pt x="1000" y="4313"/>
                </a:lnTo>
                <a:lnTo>
                  <a:pt x="907" y="4295"/>
                </a:lnTo>
                <a:lnTo>
                  <a:pt x="817" y="4268"/>
                </a:lnTo>
                <a:lnTo>
                  <a:pt x="729" y="4235"/>
                </a:lnTo>
                <a:lnTo>
                  <a:pt x="645" y="4197"/>
                </a:lnTo>
                <a:lnTo>
                  <a:pt x="566" y="4150"/>
                </a:lnTo>
                <a:lnTo>
                  <a:pt x="489" y="4098"/>
                </a:lnTo>
                <a:lnTo>
                  <a:pt x="417" y="4041"/>
                </a:lnTo>
                <a:lnTo>
                  <a:pt x="349" y="3980"/>
                </a:lnTo>
                <a:lnTo>
                  <a:pt x="288" y="3912"/>
                </a:lnTo>
                <a:lnTo>
                  <a:pt x="231" y="3840"/>
                </a:lnTo>
                <a:lnTo>
                  <a:pt x="179" y="3763"/>
                </a:lnTo>
                <a:lnTo>
                  <a:pt x="133" y="3684"/>
                </a:lnTo>
                <a:lnTo>
                  <a:pt x="94" y="3600"/>
                </a:lnTo>
                <a:lnTo>
                  <a:pt x="61" y="3512"/>
                </a:lnTo>
                <a:lnTo>
                  <a:pt x="34" y="3422"/>
                </a:lnTo>
                <a:lnTo>
                  <a:pt x="16" y="3329"/>
                </a:lnTo>
                <a:lnTo>
                  <a:pt x="4" y="3233"/>
                </a:lnTo>
                <a:lnTo>
                  <a:pt x="0" y="3135"/>
                </a:lnTo>
                <a:lnTo>
                  <a:pt x="0" y="1195"/>
                </a:lnTo>
                <a:lnTo>
                  <a:pt x="4" y="1096"/>
                </a:lnTo>
                <a:lnTo>
                  <a:pt x="16" y="1001"/>
                </a:lnTo>
                <a:lnTo>
                  <a:pt x="34" y="908"/>
                </a:lnTo>
                <a:lnTo>
                  <a:pt x="61" y="817"/>
                </a:lnTo>
                <a:lnTo>
                  <a:pt x="94" y="729"/>
                </a:lnTo>
                <a:lnTo>
                  <a:pt x="133" y="646"/>
                </a:lnTo>
                <a:lnTo>
                  <a:pt x="179" y="566"/>
                </a:lnTo>
                <a:lnTo>
                  <a:pt x="231" y="489"/>
                </a:lnTo>
                <a:lnTo>
                  <a:pt x="288" y="417"/>
                </a:lnTo>
                <a:lnTo>
                  <a:pt x="349" y="349"/>
                </a:lnTo>
                <a:lnTo>
                  <a:pt x="417" y="288"/>
                </a:lnTo>
                <a:lnTo>
                  <a:pt x="489" y="231"/>
                </a:lnTo>
                <a:lnTo>
                  <a:pt x="566" y="179"/>
                </a:lnTo>
                <a:lnTo>
                  <a:pt x="645" y="133"/>
                </a:lnTo>
                <a:lnTo>
                  <a:pt x="729" y="94"/>
                </a:lnTo>
                <a:lnTo>
                  <a:pt x="817" y="61"/>
                </a:lnTo>
                <a:lnTo>
                  <a:pt x="907" y="34"/>
                </a:lnTo>
                <a:lnTo>
                  <a:pt x="1000" y="16"/>
                </a:lnTo>
                <a:lnTo>
                  <a:pt x="1096" y="4"/>
                </a:lnTo>
                <a:lnTo>
                  <a:pt x="1194" y="0"/>
                </a:ln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9"/>
          <p:cNvSpPr>
            <a:spLocks noEditPoints="1"/>
          </p:cNvSpPr>
          <p:nvPr userDrawn="1"/>
        </p:nvSpPr>
        <p:spPr bwMode="auto">
          <a:xfrm>
            <a:off x="936567" y="6470629"/>
            <a:ext cx="84136" cy="84136"/>
          </a:xfrm>
          <a:custGeom>
            <a:avLst/>
            <a:gdLst/>
            <a:ahLst/>
            <a:cxnLst>
              <a:cxn ang="0">
                <a:pos x="969" y="398"/>
              </a:cxn>
              <a:cxn ang="0">
                <a:pos x="768" y="473"/>
              </a:cxn>
              <a:cxn ang="0">
                <a:pos x="599" y="598"/>
              </a:cxn>
              <a:cxn ang="0">
                <a:pos x="473" y="767"/>
              </a:cxn>
              <a:cxn ang="0">
                <a:pos x="400" y="967"/>
              </a:cxn>
              <a:cxn ang="0">
                <a:pos x="389" y="1189"/>
              </a:cxn>
              <a:cxn ang="0">
                <a:pos x="443" y="1399"/>
              </a:cxn>
              <a:cxn ang="0">
                <a:pos x="553" y="1580"/>
              </a:cxn>
              <a:cxn ang="0">
                <a:pos x="708" y="1721"/>
              </a:cxn>
              <a:cxn ang="0">
                <a:pos x="900" y="1812"/>
              </a:cxn>
              <a:cxn ang="0">
                <a:pos x="1116" y="1846"/>
              </a:cxn>
              <a:cxn ang="0">
                <a:pos x="1333" y="1812"/>
              </a:cxn>
              <a:cxn ang="0">
                <a:pos x="1524" y="1721"/>
              </a:cxn>
              <a:cxn ang="0">
                <a:pos x="1680" y="1580"/>
              </a:cxn>
              <a:cxn ang="0">
                <a:pos x="1790" y="1399"/>
              </a:cxn>
              <a:cxn ang="0">
                <a:pos x="1843" y="1189"/>
              </a:cxn>
              <a:cxn ang="0">
                <a:pos x="1833" y="967"/>
              </a:cxn>
              <a:cxn ang="0">
                <a:pos x="1760" y="767"/>
              </a:cxn>
              <a:cxn ang="0">
                <a:pos x="1633" y="598"/>
              </a:cxn>
              <a:cxn ang="0">
                <a:pos x="1465" y="473"/>
              </a:cxn>
              <a:cxn ang="0">
                <a:pos x="1264" y="398"/>
              </a:cxn>
              <a:cxn ang="0">
                <a:pos x="1116" y="0"/>
              </a:cxn>
              <a:cxn ang="0">
                <a:pos x="1398" y="36"/>
              </a:cxn>
              <a:cxn ang="0">
                <a:pos x="1653" y="137"/>
              </a:cxn>
              <a:cxn ang="0">
                <a:pos x="1872" y="295"/>
              </a:cxn>
              <a:cxn ang="0">
                <a:pos x="2047" y="501"/>
              </a:cxn>
              <a:cxn ang="0">
                <a:pos x="2169" y="745"/>
              </a:cxn>
              <a:cxn ang="0">
                <a:pos x="2227" y="1019"/>
              </a:cxn>
              <a:cxn ang="0">
                <a:pos x="2215" y="1305"/>
              </a:cxn>
              <a:cxn ang="0">
                <a:pos x="2134" y="1569"/>
              </a:cxn>
              <a:cxn ang="0">
                <a:pos x="1995" y="1802"/>
              </a:cxn>
              <a:cxn ang="0">
                <a:pos x="1803" y="1993"/>
              </a:cxn>
              <a:cxn ang="0">
                <a:pos x="1571" y="2133"/>
              </a:cxn>
              <a:cxn ang="0">
                <a:pos x="1306" y="2214"/>
              </a:cxn>
              <a:cxn ang="0">
                <a:pos x="1021" y="2226"/>
              </a:cxn>
              <a:cxn ang="0">
                <a:pos x="747" y="2167"/>
              </a:cxn>
              <a:cxn ang="0">
                <a:pos x="502" y="2045"/>
              </a:cxn>
              <a:cxn ang="0">
                <a:pos x="296" y="1871"/>
              </a:cxn>
              <a:cxn ang="0">
                <a:pos x="138" y="1652"/>
              </a:cxn>
              <a:cxn ang="0">
                <a:pos x="36" y="1396"/>
              </a:cxn>
              <a:cxn ang="0">
                <a:pos x="0" y="1115"/>
              </a:cxn>
              <a:cxn ang="0">
                <a:pos x="36" y="833"/>
              </a:cxn>
              <a:cxn ang="0">
                <a:pos x="138" y="578"/>
              </a:cxn>
              <a:cxn ang="0">
                <a:pos x="296" y="359"/>
              </a:cxn>
              <a:cxn ang="0">
                <a:pos x="502" y="184"/>
              </a:cxn>
              <a:cxn ang="0">
                <a:pos x="747" y="62"/>
              </a:cxn>
              <a:cxn ang="0">
                <a:pos x="1021" y="4"/>
              </a:cxn>
            </a:cxnLst>
            <a:rect l="0" t="0" r="r" b="b"/>
            <a:pathLst>
              <a:path w="2231" h="2230">
                <a:moveTo>
                  <a:pt x="1116" y="384"/>
                </a:moveTo>
                <a:lnTo>
                  <a:pt x="1042" y="388"/>
                </a:lnTo>
                <a:lnTo>
                  <a:pt x="969" y="398"/>
                </a:lnTo>
                <a:lnTo>
                  <a:pt x="898" y="417"/>
                </a:lnTo>
                <a:lnTo>
                  <a:pt x="832" y="441"/>
                </a:lnTo>
                <a:lnTo>
                  <a:pt x="768" y="473"/>
                </a:lnTo>
                <a:lnTo>
                  <a:pt x="707" y="509"/>
                </a:lnTo>
                <a:lnTo>
                  <a:pt x="651" y="551"/>
                </a:lnTo>
                <a:lnTo>
                  <a:pt x="599" y="598"/>
                </a:lnTo>
                <a:lnTo>
                  <a:pt x="553" y="650"/>
                </a:lnTo>
                <a:lnTo>
                  <a:pt x="510" y="707"/>
                </a:lnTo>
                <a:lnTo>
                  <a:pt x="473" y="767"/>
                </a:lnTo>
                <a:lnTo>
                  <a:pt x="443" y="830"/>
                </a:lnTo>
                <a:lnTo>
                  <a:pt x="419" y="898"/>
                </a:lnTo>
                <a:lnTo>
                  <a:pt x="400" y="967"/>
                </a:lnTo>
                <a:lnTo>
                  <a:pt x="389" y="1040"/>
                </a:lnTo>
                <a:lnTo>
                  <a:pt x="386" y="1115"/>
                </a:lnTo>
                <a:lnTo>
                  <a:pt x="389" y="1189"/>
                </a:lnTo>
                <a:lnTo>
                  <a:pt x="400" y="1262"/>
                </a:lnTo>
                <a:lnTo>
                  <a:pt x="419" y="1333"/>
                </a:lnTo>
                <a:lnTo>
                  <a:pt x="443" y="1399"/>
                </a:lnTo>
                <a:lnTo>
                  <a:pt x="475" y="1463"/>
                </a:lnTo>
                <a:lnTo>
                  <a:pt x="510" y="1524"/>
                </a:lnTo>
                <a:lnTo>
                  <a:pt x="553" y="1580"/>
                </a:lnTo>
                <a:lnTo>
                  <a:pt x="599" y="1632"/>
                </a:lnTo>
                <a:lnTo>
                  <a:pt x="651" y="1678"/>
                </a:lnTo>
                <a:lnTo>
                  <a:pt x="708" y="1721"/>
                </a:lnTo>
                <a:lnTo>
                  <a:pt x="768" y="1758"/>
                </a:lnTo>
                <a:lnTo>
                  <a:pt x="832" y="1788"/>
                </a:lnTo>
                <a:lnTo>
                  <a:pt x="900" y="1812"/>
                </a:lnTo>
                <a:lnTo>
                  <a:pt x="969" y="1831"/>
                </a:lnTo>
                <a:lnTo>
                  <a:pt x="1042" y="1842"/>
                </a:lnTo>
                <a:lnTo>
                  <a:pt x="1116" y="1846"/>
                </a:lnTo>
                <a:lnTo>
                  <a:pt x="1191" y="1842"/>
                </a:lnTo>
                <a:lnTo>
                  <a:pt x="1264" y="1831"/>
                </a:lnTo>
                <a:lnTo>
                  <a:pt x="1333" y="1812"/>
                </a:lnTo>
                <a:lnTo>
                  <a:pt x="1401" y="1788"/>
                </a:lnTo>
                <a:lnTo>
                  <a:pt x="1465" y="1758"/>
                </a:lnTo>
                <a:lnTo>
                  <a:pt x="1524" y="1721"/>
                </a:lnTo>
                <a:lnTo>
                  <a:pt x="1581" y="1678"/>
                </a:lnTo>
                <a:lnTo>
                  <a:pt x="1633" y="1632"/>
                </a:lnTo>
                <a:lnTo>
                  <a:pt x="1680" y="1580"/>
                </a:lnTo>
                <a:lnTo>
                  <a:pt x="1722" y="1524"/>
                </a:lnTo>
                <a:lnTo>
                  <a:pt x="1758" y="1463"/>
                </a:lnTo>
                <a:lnTo>
                  <a:pt x="1790" y="1399"/>
                </a:lnTo>
                <a:lnTo>
                  <a:pt x="1814" y="1333"/>
                </a:lnTo>
                <a:lnTo>
                  <a:pt x="1833" y="1262"/>
                </a:lnTo>
                <a:lnTo>
                  <a:pt x="1843" y="1189"/>
                </a:lnTo>
                <a:lnTo>
                  <a:pt x="1847" y="1115"/>
                </a:lnTo>
                <a:lnTo>
                  <a:pt x="1843" y="1040"/>
                </a:lnTo>
                <a:lnTo>
                  <a:pt x="1833" y="967"/>
                </a:lnTo>
                <a:lnTo>
                  <a:pt x="1814" y="898"/>
                </a:lnTo>
                <a:lnTo>
                  <a:pt x="1790" y="830"/>
                </a:lnTo>
                <a:lnTo>
                  <a:pt x="1760" y="767"/>
                </a:lnTo>
                <a:lnTo>
                  <a:pt x="1722" y="707"/>
                </a:lnTo>
                <a:lnTo>
                  <a:pt x="1680" y="650"/>
                </a:lnTo>
                <a:lnTo>
                  <a:pt x="1633" y="598"/>
                </a:lnTo>
                <a:lnTo>
                  <a:pt x="1581" y="551"/>
                </a:lnTo>
                <a:lnTo>
                  <a:pt x="1526" y="509"/>
                </a:lnTo>
                <a:lnTo>
                  <a:pt x="1465" y="473"/>
                </a:lnTo>
                <a:lnTo>
                  <a:pt x="1401" y="441"/>
                </a:lnTo>
                <a:lnTo>
                  <a:pt x="1334" y="417"/>
                </a:lnTo>
                <a:lnTo>
                  <a:pt x="1264" y="398"/>
                </a:lnTo>
                <a:lnTo>
                  <a:pt x="1191" y="388"/>
                </a:lnTo>
                <a:lnTo>
                  <a:pt x="1116" y="384"/>
                </a:lnTo>
                <a:close/>
                <a:moveTo>
                  <a:pt x="1116" y="0"/>
                </a:moveTo>
                <a:lnTo>
                  <a:pt x="1212" y="4"/>
                </a:lnTo>
                <a:lnTo>
                  <a:pt x="1306" y="16"/>
                </a:lnTo>
                <a:lnTo>
                  <a:pt x="1398" y="36"/>
                </a:lnTo>
                <a:lnTo>
                  <a:pt x="1486" y="62"/>
                </a:lnTo>
                <a:lnTo>
                  <a:pt x="1571" y="97"/>
                </a:lnTo>
                <a:lnTo>
                  <a:pt x="1653" y="137"/>
                </a:lnTo>
                <a:lnTo>
                  <a:pt x="1730" y="184"/>
                </a:lnTo>
                <a:lnTo>
                  <a:pt x="1803" y="236"/>
                </a:lnTo>
                <a:lnTo>
                  <a:pt x="1872" y="295"/>
                </a:lnTo>
                <a:lnTo>
                  <a:pt x="1936" y="359"/>
                </a:lnTo>
                <a:lnTo>
                  <a:pt x="1995" y="428"/>
                </a:lnTo>
                <a:lnTo>
                  <a:pt x="2047" y="501"/>
                </a:lnTo>
                <a:lnTo>
                  <a:pt x="2094" y="578"/>
                </a:lnTo>
                <a:lnTo>
                  <a:pt x="2134" y="660"/>
                </a:lnTo>
                <a:lnTo>
                  <a:pt x="2169" y="745"/>
                </a:lnTo>
                <a:lnTo>
                  <a:pt x="2195" y="833"/>
                </a:lnTo>
                <a:lnTo>
                  <a:pt x="2215" y="925"/>
                </a:lnTo>
                <a:lnTo>
                  <a:pt x="2227" y="1019"/>
                </a:lnTo>
                <a:lnTo>
                  <a:pt x="2231" y="1115"/>
                </a:lnTo>
                <a:lnTo>
                  <a:pt x="2227" y="1210"/>
                </a:lnTo>
                <a:lnTo>
                  <a:pt x="2215" y="1305"/>
                </a:lnTo>
                <a:lnTo>
                  <a:pt x="2195" y="1396"/>
                </a:lnTo>
                <a:lnTo>
                  <a:pt x="2169" y="1484"/>
                </a:lnTo>
                <a:lnTo>
                  <a:pt x="2134" y="1569"/>
                </a:lnTo>
                <a:lnTo>
                  <a:pt x="2094" y="1652"/>
                </a:lnTo>
                <a:lnTo>
                  <a:pt x="2047" y="1729"/>
                </a:lnTo>
                <a:lnTo>
                  <a:pt x="1995" y="1802"/>
                </a:lnTo>
                <a:lnTo>
                  <a:pt x="1936" y="1871"/>
                </a:lnTo>
                <a:lnTo>
                  <a:pt x="1872" y="1935"/>
                </a:lnTo>
                <a:lnTo>
                  <a:pt x="1803" y="1993"/>
                </a:lnTo>
                <a:lnTo>
                  <a:pt x="1730" y="2045"/>
                </a:lnTo>
                <a:lnTo>
                  <a:pt x="1653" y="2093"/>
                </a:lnTo>
                <a:lnTo>
                  <a:pt x="1571" y="2133"/>
                </a:lnTo>
                <a:lnTo>
                  <a:pt x="1486" y="2167"/>
                </a:lnTo>
                <a:lnTo>
                  <a:pt x="1398" y="2194"/>
                </a:lnTo>
                <a:lnTo>
                  <a:pt x="1306" y="2214"/>
                </a:lnTo>
                <a:lnTo>
                  <a:pt x="1212" y="2226"/>
                </a:lnTo>
                <a:lnTo>
                  <a:pt x="1116" y="2230"/>
                </a:lnTo>
                <a:lnTo>
                  <a:pt x="1021" y="2226"/>
                </a:lnTo>
                <a:lnTo>
                  <a:pt x="926" y="2214"/>
                </a:lnTo>
                <a:lnTo>
                  <a:pt x="835" y="2194"/>
                </a:lnTo>
                <a:lnTo>
                  <a:pt x="747" y="2167"/>
                </a:lnTo>
                <a:lnTo>
                  <a:pt x="662" y="2133"/>
                </a:lnTo>
                <a:lnTo>
                  <a:pt x="580" y="2093"/>
                </a:lnTo>
                <a:lnTo>
                  <a:pt x="502" y="2045"/>
                </a:lnTo>
                <a:lnTo>
                  <a:pt x="429" y="1993"/>
                </a:lnTo>
                <a:lnTo>
                  <a:pt x="360" y="1935"/>
                </a:lnTo>
                <a:lnTo>
                  <a:pt x="296" y="1871"/>
                </a:lnTo>
                <a:lnTo>
                  <a:pt x="238" y="1802"/>
                </a:lnTo>
                <a:lnTo>
                  <a:pt x="185" y="1729"/>
                </a:lnTo>
                <a:lnTo>
                  <a:pt x="138" y="1652"/>
                </a:lnTo>
                <a:lnTo>
                  <a:pt x="97" y="1569"/>
                </a:lnTo>
                <a:lnTo>
                  <a:pt x="63" y="1484"/>
                </a:lnTo>
                <a:lnTo>
                  <a:pt x="36" y="1396"/>
                </a:lnTo>
                <a:lnTo>
                  <a:pt x="16" y="1305"/>
                </a:lnTo>
                <a:lnTo>
                  <a:pt x="4" y="1210"/>
                </a:lnTo>
                <a:lnTo>
                  <a:pt x="0" y="1115"/>
                </a:lnTo>
                <a:lnTo>
                  <a:pt x="4" y="1019"/>
                </a:lnTo>
                <a:lnTo>
                  <a:pt x="16" y="925"/>
                </a:lnTo>
                <a:lnTo>
                  <a:pt x="36" y="833"/>
                </a:lnTo>
                <a:lnTo>
                  <a:pt x="63" y="745"/>
                </a:lnTo>
                <a:lnTo>
                  <a:pt x="97" y="660"/>
                </a:lnTo>
                <a:lnTo>
                  <a:pt x="138" y="578"/>
                </a:lnTo>
                <a:lnTo>
                  <a:pt x="185" y="501"/>
                </a:lnTo>
                <a:lnTo>
                  <a:pt x="238" y="428"/>
                </a:lnTo>
                <a:lnTo>
                  <a:pt x="296" y="359"/>
                </a:lnTo>
                <a:lnTo>
                  <a:pt x="360" y="295"/>
                </a:lnTo>
                <a:lnTo>
                  <a:pt x="429" y="236"/>
                </a:lnTo>
                <a:lnTo>
                  <a:pt x="502" y="184"/>
                </a:lnTo>
                <a:lnTo>
                  <a:pt x="580" y="137"/>
                </a:lnTo>
                <a:lnTo>
                  <a:pt x="662" y="97"/>
                </a:lnTo>
                <a:lnTo>
                  <a:pt x="747" y="62"/>
                </a:lnTo>
                <a:lnTo>
                  <a:pt x="835" y="36"/>
                </a:lnTo>
                <a:lnTo>
                  <a:pt x="926" y="16"/>
                </a:lnTo>
                <a:lnTo>
                  <a:pt x="1021" y="4"/>
                </a:lnTo>
                <a:lnTo>
                  <a:pt x="1116" y="0"/>
                </a:ln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10"/>
          <p:cNvSpPr>
            <a:spLocks/>
          </p:cNvSpPr>
          <p:nvPr userDrawn="1"/>
        </p:nvSpPr>
        <p:spPr bwMode="auto">
          <a:xfrm>
            <a:off x="1011807" y="6458416"/>
            <a:ext cx="21260" cy="21260"/>
          </a:xfrm>
          <a:custGeom>
            <a:avLst/>
            <a:gdLst/>
            <a:ahLst/>
            <a:cxnLst>
              <a:cxn ang="0">
                <a:pos x="282" y="0"/>
              </a:cxn>
              <a:cxn ang="0">
                <a:pos x="326" y="4"/>
              </a:cxn>
              <a:cxn ang="0">
                <a:pos x="368" y="14"/>
              </a:cxn>
              <a:cxn ang="0">
                <a:pos x="410" y="30"/>
              </a:cxn>
              <a:cxn ang="0">
                <a:pos x="447" y="54"/>
              </a:cxn>
              <a:cxn ang="0">
                <a:pos x="481" y="82"/>
              </a:cxn>
              <a:cxn ang="0">
                <a:pos x="509" y="117"/>
              </a:cxn>
              <a:cxn ang="0">
                <a:pos x="533" y="154"/>
              </a:cxn>
              <a:cxn ang="0">
                <a:pos x="549" y="195"/>
              </a:cxn>
              <a:cxn ang="0">
                <a:pos x="560" y="238"/>
              </a:cxn>
              <a:cxn ang="0">
                <a:pos x="564" y="282"/>
              </a:cxn>
              <a:cxn ang="0">
                <a:pos x="560" y="325"/>
              </a:cxn>
              <a:cxn ang="0">
                <a:pos x="549" y="369"/>
              </a:cxn>
              <a:cxn ang="0">
                <a:pos x="533" y="409"/>
              </a:cxn>
              <a:cxn ang="0">
                <a:pos x="509" y="448"/>
              </a:cxn>
              <a:cxn ang="0">
                <a:pos x="481" y="481"/>
              </a:cxn>
              <a:cxn ang="0">
                <a:pos x="447" y="510"/>
              </a:cxn>
              <a:cxn ang="0">
                <a:pos x="410" y="533"/>
              </a:cxn>
              <a:cxn ang="0">
                <a:pos x="368" y="550"/>
              </a:cxn>
              <a:cxn ang="0">
                <a:pos x="326" y="559"/>
              </a:cxn>
              <a:cxn ang="0">
                <a:pos x="282" y="563"/>
              </a:cxn>
              <a:cxn ang="0">
                <a:pos x="245" y="561"/>
              </a:cxn>
              <a:cxn ang="0">
                <a:pos x="209" y="554"/>
              </a:cxn>
              <a:cxn ang="0">
                <a:pos x="174" y="542"/>
              </a:cxn>
              <a:cxn ang="0">
                <a:pos x="141" y="526"/>
              </a:cxn>
              <a:cxn ang="0">
                <a:pos x="111" y="505"/>
              </a:cxn>
              <a:cxn ang="0">
                <a:pos x="83" y="481"/>
              </a:cxn>
              <a:cxn ang="0">
                <a:pos x="59" y="453"/>
              </a:cxn>
              <a:cxn ang="0">
                <a:pos x="38" y="422"/>
              </a:cxn>
              <a:cxn ang="0">
                <a:pos x="22" y="389"/>
              </a:cxn>
              <a:cxn ang="0">
                <a:pos x="10" y="355"/>
              </a:cxn>
              <a:cxn ang="0">
                <a:pos x="3" y="319"/>
              </a:cxn>
              <a:cxn ang="0">
                <a:pos x="0" y="282"/>
              </a:cxn>
              <a:cxn ang="0">
                <a:pos x="4" y="238"/>
              </a:cxn>
              <a:cxn ang="0">
                <a:pos x="14" y="195"/>
              </a:cxn>
              <a:cxn ang="0">
                <a:pos x="31" y="154"/>
              </a:cxn>
              <a:cxn ang="0">
                <a:pos x="54" y="117"/>
              </a:cxn>
              <a:cxn ang="0">
                <a:pos x="83" y="82"/>
              </a:cxn>
              <a:cxn ang="0">
                <a:pos x="116" y="54"/>
              </a:cxn>
              <a:cxn ang="0">
                <a:pos x="155" y="30"/>
              </a:cxn>
              <a:cxn ang="0">
                <a:pos x="194" y="14"/>
              </a:cxn>
              <a:cxn ang="0">
                <a:pos x="238" y="4"/>
              </a:cxn>
              <a:cxn ang="0">
                <a:pos x="282" y="0"/>
              </a:cxn>
            </a:cxnLst>
            <a:rect l="0" t="0" r="r" b="b"/>
            <a:pathLst>
              <a:path w="564" h="563">
                <a:moveTo>
                  <a:pt x="282" y="0"/>
                </a:moveTo>
                <a:lnTo>
                  <a:pt x="326" y="4"/>
                </a:lnTo>
                <a:lnTo>
                  <a:pt x="368" y="14"/>
                </a:lnTo>
                <a:lnTo>
                  <a:pt x="410" y="30"/>
                </a:lnTo>
                <a:lnTo>
                  <a:pt x="447" y="54"/>
                </a:lnTo>
                <a:lnTo>
                  <a:pt x="481" y="82"/>
                </a:lnTo>
                <a:lnTo>
                  <a:pt x="509" y="117"/>
                </a:lnTo>
                <a:lnTo>
                  <a:pt x="533" y="154"/>
                </a:lnTo>
                <a:lnTo>
                  <a:pt x="549" y="195"/>
                </a:lnTo>
                <a:lnTo>
                  <a:pt x="560" y="238"/>
                </a:lnTo>
                <a:lnTo>
                  <a:pt x="564" y="282"/>
                </a:lnTo>
                <a:lnTo>
                  <a:pt x="560" y="325"/>
                </a:lnTo>
                <a:lnTo>
                  <a:pt x="549" y="369"/>
                </a:lnTo>
                <a:lnTo>
                  <a:pt x="533" y="409"/>
                </a:lnTo>
                <a:lnTo>
                  <a:pt x="509" y="448"/>
                </a:lnTo>
                <a:lnTo>
                  <a:pt x="481" y="481"/>
                </a:lnTo>
                <a:lnTo>
                  <a:pt x="447" y="510"/>
                </a:lnTo>
                <a:lnTo>
                  <a:pt x="410" y="533"/>
                </a:lnTo>
                <a:lnTo>
                  <a:pt x="368" y="550"/>
                </a:lnTo>
                <a:lnTo>
                  <a:pt x="326" y="559"/>
                </a:lnTo>
                <a:lnTo>
                  <a:pt x="282" y="563"/>
                </a:lnTo>
                <a:lnTo>
                  <a:pt x="245" y="561"/>
                </a:lnTo>
                <a:lnTo>
                  <a:pt x="209" y="554"/>
                </a:lnTo>
                <a:lnTo>
                  <a:pt x="174" y="542"/>
                </a:lnTo>
                <a:lnTo>
                  <a:pt x="141" y="526"/>
                </a:lnTo>
                <a:lnTo>
                  <a:pt x="111" y="505"/>
                </a:lnTo>
                <a:lnTo>
                  <a:pt x="83" y="481"/>
                </a:lnTo>
                <a:lnTo>
                  <a:pt x="59" y="453"/>
                </a:lnTo>
                <a:lnTo>
                  <a:pt x="38" y="422"/>
                </a:lnTo>
                <a:lnTo>
                  <a:pt x="22" y="389"/>
                </a:lnTo>
                <a:lnTo>
                  <a:pt x="10" y="355"/>
                </a:lnTo>
                <a:lnTo>
                  <a:pt x="3" y="319"/>
                </a:lnTo>
                <a:lnTo>
                  <a:pt x="0" y="282"/>
                </a:lnTo>
                <a:lnTo>
                  <a:pt x="4" y="238"/>
                </a:lnTo>
                <a:lnTo>
                  <a:pt x="14" y="195"/>
                </a:lnTo>
                <a:lnTo>
                  <a:pt x="31" y="154"/>
                </a:lnTo>
                <a:lnTo>
                  <a:pt x="54" y="117"/>
                </a:lnTo>
                <a:lnTo>
                  <a:pt x="83" y="82"/>
                </a:lnTo>
                <a:lnTo>
                  <a:pt x="116" y="54"/>
                </a:lnTo>
                <a:lnTo>
                  <a:pt x="155" y="30"/>
                </a:lnTo>
                <a:lnTo>
                  <a:pt x="194" y="14"/>
                </a:lnTo>
                <a:lnTo>
                  <a:pt x="238" y="4"/>
                </a:lnTo>
                <a:lnTo>
                  <a:pt x="282" y="0"/>
                </a:ln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7968935" y="1415521"/>
            <a:ext cx="2802408" cy="3548700"/>
          </a:xfrm>
          <a:custGeom>
            <a:avLst/>
            <a:gdLst/>
            <a:ahLst/>
            <a:cxnLst/>
            <a:rect l="l" t="t" r="r" b="b"/>
            <a:pathLst>
              <a:path w="2802408" h="3548700">
                <a:moveTo>
                  <a:pt x="0" y="0"/>
                </a:moveTo>
                <a:lnTo>
                  <a:pt x="2802408" y="0"/>
                </a:lnTo>
                <a:lnTo>
                  <a:pt x="2802408" y="685371"/>
                </a:lnTo>
                <a:lnTo>
                  <a:pt x="1797196" y="685371"/>
                </a:lnTo>
                <a:lnTo>
                  <a:pt x="1797196" y="3548700"/>
                </a:lnTo>
                <a:lnTo>
                  <a:pt x="1005212" y="3548700"/>
                </a:lnTo>
                <a:lnTo>
                  <a:pt x="1005212" y="685371"/>
                </a:lnTo>
                <a:lnTo>
                  <a:pt x="0" y="685371"/>
                </a:lnTo>
                <a:close/>
              </a:path>
            </a:pathLst>
          </a:custGeo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917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249-9B52-8546-9BC6-97C42836B396}" type="datetimeFigureOut">
              <a:rPr lang="en-US" smtClean="0"/>
              <a:t>11/22/2018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6FF3C-D1BE-1E40-8BA8-B91194CFF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71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249-9B52-8546-9BC6-97C42836B396}" type="datetimeFigureOut">
              <a:rPr lang="en-US" smtClean="0"/>
              <a:t>11/22/2018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6FF3C-D1BE-1E40-8BA8-B91194CFF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56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249-9B52-8546-9BC6-97C42836B396}" type="datetimeFigureOut">
              <a:rPr lang="en-US" smtClean="0"/>
              <a:t>11/22/2018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6FF3C-D1BE-1E40-8BA8-B91194CFF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586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249-9B52-8546-9BC6-97C42836B396}" type="datetimeFigureOut">
              <a:rPr lang="en-US" smtClean="0"/>
              <a:t>11/22/2018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6FF3C-D1BE-1E40-8BA8-B91194CFF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12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249-9B52-8546-9BC6-97C42836B396}" type="datetimeFigureOut">
              <a:rPr lang="en-US" smtClean="0"/>
              <a:t>11/22/2018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6FF3C-D1BE-1E40-8BA8-B91194CFF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007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89249-9B52-8546-9BC6-97C42836B396}" type="datetimeFigureOut">
              <a:rPr lang="en-US" smtClean="0"/>
              <a:t>11/22/2018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6FF3C-D1BE-1E40-8BA8-B91194CFF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104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5" r:id="rId16"/>
    <p:sldLayoutId id="2147483664" r:id="rId17"/>
    <p:sldLayoutId id="2147483729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728" r:id="rId25"/>
    <p:sldLayoutId id="2147483678" r:id="rId26"/>
    <p:sldLayoutId id="2147483673" r:id="rId27"/>
    <p:sldLayoutId id="2147483674" r:id="rId28"/>
    <p:sldLayoutId id="2147483675" r:id="rId29"/>
    <p:sldLayoutId id="2147483672" r:id="rId30"/>
    <p:sldLayoutId id="2147483676" r:id="rId31"/>
    <p:sldLayoutId id="2147483677" r:id="rId32"/>
    <p:sldLayoutId id="2147483679" r:id="rId33"/>
    <p:sldLayoutId id="2147483680" r:id="rId34"/>
    <p:sldLayoutId id="2147483681" r:id="rId35"/>
    <p:sldLayoutId id="2147483682" r:id="rId36"/>
    <p:sldLayoutId id="2147483684" r:id="rId37"/>
    <p:sldLayoutId id="2147483683" r:id="rId38"/>
    <p:sldLayoutId id="2147483685" r:id="rId39"/>
    <p:sldLayoutId id="2147483686" r:id="rId40"/>
    <p:sldLayoutId id="2147483688" r:id="rId41"/>
    <p:sldLayoutId id="2147483687" r:id="rId42"/>
    <p:sldLayoutId id="2147483689" r:id="rId43"/>
    <p:sldLayoutId id="2147483727" r:id="rId44"/>
    <p:sldLayoutId id="2147483719" r:id="rId45"/>
    <p:sldLayoutId id="2147483720" r:id="rId46"/>
    <p:sldLayoutId id="2147483721" r:id="rId47"/>
    <p:sldLayoutId id="2147483722" r:id="rId4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3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4.png"/><Relationship Id="rId7" Type="http://schemas.openxmlformats.org/officeDocument/2006/relationships/image" Target="../media/image40.png"/><Relationship Id="rId12" Type="http://schemas.openxmlformats.org/officeDocument/2006/relationships/image" Target="../media/image51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29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diagramData" Target="../diagrams/data6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17" Type="http://schemas.microsoft.com/office/2007/relationships/diagramDrawing" Target="../diagrams/drawing6.xml"/><Relationship Id="rId2" Type="http://schemas.openxmlformats.org/officeDocument/2006/relationships/notesSlide" Target="../notesSlides/notesSlide21.xml"/><Relationship Id="rId16" Type="http://schemas.openxmlformats.org/officeDocument/2006/relationships/diagramColors" Target="../diagrams/colors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Relationship Id="rId14" Type="http://schemas.openxmlformats.org/officeDocument/2006/relationships/diagramLayout" Target="../diagrams/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45.png"/><Relationship Id="rId10" Type="http://schemas.openxmlformats.org/officeDocument/2006/relationships/image" Target="../media/image70.png"/><Relationship Id="rId4" Type="http://schemas.openxmlformats.org/officeDocument/2006/relationships/image" Target="../media/image65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obrazu 6" descr="Obraz zawierający osoba, stół, kobieta, siedzi&#10;&#10;Opis wygenerowany przy bardzo wysokim poziomie pewności">
            <a:extLst>
              <a:ext uri="{FF2B5EF4-FFF2-40B4-BE49-F238E27FC236}">
                <a16:creationId xmlns:a16="http://schemas.microsoft.com/office/drawing/2014/main" xmlns="" id="{C75C2CCB-A980-4850-A0FF-C3BE7E082CB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902" b="2902"/>
          <a:stretch>
            <a:fillRect/>
          </a:stretch>
        </p:blipFill>
        <p:spPr/>
      </p:pic>
      <p:sp>
        <p:nvSpPr>
          <p:cNvPr id="4" name="Rectangle 3"/>
          <p:cNvSpPr/>
          <p:nvPr/>
        </p:nvSpPr>
        <p:spPr>
          <a:xfrm>
            <a:off x="22648" y="0"/>
            <a:ext cx="12191999" cy="6858000"/>
          </a:xfrm>
          <a:prstGeom prst="rect">
            <a:avLst/>
          </a:prstGeom>
          <a:solidFill>
            <a:srgbClr val="160826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ight Triangle 18"/>
          <p:cNvSpPr/>
          <p:nvPr/>
        </p:nvSpPr>
        <p:spPr>
          <a:xfrm>
            <a:off x="445311" y="5899024"/>
            <a:ext cx="466928" cy="466928"/>
          </a:xfrm>
          <a:prstGeom prst="rtTriangle">
            <a:avLst/>
          </a:prstGeom>
          <a:solidFill>
            <a:srgbClr val="230D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45311" y="2359988"/>
            <a:ext cx="11132578" cy="3046988"/>
            <a:chOff x="-31224776" y="-22099860"/>
            <a:chExt cx="69577545" cy="106819406"/>
          </a:xfrm>
        </p:grpSpPr>
        <p:sp>
          <p:nvSpPr>
            <p:cNvPr id="2" name="TextBox 1"/>
            <p:cNvSpPr txBox="1"/>
            <p:nvPr/>
          </p:nvSpPr>
          <p:spPr>
            <a:xfrm>
              <a:off x="-31224776" y="-22099860"/>
              <a:ext cx="69577545" cy="106819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3200" b="1" dirty="0">
                  <a:solidFill>
                    <a:schemeClr val="bg1"/>
                  </a:solidFill>
                  <a:latin typeface="Dosis" panose="02010503020202060003" pitchFamily="2" charset="-18"/>
                  <a:ea typeface="Montserrat" charset="0"/>
                  <a:cs typeface="Montserrat" charset="0"/>
                </a:rPr>
                <a:t>STRATEGIA DZIAŁAŃ PR </a:t>
              </a:r>
            </a:p>
            <a:p>
              <a:pPr algn="ctr"/>
              <a:r>
                <a:rPr lang="pl-PL" sz="3200" b="1" dirty="0">
                  <a:solidFill>
                    <a:schemeClr val="bg1"/>
                  </a:solidFill>
                  <a:latin typeface="Dosis" panose="02010503020202060003" pitchFamily="2" charset="-18"/>
                  <a:ea typeface="Montserrat" charset="0"/>
                  <a:cs typeface="Montserrat" charset="0"/>
                </a:rPr>
                <a:t>W RAMACH KAMPANII EDUKACYJNO-INFORMACYJNYCH </a:t>
              </a:r>
            </a:p>
            <a:p>
              <a:pPr algn="ctr"/>
              <a:r>
                <a:rPr lang="pl-PL" sz="3200" b="1" dirty="0">
                  <a:solidFill>
                    <a:schemeClr val="bg1"/>
                  </a:solidFill>
                  <a:latin typeface="Dosis" panose="02010503020202060003" pitchFamily="2" charset="-18"/>
                  <a:ea typeface="Montserrat" charset="0"/>
                  <a:cs typeface="Montserrat" charset="0"/>
                </a:rPr>
                <a:t>NA RZECZ UPOWSZECHNIANIA KORZYŚCI </a:t>
              </a:r>
            </a:p>
            <a:p>
              <a:pPr algn="ctr"/>
              <a:r>
                <a:rPr lang="pl-PL" sz="3200" b="1" dirty="0">
                  <a:solidFill>
                    <a:schemeClr val="bg1"/>
                  </a:solidFill>
                  <a:latin typeface="Dosis" panose="02010503020202060003" pitchFamily="2" charset="-18"/>
                  <a:ea typeface="Montserrat" charset="0"/>
                  <a:cs typeface="Montserrat" charset="0"/>
                </a:rPr>
                <a:t>Z WYKORZYSTYWANIA TECHNOLOGII CYFROWYCH</a:t>
              </a:r>
              <a:endParaRPr lang="en-US" sz="3200" b="1" dirty="0">
                <a:solidFill>
                  <a:schemeClr val="bg1"/>
                </a:solidFill>
                <a:latin typeface="Dosis" panose="02010503020202060003" pitchFamily="2" charset="-18"/>
                <a:ea typeface="Montserrat" charset="0"/>
                <a:cs typeface="Montserrat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644516" y="2664917"/>
              <a:ext cx="914400" cy="36576"/>
            </a:xfrm>
            <a:prstGeom prst="rect">
              <a:avLst/>
            </a:prstGeom>
            <a:solidFill>
              <a:srgbClr val="230D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3360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4343400" y="1328142"/>
            <a:ext cx="7385036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Poppins SemiBold" panose="02000000000000000000" pitchFamily="2" charset="0"/>
                <a:cs typeface="Poppins SemiBold" panose="02000000000000000000" pitchFamily="2" charset="0"/>
              </a:defRPr>
            </a:lvl1pPr>
          </a:lstStyle>
          <a:p>
            <a:pPr algn="just"/>
            <a:r>
              <a:rPr lang="pl-PL" sz="1400" dirty="0">
                <a:solidFill>
                  <a:schemeClr val="tx1"/>
                </a:solidFill>
                <a:latin typeface="Dosis" panose="02010503020202060003"/>
                <a:ea typeface="Montserrat" charset="0"/>
                <a:cs typeface="Montserrat" charset="0"/>
              </a:rPr>
              <a:t>Konteksty komunikacyjne musimy obudować wiedzą badawczą. Zależy nam na zwróceniu dziennikarzom uwagi na fakt, iż tematy te są zbyt rzadko poruszane w mediach. Polacy z grupy docelowej potrzebują edukacji i inspiracji, stąd wraz z grupą ekspertów, </a:t>
            </a:r>
          </a:p>
        </p:txBody>
      </p:sp>
      <p:sp>
        <p:nvSpPr>
          <p:cNvPr id="11" name="Prostokąt: zaokrąglone rogi 17">
            <a:extLst>
              <a:ext uri="{FF2B5EF4-FFF2-40B4-BE49-F238E27FC236}">
                <a16:creationId xmlns:a16="http://schemas.microsoft.com/office/drawing/2014/main" xmlns="" id="{27F0E9C7-77CE-4784-9C4E-C306C21FC186}"/>
              </a:ext>
            </a:extLst>
          </p:cNvPr>
          <p:cNvSpPr/>
          <p:nvPr/>
        </p:nvSpPr>
        <p:spPr>
          <a:xfrm>
            <a:off x="387888" y="64495"/>
            <a:ext cx="11340548" cy="117281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>
                <a:solidFill>
                  <a:schemeClr val="bg1"/>
                </a:solidFill>
                <a:latin typeface="Dosis" panose="02010503020202060003" pitchFamily="2" charset="-18"/>
              </a:rPr>
              <a:t>UWIARYGODNIENIE</a:t>
            </a:r>
          </a:p>
          <a:p>
            <a:pPr algn="ctr"/>
            <a:r>
              <a:rPr lang="pl-PL" sz="2800" b="1" dirty="0">
                <a:solidFill>
                  <a:schemeClr val="bg1"/>
                </a:solidFill>
                <a:latin typeface="Dosis" panose="02010503020202060003" pitchFamily="2" charset="-18"/>
              </a:rPr>
              <a:t>RAPORT „SPOŁECZEŃSTWO INFORMACYJNE – ZMIANY STYLU ŻYCIA”</a:t>
            </a:r>
          </a:p>
        </p:txBody>
      </p:sp>
      <p:sp>
        <p:nvSpPr>
          <p:cNvPr id="13" name="Prostokąt zaokrąglony 12"/>
          <p:cNvSpPr/>
          <p:nvPr/>
        </p:nvSpPr>
        <p:spPr>
          <a:xfrm>
            <a:off x="5265184" y="2116266"/>
            <a:ext cx="4950413" cy="416041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chemeClr val="bg1"/>
                </a:solidFill>
                <a:latin typeface="Dosis" panose="02010503020202060003" pitchFamily="2" charset="-18"/>
              </a:rPr>
              <a:t>KONCEPCJA</a:t>
            </a: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190147398"/>
              </p:ext>
            </p:extLst>
          </p:nvPr>
        </p:nvGraphicFramePr>
        <p:xfrm>
          <a:off x="4439177" y="2585685"/>
          <a:ext cx="7289260" cy="3376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pole tekstowe 13"/>
          <p:cNvSpPr txBox="1"/>
          <p:nvPr/>
        </p:nvSpPr>
        <p:spPr>
          <a:xfrm>
            <a:off x="4439178" y="3148935"/>
            <a:ext cx="764804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400" b="1" dirty="0"/>
              <a:t>Wątki komunikacyjne, które zostaną przedstawione w raporcie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pl-PL" sz="1400" dirty="0"/>
              <a:t>Znajomość technologii cyfrowych w grupie docelowej.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pl-PL" sz="1400" dirty="0"/>
              <a:t>Umiejętność wykorzystywania narzędzi umożliwiających dostęp do technologii cyfrowych.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pl-PL" sz="1400" dirty="0"/>
              <a:t>Świadomość możliwości, jakie daje Internet i korzyści płynących z jego użytkowania.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pl-PL" sz="1400" dirty="0"/>
              <a:t>Technologie cyfrowe a jakość życia – świadomość pozytywnej korelacji.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pl-PL" sz="1400" dirty="0"/>
              <a:t>Potrzeba korzystania z nowych technologii – czy istnieje albo dlaczego nie?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pl-PL" sz="1400" dirty="0"/>
              <a:t>Poczucie wykluczenia – czy dotyczy grupy docelowej?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pl-PL" sz="1400" dirty="0"/>
              <a:t>Opory i obawy związane z korzystaniem z Internetu w grupie docelowej.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pl-PL" sz="1400" dirty="0"/>
              <a:t>Realne problemy i potrzeby obecne w codziennym życiu a Internet.</a:t>
            </a:r>
          </a:p>
        </p:txBody>
      </p:sp>
      <p:sp>
        <p:nvSpPr>
          <p:cNvPr id="2" name="Prostokąt zaokrąglony 1"/>
          <p:cNvSpPr/>
          <p:nvPr/>
        </p:nvSpPr>
        <p:spPr>
          <a:xfrm>
            <a:off x="4439178" y="5315583"/>
            <a:ext cx="1847322" cy="623561"/>
          </a:xfrm>
          <a:prstGeom prst="roundRect">
            <a:avLst/>
          </a:prstGeom>
          <a:solidFill>
            <a:schemeClr val="bg2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SPOTKANIE PRASOWE</a:t>
            </a:r>
          </a:p>
        </p:txBody>
      </p:sp>
      <p:sp>
        <p:nvSpPr>
          <p:cNvPr id="17" name="Prostokąt zaokrąglony 16"/>
          <p:cNvSpPr/>
          <p:nvPr/>
        </p:nvSpPr>
        <p:spPr>
          <a:xfrm>
            <a:off x="6816729" y="5332761"/>
            <a:ext cx="1847322" cy="623561"/>
          </a:xfrm>
          <a:prstGeom prst="roundRect">
            <a:avLst/>
          </a:prstGeom>
          <a:solidFill>
            <a:schemeClr val="bg2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MEDIA RELATIONS</a:t>
            </a:r>
          </a:p>
        </p:txBody>
      </p:sp>
      <p:sp>
        <p:nvSpPr>
          <p:cNvPr id="18" name="Prostokąt zaokrąglony 17"/>
          <p:cNvSpPr/>
          <p:nvPr/>
        </p:nvSpPr>
        <p:spPr>
          <a:xfrm>
            <a:off x="9147974" y="5332760"/>
            <a:ext cx="1847322" cy="623561"/>
          </a:xfrm>
          <a:prstGeom prst="roundRect">
            <a:avLst/>
          </a:prstGeom>
          <a:solidFill>
            <a:schemeClr val="bg2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SOCIAL MEDIA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A5AF50B5-4CC1-4FB6-A947-189037116F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563" y="1271309"/>
            <a:ext cx="3575037" cy="504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72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zaokrąglony 12"/>
          <p:cNvSpPr/>
          <p:nvPr/>
        </p:nvSpPr>
        <p:spPr>
          <a:xfrm>
            <a:off x="471488" y="1925382"/>
            <a:ext cx="11058525" cy="4872037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lvl="0" indent="-342900">
              <a:buFont typeface="+mj-lt"/>
              <a:buAutoNum type="arabicPeriod"/>
            </a:pPr>
            <a:r>
              <a:rPr lang="pl-PL" dirty="0">
                <a:latin typeface="Dosis" panose="02010503020202060003" pitchFamily="50" charset="-18"/>
              </a:rPr>
              <a:t>Opory i obawy vs. realne korzyści – płatności online.</a:t>
            </a:r>
          </a:p>
          <a:p>
            <a:pPr marL="342900" lvl="0" indent="-342900">
              <a:buFont typeface="+mj-lt"/>
              <a:buAutoNum type="arabicPeriod"/>
            </a:pPr>
            <a:r>
              <a:rPr lang="pl-PL" dirty="0">
                <a:latin typeface="Dosis" panose="02010503020202060003" pitchFamily="50" charset="-18"/>
              </a:rPr>
              <a:t>Zaspokajanie potrzeb: dostęp do szeroko rozumianej kultury i sztuki.</a:t>
            </a:r>
          </a:p>
          <a:p>
            <a:pPr marL="342900" lvl="0" indent="-342900">
              <a:buFont typeface="+mj-lt"/>
              <a:buAutoNum type="arabicPeriod"/>
            </a:pPr>
            <a:r>
              <a:rPr lang="pl-PL" dirty="0">
                <a:latin typeface="Dosis" panose="02010503020202060003" pitchFamily="50" charset="-18"/>
              </a:rPr>
              <a:t>Rozwój pasji – społeczności online, które przenoszą się w realne życie.</a:t>
            </a:r>
          </a:p>
          <a:p>
            <a:pPr marL="342900" lvl="0" indent="-342900">
              <a:buFont typeface="+mj-lt"/>
              <a:buAutoNum type="arabicPeriod"/>
            </a:pPr>
            <a:r>
              <a:rPr lang="pl-PL" dirty="0">
                <a:latin typeface="Dosis" panose="02010503020202060003" pitchFamily="50" charset="-18"/>
              </a:rPr>
              <a:t>Dostęp do edukacji – dzięki takim narzędziom jak lektury.gov.pl.</a:t>
            </a:r>
          </a:p>
          <a:p>
            <a:pPr marL="342900" lvl="0" indent="-342900">
              <a:buFont typeface="+mj-lt"/>
              <a:buAutoNum type="arabicPeriod"/>
            </a:pPr>
            <a:r>
              <a:rPr lang="pl-PL" dirty="0">
                <a:latin typeface="Dosis" panose="02010503020202060003" pitchFamily="50" charset="-18"/>
              </a:rPr>
              <a:t>Poszerzanie kompetencji – szkolenia i kursy online.</a:t>
            </a:r>
          </a:p>
          <a:p>
            <a:pPr marL="342900" lvl="0" indent="-342900">
              <a:buFont typeface="+mj-lt"/>
              <a:buAutoNum type="arabicPeriod"/>
            </a:pPr>
            <a:r>
              <a:rPr lang="pl-PL" dirty="0">
                <a:latin typeface="Dosis" panose="02010503020202060003" pitchFamily="50" charset="-18"/>
              </a:rPr>
              <a:t>Wsparcie w codziennych problemach/wyborach (np. aplikacja </a:t>
            </a:r>
            <a:r>
              <a:rPr lang="pl-PL" dirty="0" err="1">
                <a:latin typeface="Dosis" panose="02010503020202060003" pitchFamily="50" charset="-18"/>
              </a:rPr>
              <a:t>nianiowa</a:t>
            </a:r>
            <a:r>
              <a:rPr lang="pl-PL" dirty="0">
                <a:latin typeface="Dosis" panose="02010503020202060003" pitchFamily="50" charset="-18"/>
              </a:rPr>
              <a:t>).</a:t>
            </a:r>
          </a:p>
          <a:p>
            <a:pPr marL="342900" lvl="0" indent="-342900">
              <a:buFont typeface="+mj-lt"/>
              <a:buAutoNum type="arabicPeriod"/>
            </a:pPr>
            <a:r>
              <a:rPr lang="pl-PL" dirty="0">
                <a:latin typeface="Dosis" panose="02010503020202060003" pitchFamily="50" charset="-18"/>
              </a:rPr>
              <a:t>Narzędzia wspierające zdrowy styl życia: aplikacje analizujące skład produktów, aplikacje wykorzystywane w trakcie aktywności fizycznej.</a:t>
            </a:r>
          </a:p>
          <a:p>
            <a:pPr marL="342900" lvl="0" indent="-342900">
              <a:buFont typeface="+mj-lt"/>
              <a:buAutoNum type="arabicPeriod"/>
            </a:pPr>
            <a:r>
              <a:rPr lang="pl-PL" dirty="0">
                <a:latin typeface="Dosis" panose="02010503020202060003" pitchFamily="50" charset="-18"/>
              </a:rPr>
              <a:t>Zakupy online – wygoda, oszczędność czasu i zupełnie nowe możliwości.</a:t>
            </a:r>
          </a:p>
          <a:p>
            <a:pPr marL="342900" lvl="0" indent="-342900">
              <a:buFont typeface="+mj-lt"/>
              <a:buAutoNum type="arabicPeriod"/>
            </a:pPr>
            <a:r>
              <a:rPr lang="pl-PL" dirty="0">
                <a:latin typeface="Dosis" panose="02010503020202060003" pitchFamily="50" charset="-18"/>
              </a:rPr>
              <a:t>Komunikacja w XXI w. – komunikatory.</a:t>
            </a:r>
          </a:p>
          <a:p>
            <a:pPr marL="342900" lvl="0" indent="-342900">
              <a:buFont typeface="+mj-lt"/>
              <a:buAutoNum type="arabicPeriod"/>
            </a:pPr>
            <a:r>
              <a:rPr lang="pl-PL" dirty="0">
                <a:latin typeface="Dosis" panose="02010503020202060003" pitchFamily="50" charset="-18"/>
              </a:rPr>
              <a:t>Relacje w Internecie – serwisy randkowe, blogi, grupy tematyczne – znajomości, które mają realne przełożenie na świat offline.</a:t>
            </a:r>
          </a:p>
          <a:p>
            <a:pPr marL="342900" lvl="0" indent="-342900">
              <a:buFont typeface="+mj-lt"/>
              <a:buAutoNum type="arabicPeriod"/>
            </a:pPr>
            <a:r>
              <a:rPr lang="pl-PL" dirty="0">
                <a:latin typeface="Dosis" panose="02010503020202060003" pitchFamily="50" charset="-18"/>
              </a:rPr>
              <a:t>Organizacja czasu – kalendarze, poczta. Narzędzia, które pozwalają lepiej zapanować nad naszymi aktywnościami. Punkt wyjścia – ile razy zapomniałeś/</a:t>
            </a:r>
            <a:r>
              <a:rPr lang="pl-PL" dirty="0" err="1">
                <a:latin typeface="Dosis" panose="02010503020202060003" pitchFamily="50" charset="-18"/>
              </a:rPr>
              <a:t>aś</a:t>
            </a:r>
            <a:r>
              <a:rPr lang="pl-PL" dirty="0">
                <a:latin typeface="Dosis" panose="02010503020202060003" pitchFamily="50" charset="-18"/>
              </a:rPr>
              <a:t> o wizycie u lekarza, bo zapisałeś/</a:t>
            </a:r>
            <a:r>
              <a:rPr lang="pl-PL" dirty="0" err="1">
                <a:latin typeface="Dosis" panose="02010503020202060003" pitchFamily="50" charset="-18"/>
              </a:rPr>
              <a:t>aś</a:t>
            </a:r>
            <a:r>
              <a:rPr lang="pl-PL" dirty="0">
                <a:latin typeface="Dosis" panose="02010503020202060003" pitchFamily="50" charset="-18"/>
              </a:rPr>
              <a:t> to w kalendarzu papierowym i do niego nie zajrzałeś/</a:t>
            </a:r>
            <a:r>
              <a:rPr lang="pl-PL" dirty="0" err="1">
                <a:latin typeface="Dosis" panose="02010503020202060003" pitchFamily="50" charset="-18"/>
              </a:rPr>
              <a:t>aś</a:t>
            </a:r>
            <a:r>
              <a:rPr lang="pl-PL" dirty="0">
                <a:latin typeface="Dosis" panose="02010503020202060003" pitchFamily="50" charset="-18"/>
              </a:rPr>
              <a:t>? </a:t>
            </a:r>
          </a:p>
          <a:p>
            <a:pPr marL="342900" lvl="0" indent="-342900">
              <a:buFont typeface="+mj-lt"/>
              <a:buAutoNum type="arabicPeriod"/>
            </a:pPr>
            <a:r>
              <a:rPr lang="pl-PL" dirty="0">
                <a:latin typeface="Dosis" panose="02010503020202060003" pitchFamily="50" charset="-18"/>
              </a:rPr>
              <a:t>Poznawanie nowych miejsc bez wychodzenia z domu – za pośrednictwem sieci możesz udać się nawet w najodleglejsze zakątki świata. </a:t>
            </a:r>
          </a:p>
        </p:txBody>
      </p:sp>
      <p:sp>
        <p:nvSpPr>
          <p:cNvPr id="22" name="Shape 86">
            <a:extLst>
              <a:ext uri="{FF2B5EF4-FFF2-40B4-BE49-F238E27FC236}">
                <a16:creationId xmlns:a16="http://schemas.microsoft.com/office/drawing/2014/main" xmlns="" id="{796121B6-50A3-46C0-AFBD-75EADBF85FFC}"/>
              </a:ext>
            </a:extLst>
          </p:cNvPr>
          <p:cNvSpPr/>
          <p:nvPr/>
        </p:nvSpPr>
        <p:spPr>
          <a:xfrm>
            <a:off x="731521" y="250876"/>
            <a:ext cx="4009292" cy="547650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l-PL" b="1" dirty="0">
                <a:solidFill>
                  <a:schemeClr val="bg1"/>
                </a:solidFill>
                <a:latin typeface="Dosis" panose="02010503020202060003" pitchFamily="2" charset="-18"/>
                <a:ea typeface="Montserrat" charset="0"/>
                <a:cs typeface="Montserrat" charset="0"/>
                <a:sym typeface="Sk-Modernist"/>
              </a:rPr>
              <a:t>CELE KOMUNIKACJI </a:t>
            </a:r>
          </a:p>
          <a:p>
            <a:pPr algn="ctr">
              <a:lnSpc>
                <a:spcPct val="80000"/>
              </a:lnSpc>
            </a:pPr>
            <a:r>
              <a:rPr lang="pl-PL" b="1" dirty="0">
                <a:solidFill>
                  <a:schemeClr val="bg1"/>
                </a:solidFill>
                <a:latin typeface="Dosis" panose="02010503020202060003" pitchFamily="2" charset="-18"/>
                <a:ea typeface="Montserrat" charset="0"/>
                <a:cs typeface="Montserrat" charset="0"/>
                <a:sym typeface="Sk-Modernist"/>
              </a:rPr>
              <a:t>W OBSZARZE „JAKOŚĆ ŻYCIA”</a:t>
            </a:r>
          </a:p>
        </p:txBody>
      </p:sp>
      <p:sp>
        <p:nvSpPr>
          <p:cNvPr id="31" name="Shape 86">
            <a:extLst>
              <a:ext uri="{FF2B5EF4-FFF2-40B4-BE49-F238E27FC236}">
                <a16:creationId xmlns:a16="http://schemas.microsoft.com/office/drawing/2014/main" xmlns="" id="{796121B6-50A3-46C0-AFBD-75EADBF85FFC}"/>
              </a:ext>
            </a:extLst>
          </p:cNvPr>
          <p:cNvSpPr/>
          <p:nvPr/>
        </p:nvSpPr>
        <p:spPr>
          <a:xfrm>
            <a:off x="6863618" y="470744"/>
            <a:ext cx="4009292" cy="327782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l-PL" b="1" dirty="0">
                <a:solidFill>
                  <a:schemeClr val="bg1"/>
                </a:solidFill>
                <a:latin typeface="Dosis" panose="02010503020202060003" pitchFamily="2" charset="-18"/>
                <a:ea typeface="Montserrat" charset="0"/>
                <a:cs typeface="Montserrat" charset="0"/>
                <a:sym typeface="Sk-Modernist"/>
              </a:rPr>
              <a:t>GRUPY DOCELOWE</a:t>
            </a:r>
          </a:p>
        </p:txBody>
      </p:sp>
      <p:sp>
        <p:nvSpPr>
          <p:cNvPr id="14" name="Prostokąt: zaokrąglone rogi 17">
            <a:extLst>
              <a:ext uri="{FF2B5EF4-FFF2-40B4-BE49-F238E27FC236}">
                <a16:creationId xmlns:a16="http://schemas.microsoft.com/office/drawing/2014/main" xmlns="" id="{27F0E9C7-77CE-4784-9C4E-C306C21FC186}"/>
              </a:ext>
            </a:extLst>
          </p:cNvPr>
          <p:cNvSpPr/>
          <p:nvPr/>
        </p:nvSpPr>
        <p:spPr>
          <a:xfrm>
            <a:off x="366495" y="142481"/>
            <a:ext cx="11340548" cy="136683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>
                <a:solidFill>
                  <a:schemeClr val="bg1"/>
                </a:solidFill>
                <a:latin typeface="Dosis" panose="02010503020202060003" pitchFamily="2" charset="-18"/>
                <a:ea typeface="Montserrat" charset="0"/>
                <a:cs typeface="Montserrat" charset="0"/>
              </a:rPr>
              <a:t>DZIAŁANIA TE POZWOLĄ NAM NA WYGENEROWANIE W MEDIACH PONIŻSZYCH PRZEKAZÓW KOMUNIKACYJNYCH SKIEROWANYCH DO INDYWDUALNYCH ODBIORCÓW</a:t>
            </a:r>
            <a:endParaRPr lang="en-US" sz="2800" b="1" dirty="0">
              <a:solidFill>
                <a:schemeClr val="bg1"/>
              </a:solidFill>
              <a:latin typeface="Dosis" panose="02010503020202060003" pitchFamily="2" charset="-18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48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: zaokrąglone rogi 17">
            <a:extLst>
              <a:ext uri="{FF2B5EF4-FFF2-40B4-BE49-F238E27FC236}">
                <a16:creationId xmlns:a16="http://schemas.microsoft.com/office/drawing/2014/main" xmlns="" id="{27F0E9C7-77CE-4784-9C4E-C306C21FC186}"/>
              </a:ext>
            </a:extLst>
          </p:cNvPr>
          <p:cNvSpPr/>
          <p:nvPr/>
        </p:nvSpPr>
        <p:spPr>
          <a:xfrm>
            <a:off x="107155" y="76379"/>
            <a:ext cx="12000382" cy="101457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osis" panose="02010503020202060003" pitchFamily="2" charset="-18"/>
              <a:ea typeface="Montserrat" charset="0"/>
              <a:cs typeface="Montserrat" charset="0"/>
            </a:endParaRPr>
          </a:p>
        </p:txBody>
      </p:sp>
      <p:sp>
        <p:nvSpPr>
          <p:cNvPr id="16" name="Shape 86"/>
          <p:cNvSpPr/>
          <p:nvPr/>
        </p:nvSpPr>
        <p:spPr>
          <a:xfrm>
            <a:off x="797646" y="302253"/>
            <a:ext cx="10985123" cy="437043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 b="1" dirty="0">
                <a:solidFill>
                  <a:srgbClr val="FFFFFF"/>
                </a:solidFill>
                <a:latin typeface="Dosis" panose="02010503020202060003" pitchFamily="2" charset="-18"/>
                <a:ea typeface="Montserrat" charset="0"/>
                <a:cs typeface="Montserrat" charset="0"/>
                <a:sym typeface="Sk-Modernist"/>
              </a:rPr>
              <a:t>KOMUNIKACJA PORADNICZA KIEROWANA DO MAŁYCH PRZEDSIĘBIORCÓW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osis" panose="02010503020202060003" pitchFamily="2" charset="-18"/>
              <a:ea typeface="Montserrat" charset="0"/>
              <a:cs typeface="Montserrat" charset="0"/>
              <a:sym typeface="Sk-Modernist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D243A452-9188-4695-AACD-114C6B697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596" y="1394780"/>
            <a:ext cx="8262651" cy="487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06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945" y="5662547"/>
            <a:ext cx="1608604" cy="804302"/>
          </a:xfrm>
          <a:prstGeom prst="rect">
            <a:avLst/>
          </a:prstGeom>
        </p:spPr>
      </p:pic>
      <p:grpSp>
        <p:nvGrpSpPr>
          <p:cNvPr id="32" name="Grupa 31">
            <a:extLst>
              <a:ext uri="{FF2B5EF4-FFF2-40B4-BE49-F238E27FC236}">
                <a16:creationId xmlns:a16="http://schemas.microsoft.com/office/drawing/2014/main" xmlns="" id="{80633449-964B-4A99-A67B-B4B511353A02}"/>
              </a:ext>
            </a:extLst>
          </p:cNvPr>
          <p:cNvGrpSpPr/>
          <p:nvPr/>
        </p:nvGrpSpPr>
        <p:grpSpPr>
          <a:xfrm>
            <a:off x="204132" y="2399294"/>
            <a:ext cx="11859805" cy="3326885"/>
            <a:chOff x="181658" y="2174862"/>
            <a:chExt cx="11859805" cy="3326885"/>
          </a:xfrm>
        </p:grpSpPr>
        <p:sp>
          <p:nvSpPr>
            <p:cNvPr id="21" name="Prostokąt: zaokrąglone rogi 20">
              <a:extLst>
                <a:ext uri="{FF2B5EF4-FFF2-40B4-BE49-F238E27FC236}">
                  <a16:creationId xmlns:a16="http://schemas.microsoft.com/office/drawing/2014/main" xmlns="" id="{85BBA1AE-3797-4B7E-856D-DEC207F757DB}"/>
                </a:ext>
              </a:extLst>
            </p:cNvPr>
            <p:cNvSpPr/>
            <p:nvPr/>
          </p:nvSpPr>
          <p:spPr>
            <a:xfrm>
              <a:off x="181658" y="2251884"/>
              <a:ext cx="3798223" cy="3217046"/>
            </a:xfrm>
            <a:prstGeom prst="round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pl-PL" sz="1200" dirty="0">
                <a:latin typeface="Dosis" panose="02010503020202060003" pitchFamily="50" charset="-18"/>
              </a:endParaRPr>
            </a:p>
          </p:txBody>
        </p:sp>
        <p:sp>
          <p:nvSpPr>
            <p:cNvPr id="22" name="Prostokąt: zaokrąglone rogi 21">
              <a:extLst>
                <a:ext uri="{FF2B5EF4-FFF2-40B4-BE49-F238E27FC236}">
                  <a16:creationId xmlns:a16="http://schemas.microsoft.com/office/drawing/2014/main" xmlns="" id="{D99414D2-0037-4085-A7D7-081F30C47A7E}"/>
                </a:ext>
              </a:extLst>
            </p:cNvPr>
            <p:cNvSpPr/>
            <p:nvPr/>
          </p:nvSpPr>
          <p:spPr>
            <a:xfrm>
              <a:off x="4224594" y="2219066"/>
              <a:ext cx="3762768" cy="3282681"/>
            </a:xfrm>
            <a:prstGeom prst="round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atin typeface="Dosis" panose="02010503020202060003" pitchFamily="50" charset="-18"/>
              </a:endParaRPr>
            </a:p>
          </p:txBody>
        </p:sp>
        <p:sp>
          <p:nvSpPr>
            <p:cNvPr id="23" name="Prostokąt: zaokrąglone rogi 22">
              <a:extLst>
                <a:ext uri="{FF2B5EF4-FFF2-40B4-BE49-F238E27FC236}">
                  <a16:creationId xmlns:a16="http://schemas.microsoft.com/office/drawing/2014/main" xmlns="" id="{999DDCD7-951F-4A8A-A30E-776E4DAD4F6C}"/>
                </a:ext>
              </a:extLst>
            </p:cNvPr>
            <p:cNvSpPr/>
            <p:nvPr/>
          </p:nvSpPr>
          <p:spPr>
            <a:xfrm>
              <a:off x="8185310" y="2174862"/>
              <a:ext cx="3856153" cy="3282683"/>
            </a:xfrm>
            <a:prstGeom prst="round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atin typeface="Dosis" panose="02010503020202060003" pitchFamily="50" charset="-18"/>
              </a:endParaRPr>
            </a:p>
          </p:txBody>
        </p:sp>
      </p:grpSp>
      <p:grpSp>
        <p:nvGrpSpPr>
          <p:cNvPr id="33" name="Grupa 32">
            <a:extLst>
              <a:ext uri="{FF2B5EF4-FFF2-40B4-BE49-F238E27FC236}">
                <a16:creationId xmlns:a16="http://schemas.microsoft.com/office/drawing/2014/main" xmlns="" id="{23FF499C-03B8-4555-B0BD-D5287F32417C}"/>
              </a:ext>
            </a:extLst>
          </p:cNvPr>
          <p:cNvGrpSpPr/>
          <p:nvPr/>
        </p:nvGrpSpPr>
        <p:grpSpPr>
          <a:xfrm>
            <a:off x="231165" y="2523176"/>
            <a:ext cx="11596222" cy="2719856"/>
            <a:chOff x="310132" y="2457518"/>
            <a:chExt cx="11596222" cy="2719856"/>
          </a:xfrm>
        </p:grpSpPr>
        <p:sp>
          <p:nvSpPr>
            <p:cNvPr id="24" name="pole tekstowe 23">
              <a:extLst>
                <a:ext uri="{FF2B5EF4-FFF2-40B4-BE49-F238E27FC236}">
                  <a16:creationId xmlns:a16="http://schemas.microsoft.com/office/drawing/2014/main" xmlns="" id="{3029710D-489E-4225-9D90-56F417B4762C}"/>
                </a:ext>
              </a:extLst>
            </p:cNvPr>
            <p:cNvSpPr txBox="1"/>
            <p:nvPr/>
          </p:nvSpPr>
          <p:spPr>
            <a:xfrm>
              <a:off x="1008225" y="2457518"/>
              <a:ext cx="28533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>
                  <a:solidFill>
                    <a:schemeClr val="bg1"/>
                  </a:solidFill>
                  <a:latin typeface="Dosis" panose="02010503020202060003" pitchFamily="50" charset="-18"/>
                </a:rPr>
                <a:t>ETAP I – CYKL 6 SPOTKAŃ</a:t>
              </a:r>
            </a:p>
          </p:txBody>
        </p:sp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xmlns="" id="{32CD1DF7-29B3-4261-B5AF-5558C2B50D94}"/>
                </a:ext>
              </a:extLst>
            </p:cNvPr>
            <p:cNvSpPr txBox="1"/>
            <p:nvPr/>
          </p:nvSpPr>
          <p:spPr>
            <a:xfrm>
              <a:off x="4552292" y="2524444"/>
              <a:ext cx="36266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>
                  <a:solidFill>
                    <a:schemeClr val="bg1"/>
                  </a:solidFill>
                  <a:latin typeface="Dosis" panose="02010503020202060003" pitchFamily="50" charset="-18"/>
                </a:rPr>
                <a:t>ETAP II – RAPORT ISTAŁE CYKLE EDUKACYJNE</a:t>
              </a:r>
            </a:p>
          </p:txBody>
        </p:sp>
        <p:sp>
          <p:nvSpPr>
            <p:cNvPr id="26" name="pole tekstowe 25">
              <a:extLst>
                <a:ext uri="{FF2B5EF4-FFF2-40B4-BE49-F238E27FC236}">
                  <a16:creationId xmlns:a16="http://schemas.microsoft.com/office/drawing/2014/main" xmlns="" id="{FCDDF706-A9A9-4E16-9F17-7B827F9CAB0B}"/>
                </a:ext>
              </a:extLst>
            </p:cNvPr>
            <p:cNvSpPr txBox="1"/>
            <p:nvPr/>
          </p:nvSpPr>
          <p:spPr>
            <a:xfrm>
              <a:off x="8628665" y="2463459"/>
              <a:ext cx="3186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>
                  <a:solidFill>
                    <a:schemeClr val="bg1"/>
                  </a:solidFill>
                  <a:latin typeface="Dosis" panose="02010503020202060003" pitchFamily="50" charset="-18"/>
                </a:rPr>
                <a:t>ETAP III – DYSKUSJA MEDIALNA</a:t>
              </a:r>
            </a:p>
          </p:txBody>
        </p:sp>
        <p:sp>
          <p:nvSpPr>
            <p:cNvPr id="29" name="pole tekstowe 28">
              <a:extLst>
                <a:ext uri="{FF2B5EF4-FFF2-40B4-BE49-F238E27FC236}">
                  <a16:creationId xmlns:a16="http://schemas.microsoft.com/office/drawing/2014/main" xmlns="" id="{12C88FB8-67F2-4116-9BBE-2C9C8E3AC8C0}"/>
                </a:ext>
              </a:extLst>
            </p:cNvPr>
            <p:cNvSpPr txBox="1"/>
            <p:nvPr/>
          </p:nvSpPr>
          <p:spPr>
            <a:xfrm>
              <a:off x="310132" y="2791507"/>
              <a:ext cx="3593304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endParaRPr lang="pl-PL" sz="1400" dirty="0">
                <a:solidFill>
                  <a:srgbClr val="FFFFFF"/>
                </a:solidFill>
                <a:latin typeface="Dosis" panose="02010503020202060003" pitchFamily="50" charset="-18"/>
              </a:endParaRPr>
            </a:p>
            <a:p>
              <a:pPr marL="285750" lvl="0" indent="-285750" algn="just">
                <a:buFont typeface="Arial" panose="020B0604020202020204" pitchFamily="34" charset="0"/>
                <a:buChar char="•"/>
              </a:pPr>
              <a:r>
                <a:rPr lang="pl-PL" sz="1400" dirty="0">
                  <a:solidFill>
                    <a:srgbClr val="FFFFFF"/>
                  </a:solidFill>
                  <a:latin typeface="Dosis" panose="02010503020202060003" pitchFamily="50" charset="-18"/>
                </a:rPr>
                <a:t>Raz w miesiącu ekspert wyruszy na spotkanie z jednym przedsiębiorcą MŚP (różne rejony Polski, różne segmenty biznesu, różny wiek). </a:t>
              </a:r>
            </a:p>
            <a:p>
              <a:pPr marL="285750" lvl="0" indent="-285750" algn="just">
                <a:buFont typeface="Arial" panose="020B0604020202020204" pitchFamily="34" charset="0"/>
                <a:buChar char="•"/>
              </a:pPr>
              <a:r>
                <a:rPr lang="pl-PL" sz="1400" dirty="0">
                  <a:solidFill>
                    <a:srgbClr val="FFFFFF"/>
                  </a:solidFill>
                  <a:latin typeface="Dosis" panose="02010503020202060003" pitchFamily="50" charset="-18"/>
                </a:rPr>
                <a:t>Z każdym z nich spędzi jeden dzień – zapozna się z wykorzystywanymi narzędziami cyfrowymi i zarekomenduje odpowiednie rozwiązania.</a:t>
              </a:r>
            </a:p>
            <a:p>
              <a:pPr marL="285750" lvl="0" indent="-285750" algn="just">
                <a:buFont typeface="Arial" panose="020B0604020202020204" pitchFamily="34" charset="0"/>
                <a:buChar char="•"/>
              </a:pPr>
              <a:r>
                <a:rPr lang="pl-PL" sz="1400" dirty="0">
                  <a:solidFill>
                    <a:srgbClr val="FFFFFF"/>
                  </a:solidFill>
                  <a:latin typeface="Dosis" panose="02010503020202060003" pitchFamily="50" charset="-18"/>
                </a:rPr>
                <a:t>Spotkania będą opisywane w SM – MC i </a:t>
              </a:r>
              <a:r>
                <a:rPr lang="pl-PL" sz="1400" dirty="0" err="1">
                  <a:solidFill>
                    <a:srgbClr val="FFFFFF"/>
                  </a:solidFill>
                  <a:latin typeface="Dosis" panose="02010503020202060003" pitchFamily="50" charset="-18"/>
                </a:rPr>
                <a:t>blogera</a:t>
              </a:r>
              <a:r>
                <a:rPr lang="pl-PL" sz="1400" dirty="0">
                  <a:solidFill>
                    <a:srgbClr val="FFFFFF"/>
                  </a:solidFill>
                  <a:latin typeface="Dosis" panose="02010503020202060003" pitchFamily="50" charset="-18"/>
                </a:rPr>
                <a:t> – eksperta. </a:t>
              </a:r>
              <a:endParaRPr lang="pl-PL" sz="1400" dirty="0">
                <a:solidFill>
                  <a:srgbClr val="FF0000"/>
                </a:solidFill>
                <a:latin typeface="Dosis" panose="02010503020202060003" pitchFamily="50" charset="-18"/>
              </a:endParaRPr>
            </a:p>
          </p:txBody>
        </p:sp>
        <p:sp>
          <p:nvSpPr>
            <p:cNvPr id="30" name="pole tekstowe 29">
              <a:extLst>
                <a:ext uri="{FF2B5EF4-FFF2-40B4-BE49-F238E27FC236}">
                  <a16:creationId xmlns:a16="http://schemas.microsoft.com/office/drawing/2014/main" xmlns="" id="{2023D06D-E3FF-4855-80B7-909D6DE5BFBD}"/>
                </a:ext>
              </a:extLst>
            </p:cNvPr>
            <p:cNvSpPr txBox="1"/>
            <p:nvPr/>
          </p:nvSpPr>
          <p:spPr>
            <a:xfrm>
              <a:off x="4268008" y="3146049"/>
              <a:ext cx="3832057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lvl="0" indent="-171450" algn="just">
                <a:buFont typeface="Arial" panose="020B0604020202020204" pitchFamily="34" charset="0"/>
                <a:buChar char="•"/>
              </a:pPr>
              <a:r>
                <a:rPr lang="pl-PL" sz="1400" dirty="0">
                  <a:solidFill>
                    <a:srgbClr val="FFFFFF"/>
                  </a:solidFill>
                  <a:latin typeface="Dosis" panose="02010503020202060003" pitchFamily="50" charset="-18"/>
                </a:rPr>
                <a:t>Spotkania </a:t>
              </a:r>
              <a:r>
                <a:rPr lang="pl-PL" sz="1400" dirty="0" err="1">
                  <a:solidFill>
                    <a:srgbClr val="FFFFFF"/>
                  </a:solidFill>
                  <a:latin typeface="Dosis" panose="02010503020202060003" pitchFamily="50" charset="-18"/>
                </a:rPr>
                <a:t>blogera</a:t>
              </a:r>
              <a:r>
                <a:rPr lang="pl-PL" sz="1400" dirty="0">
                  <a:solidFill>
                    <a:srgbClr val="FFFFFF"/>
                  </a:solidFill>
                  <a:latin typeface="Dosis" panose="02010503020202060003" pitchFamily="50" charset="-18"/>
                </a:rPr>
                <a:t> z przedsiębiorcami dostarczą </a:t>
              </a:r>
              <a:r>
                <a:rPr lang="pl-PL" sz="1400" dirty="0" err="1">
                  <a:solidFill>
                    <a:srgbClr val="FFFFFF"/>
                  </a:solidFill>
                  <a:latin typeface="Dosis" panose="02010503020202060003" pitchFamily="50" charset="-18"/>
                </a:rPr>
                <a:t>content</a:t>
              </a:r>
              <a:r>
                <a:rPr lang="pl-PL" sz="1400" dirty="0">
                  <a:solidFill>
                    <a:srgbClr val="FFFFFF"/>
                  </a:solidFill>
                  <a:latin typeface="Dosis" panose="02010503020202060003" pitchFamily="50" charset="-18"/>
                </a:rPr>
                <a:t> do opracowania raportu na temat zaangażowania MŚP w nowe technologie -&gt; dyskusja medialna.</a:t>
              </a:r>
            </a:p>
            <a:p>
              <a:pPr marL="171450" lvl="0" indent="-171450" algn="just">
                <a:buFont typeface="Arial" panose="020B0604020202020204" pitchFamily="34" charset="0"/>
                <a:buChar char="•"/>
              </a:pPr>
              <a:endParaRPr lang="pl-PL" sz="1400" dirty="0">
                <a:solidFill>
                  <a:srgbClr val="FFFFFF"/>
                </a:solidFill>
                <a:latin typeface="Dosis" panose="02010503020202060003" pitchFamily="50" charset="-18"/>
              </a:endParaRPr>
            </a:p>
            <a:p>
              <a:pPr marL="171450" lvl="0" indent="-171450" algn="just">
                <a:buFont typeface="Arial" panose="020B0604020202020204" pitchFamily="34" charset="0"/>
                <a:buChar char="•"/>
              </a:pPr>
              <a:r>
                <a:rPr lang="pl-PL" sz="1400" dirty="0">
                  <a:solidFill>
                    <a:srgbClr val="FFFFFF"/>
                  </a:solidFill>
                  <a:latin typeface="Dosis" panose="02010503020202060003" pitchFamily="50" charset="-18"/>
                </a:rPr>
                <a:t>Równolegle z działaniami niestandardowymi będzie prowadzona systematyczna komunikacja media relations.</a:t>
              </a:r>
            </a:p>
            <a:p>
              <a:pPr lvl="0" algn="just"/>
              <a:endParaRPr lang="pl-PL" sz="1400" dirty="0">
                <a:solidFill>
                  <a:srgbClr val="FFFFFF"/>
                </a:solidFill>
                <a:latin typeface="Dosis" panose="02010503020202060003" pitchFamily="50" charset="-18"/>
              </a:endParaRPr>
            </a:p>
          </p:txBody>
        </p:sp>
        <p:sp>
          <p:nvSpPr>
            <p:cNvPr id="31" name="pole tekstowe 30">
              <a:extLst>
                <a:ext uri="{FF2B5EF4-FFF2-40B4-BE49-F238E27FC236}">
                  <a16:creationId xmlns:a16="http://schemas.microsoft.com/office/drawing/2014/main" xmlns="" id="{9EE63014-74F0-4938-B637-501E25C6E276}"/>
                </a:ext>
              </a:extLst>
            </p:cNvPr>
            <p:cNvSpPr txBox="1"/>
            <p:nvPr/>
          </p:nvSpPr>
          <p:spPr>
            <a:xfrm>
              <a:off x="8565072" y="3103849"/>
              <a:ext cx="3341282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pl-PL" sz="1400" dirty="0">
                  <a:solidFill>
                    <a:srgbClr val="FFFFFF"/>
                  </a:solidFill>
                  <a:latin typeface="Dosis" panose="02010503020202060003" pitchFamily="50" charset="-18"/>
                </a:rPr>
                <a:t>Debata o potrzebie działań edukacyjnych skierowanych do przedstawicieli sektora MŚP z zaangażowaniem:</a:t>
              </a:r>
            </a:p>
            <a:p>
              <a:pPr lvl="0" algn="just"/>
              <a:endParaRPr lang="pl-PL" sz="1400" dirty="0">
                <a:solidFill>
                  <a:srgbClr val="FFFFFF"/>
                </a:solidFill>
                <a:latin typeface="Dosis" panose="02010503020202060003" pitchFamily="50" charset="-18"/>
              </a:endParaRPr>
            </a:p>
            <a:p>
              <a:pPr marL="171450" lvl="0" indent="-171450" algn="just">
                <a:buFont typeface="Arial" panose="020B0604020202020204" pitchFamily="34" charset="0"/>
                <a:buChar char="•"/>
              </a:pPr>
              <a:r>
                <a:rPr lang="pl-PL" sz="1400" dirty="0">
                  <a:solidFill>
                    <a:srgbClr val="FFFFFF"/>
                  </a:solidFill>
                  <a:latin typeface="Dosis" panose="02010503020202060003" pitchFamily="50" charset="-18"/>
                </a:rPr>
                <a:t>partnerów medialnych</a:t>
              </a:r>
            </a:p>
            <a:p>
              <a:pPr marL="171450" lvl="0" indent="-171450" algn="just">
                <a:buFont typeface="Arial" panose="020B0604020202020204" pitchFamily="34" charset="0"/>
                <a:buChar char="•"/>
              </a:pPr>
              <a:r>
                <a:rPr lang="pl-PL" sz="1400" dirty="0">
                  <a:solidFill>
                    <a:srgbClr val="FFFFFF"/>
                  </a:solidFill>
                  <a:latin typeface="Dosis" panose="02010503020202060003" pitchFamily="50" charset="-18"/>
                </a:rPr>
                <a:t>ekspertów Ministerstwa Cyfryzacji</a:t>
              </a:r>
            </a:p>
            <a:p>
              <a:pPr marL="171450" lvl="0" indent="-171450" algn="just">
                <a:buFont typeface="Arial" panose="020B0604020202020204" pitchFamily="34" charset="0"/>
                <a:buChar char="•"/>
              </a:pPr>
              <a:r>
                <a:rPr lang="pl-PL" sz="1400" dirty="0">
                  <a:solidFill>
                    <a:srgbClr val="FFFFFF"/>
                  </a:solidFill>
                  <a:latin typeface="Dosis" panose="02010503020202060003" pitchFamily="50" charset="-18"/>
                </a:rPr>
                <a:t>przedstawicieli środowisk biznesowych</a:t>
              </a:r>
            </a:p>
            <a:p>
              <a:pPr marL="171450" lvl="0" indent="-171450" algn="just">
                <a:buFont typeface="Arial" panose="020B0604020202020204" pitchFamily="34" charset="0"/>
                <a:buChar char="•"/>
              </a:pPr>
              <a:r>
                <a:rPr lang="pl-PL" sz="1400" dirty="0">
                  <a:solidFill>
                    <a:srgbClr val="FFFFFF"/>
                  </a:solidFill>
                  <a:latin typeface="Dosis" panose="02010503020202060003" pitchFamily="50" charset="-18"/>
                </a:rPr>
                <a:t>eksperta akcji</a:t>
              </a:r>
            </a:p>
            <a:p>
              <a:pPr lvl="0" algn="just"/>
              <a:endParaRPr lang="pl-PL" sz="1400" dirty="0">
                <a:solidFill>
                  <a:srgbClr val="FFFFFF"/>
                </a:solidFill>
                <a:latin typeface="Dosis" panose="02010503020202060003" pitchFamily="50" charset="-18"/>
              </a:endParaRPr>
            </a:p>
          </p:txBody>
        </p:sp>
      </p:grpSp>
      <p:sp>
        <p:nvSpPr>
          <p:cNvPr id="18" name="Prostokąt: zaokrąglone rogi 17">
            <a:extLst>
              <a:ext uri="{FF2B5EF4-FFF2-40B4-BE49-F238E27FC236}">
                <a16:creationId xmlns:a16="http://schemas.microsoft.com/office/drawing/2014/main" xmlns="" id="{27F0E9C7-77CE-4784-9C4E-C306C21FC186}"/>
              </a:ext>
            </a:extLst>
          </p:cNvPr>
          <p:cNvSpPr/>
          <p:nvPr/>
        </p:nvSpPr>
        <p:spPr>
          <a:xfrm>
            <a:off x="379828" y="35232"/>
            <a:ext cx="11340548" cy="148509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000" b="1" dirty="0">
              <a:solidFill>
                <a:schemeClr val="bg1"/>
              </a:solidFill>
              <a:latin typeface="Dosis" panose="02010503020202060003" pitchFamily="2" charset="-18"/>
            </a:endParaRPr>
          </a:p>
          <a:p>
            <a:pPr algn="ctr"/>
            <a:r>
              <a:rPr lang="pl-PL" sz="2000" b="1" dirty="0">
                <a:solidFill>
                  <a:schemeClr val="bg1"/>
                </a:solidFill>
                <a:latin typeface="Dosis" panose="02010503020202060003" pitchFamily="2" charset="-18"/>
              </a:rPr>
              <a:t>W KOMUNIKACJI SKIEROWANEJ DO GRUPY PRZEDSIĘBIORCÓW (niekorzystających z TIK) CHCEMY MÓWIĆ REALNYMI KORZYŚCIAMI</a:t>
            </a:r>
          </a:p>
          <a:p>
            <a:pPr algn="ctr"/>
            <a:endParaRPr lang="pl-PL" sz="2000" b="1" dirty="0">
              <a:solidFill>
                <a:schemeClr val="bg1"/>
              </a:solidFill>
              <a:latin typeface="Dosis" panose="02010503020202060003" pitchFamily="2" charset="-18"/>
            </a:endParaRPr>
          </a:p>
          <a:p>
            <a:pPr algn="ctr"/>
            <a:r>
              <a:rPr lang="pl-PL" sz="2000" dirty="0">
                <a:solidFill>
                  <a:schemeClr val="bg1"/>
                </a:solidFill>
                <a:latin typeface="Dosis" panose="02010503020202060003" pitchFamily="2" charset="-18"/>
              </a:rPr>
              <a:t>„</a:t>
            </a:r>
            <a:r>
              <a:rPr lang="pl-PL" sz="2000" b="1" dirty="0">
                <a:solidFill>
                  <a:schemeClr val="bg1"/>
                </a:solidFill>
                <a:latin typeface="Dosis" panose="02010503020202060003" pitchFamily="2" charset="-18"/>
              </a:rPr>
              <a:t>WEJŚCIE W ŚWIAT MŚP” - niestandardowa akcja komunikacyjna z przedstawicielem </a:t>
            </a:r>
            <a:r>
              <a:rPr lang="pl-PL" sz="2000" b="1" dirty="0" err="1">
                <a:solidFill>
                  <a:schemeClr val="bg1"/>
                </a:solidFill>
                <a:latin typeface="Dosis" panose="02010503020202060003" pitchFamily="2" charset="-18"/>
              </a:rPr>
              <a:t>blogosfery</a:t>
            </a:r>
            <a:endParaRPr lang="pl-PL" sz="2000" b="1" dirty="0">
              <a:solidFill>
                <a:schemeClr val="bg1"/>
              </a:solidFill>
              <a:latin typeface="Dosis" panose="02010503020202060003" pitchFamily="2" charset="-18"/>
            </a:endParaRPr>
          </a:p>
          <a:p>
            <a:pPr algn="ctr"/>
            <a:endParaRPr lang="en-US" sz="2800" b="1" dirty="0">
              <a:solidFill>
                <a:schemeClr val="bg1"/>
              </a:solidFill>
              <a:latin typeface="Dosis" panose="02010503020202060003" pitchFamily="2" charset="-18"/>
              <a:ea typeface="Montserrat" charset="0"/>
              <a:cs typeface="Montserrat" charset="0"/>
            </a:endParaRPr>
          </a:p>
        </p:txBody>
      </p:sp>
      <p:sp>
        <p:nvSpPr>
          <p:cNvPr id="2" name="Prostokąt zaokrąglony 1"/>
          <p:cNvSpPr/>
          <p:nvPr/>
        </p:nvSpPr>
        <p:spPr>
          <a:xfrm>
            <a:off x="379827" y="1562246"/>
            <a:ext cx="11298899" cy="8709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TextBox 27">
            <a:extLst>
              <a:ext uri="{FF2B5EF4-FFF2-40B4-BE49-F238E27FC236}">
                <a16:creationId xmlns:a16="http://schemas.microsoft.com/office/drawing/2014/main" xmlns="" id="{D1E8F95F-BB26-4DD5-8A88-35AF3AC1E6FC}"/>
              </a:ext>
            </a:extLst>
          </p:cNvPr>
          <p:cNvSpPr txBox="1"/>
          <p:nvPr/>
        </p:nvSpPr>
        <p:spPr>
          <a:xfrm>
            <a:off x="389179" y="1684569"/>
            <a:ext cx="10818057" cy="1508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Poppins SemiBold" panose="02000000000000000000" pitchFamily="2" charset="0"/>
                <a:cs typeface="Poppins SemiBold" panose="02000000000000000000" pitchFamily="2" charset="0"/>
              </a:defRPr>
            </a:lvl1pPr>
          </a:lstStyle>
          <a:p>
            <a:pPr algn="ctr"/>
            <a:r>
              <a:rPr lang="pl-PL" sz="1400" dirty="0">
                <a:solidFill>
                  <a:schemeClr val="tx1"/>
                </a:solidFill>
                <a:latin typeface="Dosis" panose="02010503020202060003" pitchFamily="2" charset="-18"/>
                <a:ea typeface="Montserrat" charset="0"/>
                <a:cs typeface="Montserrat" charset="0"/>
              </a:rPr>
              <a:t>CELE: 1. Poznanie realnych potrzeb przedsiębiorców w zakresie narzędzi internetowych; 2. Edukacja w zakresie narzędzi usprawniających proces zarządzania biznesem; 3. Dyskusja problemowa - wprowadzenie firm z sektora MŚP do cyfrowego świata to koniczność dla rozwoju społeczeństwa informacyjnego. </a:t>
            </a:r>
          </a:p>
          <a:p>
            <a:pPr algn="ctr"/>
            <a:endParaRPr lang="pl-PL" sz="1400" b="1" dirty="0">
              <a:solidFill>
                <a:schemeClr val="tx1"/>
              </a:solidFill>
              <a:latin typeface="Dosis" panose="02010503020202060003" pitchFamily="2" charset="-18"/>
              <a:ea typeface="Montserrat" charset="0"/>
              <a:cs typeface="Montserrat" charset="0"/>
            </a:endParaRPr>
          </a:p>
          <a:p>
            <a:pPr algn="ctr"/>
            <a:endParaRPr lang="pl-PL" sz="1400" b="1" dirty="0">
              <a:solidFill>
                <a:schemeClr val="tx1"/>
              </a:solidFill>
              <a:latin typeface="Dosis" panose="02010503020202060003" pitchFamily="2" charset="-18"/>
              <a:ea typeface="Montserrat" charset="0"/>
              <a:cs typeface="Montserrat" charset="0"/>
            </a:endParaRPr>
          </a:p>
          <a:p>
            <a:pPr algn="ctr"/>
            <a:endParaRPr lang="pl-PL" sz="1200" dirty="0">
              <a:solidFill>
                <a:schemeClr val="tx1"/>
              </a:solidFill>
              <a:latin typeface="Dosis" panose="02010503020202060003" pitchFamily="2" charset="-18"/>
              <a:ea typeface="Montserrat" charset="0"/>
              <a:cs typeface="Montserrat" charset="0"/>
            </a:endParaRPr>
          </a:p>
          <a:p>
            <a:pPr algn="ctr"/>
            <a:r>
              <a:rPr lang="pl-PL" sz="1200" b="1" dirty="0">
                <a:solidFill>
                  <a:schemeClr val="tx1"/>
                </a:solidFill>
                <a:latin typeface="Dosis" panose="02010503020202060003" pitchFamily="2" charset="-18"/>
                <a:ea typeface="Montserrat" charset="0"/>
                <a:cs typeface="Montserrat" charset="0"/>
              </a:rPr>
              <a:t>  </a:t>
            </a:r>
          </a:p>
          <a:p>
            <a:pPr algn="ctr"/>
            <a:endParaRPr lang="pl-PL" sz="1200" b="1" dirty="0">
              <a:solidFill>
                <a:schemeClr val="tx1"/>
              </a:solidFill>
              <a:latin typeface="Dosis" panose="02010503020202060003" pitchFamily="2" charset="-18"/>
              <a:ea typeface="Montserrat" charset="0"/>
              <a:cs typeface="Montserrat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911831" y="5891051"/>
            <a:ext cx="2869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7030A0"/>
                </a:solidFill>
                <a:latin typeface="Dosis" panose="02010503020202060003" pitchFamily="50" charset="-18"/>
              </a:rPr>
              <a:t>PATRONAT MEDIALNY: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2862" y="5873344"/>
            <a:ext cx="1793777" cy="387039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1737" y="5742648"/>
            <a:ext cx="1270605" cy="62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70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822FA67C-E6EA-454D-B3C7-229CBFF27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389" y="3491795"/>
            <a:ext cx="2555319" cy="1341542"/>
          </a:xfrm>
          <a:prstGeom prst="rect">
            <a:avLst/>
          </a:prstGeom>
        </p:spPr>
      </p:pic>
      <p:sp>
        <p:nvSpPr>
          <p:cNvPr id="29" name="Prostokąt: zaokrąglone rogi 17">
            <a:extLst>
              <a:ext uri="{FF2B5EF4-FFF2-40B4-BE49-F238E27FC236}">
                <a16:creationId xmlns:a16="http://schemas.microsoft.com/office/drawing/2014/main" xmlns="" id="{27F0E9C7-77CE-4784-9C4E-C306C21FC186}"/>
              </a:ext>
            </a:extLst>
          </p:cNvPr>
          <p:cNvSpPr/>
          <p:nvPr/>
        </p:nvSpPr>
        <p:spPr>
          <a:xfrm>
            <a:off x="366495" y="142481"/>
            <a:ext cx="11340548" cy="117281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bg1"/>
              </a:solidFill>
              <a:latin typeface="Dosis" panose="02010503020202060003" pitchFamily="2" charset="-18"/>
              <a:ea typeface="Montserrat" charset="0"/>
              <a:cs typeface="Montserrat" charset="0"/>
            </a:endParaRPr>
          </a:p>
        </p:txBody>
      </p:sp>
      <p:pic>
        <p:nvPicPr>
          <p:cNvPr id="23" name="Obraz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3072" y="5175575"/>
            <a:ext cx="2091133" cy="627621"/>
          </a:xfrm>
          <a:prstGeom prst="rect">
            <a:avLst/>
          </a:prstGeom>
        </p:spPr>
      </p:pic>
      <p:pic>
        <p:nvPicPr>
          <p:cNvPr id="27" name="Obraz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0448" y="3448432"/>
            <a:ext cx="1432735" cy="1432735"/>
          </a:xfrm>
          <a:prstGeom prst="rect">
            <a:avLst/>
          </a:prstGeom>
        </p:spPr>
      </p:pic>
      <p:sp>
        <p:nvSpPr>
          <p:cNvPr id="5" name="Shape 86"/>
          <p:cNvSpPr/>
          <p:nvPr/>
        </p:nvSpPr>
        <p:spPr>
          <a:xfrm>
            <a:off x="1747831" y="196346"/>
            <a:ext cx="8824852" cy="1145250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l-PL" sz="2800" b="1" dirty="0">
                <a:solidFill>
                  <a:schemeClr val="bg1"/>
                </a:solidFill>
                <a:latin typeface="Dosis" panose="02010503020202060003" pitchFamily="2" charset="-18"/>
                <a:ea typeface="Montserrat" charset="0"/>
                <a:cs typeface="Montserrat" charset="0"/>
                <a:sym typeface="Sk-Modernist"/>
              </a:rPr>
              <a:t>KLUCZOWE MEDIA,</a:t>
            </a:r>
          </a:p>
          <a:p>
            <a:pPr algn="ctr">
              <a:lnSpc>
                <a:spcPct val="80000"/>
              </a:lnSpc>
            </a:pPr>
            <a:r>
              <a:rPr lang="pl-PL" sz="2800" b="1" dirty="0">
                <a:solidFill>
                  <a:schemeClr val="bg1"/>
                </a:solidFill>
                <a:latin typeface="Dosis" panose="02010503020202060003" pitchFamily="2" charset="-18"/>
                <a:ea typeface="Montserrat" charset="0"/>
                <a:cs typeface="Montserrat" charset="0"/>
                <a:sym typeface="Sk-Modernist"/>
              </a:rPr>
              <a:t>DO KTÓRYCH BĘDĄ KIEROWANE DZIAŁANIA </a:t>
            </a:r>
          </a:p>
          <a:p>
            <a:pPr algn="ctr">
              <a:lnSpc>
                <a:spcPct val="80000"/>
              </a:lnSpc>
            </a:pPr>
            <a:r>
              <a:rPr lang="pl-PL" sz="2800" b="1" dirty="0">
                <a:solidFill>
                  <a:schemeClr val="bg1"/>
                </a:solidFill>
                <a:latin typeface="Dosis" panose="02010503020202060003" pitchFamily="2" charset="-18"/>
                <a:ea typeface="Montserrat" charset="0"/>
                <a:cs typeface="Montserrat" charset="0"/>
                <a:sym typeface="Sk-Modernist"/>
              </a:rPr>
              <a:t>W RAMACH OBSZARU „JAKOŚĆ ŻYCIA”</a:t>
            </a:r>
            <a:endParaRPr sz="2800" b="1" dirty="0">
              <a:solidFill>
                <a:schemeClr val="bg1"/>
              </a:solidFill>
              <a:latin typeface="Dosis" panose="02010503020202060003" pitchFamily="2" charset="-18"/>
              <a:ea typeface="Montserrat" charset="0"/>
              <a:cs typeface="Montserrat" charset="0"/>
              <a:sym typeface="Sk-Modernist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8016DFAA-B01C-4EFA-BE6C-19C06F4BD9C3}"/>
              </a:ext>
            </a:extLst>
          </p:cNvPr>
          <p:cNvSpPr txBox="1"/>
          <p:nvPr/>
        </p:nvSpPr>
        <p:spPr>
          <a:xfrm>
            <a:off x="507353" y="1616712"/>
            <a:ext cx="110142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Dosis" panose="02010503020202060003" pitchFamily="2" charset="-18"/>
              </a:rPr>
              <a:t>Proponowana lista mediów do komunikacji w ramach obszaru została przygotowana na podstawie analizy czytelnictwa i konsumpcji mediów przez grupy docelowe.</a:t>
            </a:r>
          </a:p>
          <a:p>
            <a:endParaRPr lang="pl-PL" sz="2000" dirty="0">
              <a:latin typeface="Dosis" panose="02010503020202060003" pitchFamily="2" charset="-18"/>
            </a:endParaRPr>
          </a:p>
          <a:p>
            <a:endParaRPr lang="pl-PL" sz="2000" dirty="0">
              <a:latin typeface="Dosis" panose="02010503020202060003" pitchFamily="2" charset="-1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2000" dirty="0">
              <a:latin typeface="Dosis" panose="02010503020202060003" pitchFamily="2" charset="-1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2000" dirty="0">
              <a:latin typeface="Dosis" panose="02010503020202060003" pitchFamily="2" charset="-1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2000" dirty="0">
              <a:latin typeface="Dosis" panose="02010503020202060003" pitchFamily="2" charset="-18"/>
            </a:endParaRPr>
          </a:p>
          <a:p>
            <a:endParaRPr lang="pl-PL" sz="2000" dirty="0">
              <a:latin typeface="Dosis" panose="02010503020202060003" pitchFamily="2" charset="-18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4012" y="4477763"/>
            <a:ext cx="1226005" cy="763467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3773" y="3350926"/>
            <a:ext cx="1366484" cy="675010"/>
          </a:xfrm>
          <a:prstGeom prst="rect">
            <a:avLst/>
          </a:prstGeom>
        </p:spPr>
      </p:pic>
      <p:pic>
        <p:nvPicPr>
          <p:cNvPr id="1028" name="Picture 4" descr="Znalezione obrazy dla zapytania gazeta wyborcza 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877" y="4170402"/>
            <a:ext cx="1461684" cy="14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Znalezione obrazy dla zapytania dziennik gazeta prawna 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23" y="3037514"/>
            <a:ext cx="2228226" cy="47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94858" y="5760150"/>
            <a:ext cx="2072887" cy="856482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85879" y="4312452"/>
            <a:ext cx="1218897" cy="922299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99136" y="4319402"/>
            <a:ext cx="2256439" cy="1138579"/>
          </a:xfrm>
          <a:prstGeom prst="rect">
            <a:avLst/>
          </a:prstGeom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53157" y="2496679"/>
            <a:ext cx="1825292" cy="1825292"/>
          </a:xfrm>
          <a:prstGeom prst="rect">
            <a:avLst/>
          </a:prstGeom>
        </p:spPr>
      </p:pic>
      <p:pic>
        <p:nvPicPr>
          <p:cNvPr id="31" name="Obraz 3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0521" y="3299513"/>
            <a:ext cx="2561364" cy="2175072"/>
          </a:xfrm>
          <a:prstGeom prst="rect">
            <a:avLst/>
          </a:prstGeom>
        </p:spPr>
      </p:pic>
      <p:pic>
        <p:nvPicPr>
          <p:cNvPr id="1024" name="Obraz 102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3858" y="2618627"/>
            <a:ext cx="2158226" cy="813831"/>
          </a:xfrm>
          <a:prstGeom prst="rect">
            <a:avLst/>
          </a:prstGeom>
        </p:spPr>
      </p:pic>
      <p:pic>
        <p:nvPicPr>
          <p:cNvPr id="1025" name="Obraz 102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3924" y="5282114"/>
            <a:ext cx="1982383" cy="64757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1B7803E2-67C3-4DE2-98F3-97643592484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05885" y="2912167"/>
            <a:ext cx="1484992" cy="102650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562A4546-B096-431B-9F1F-E14748DF899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083937" y="1998014"/>
            <a:ext cx="1969737" cy="163919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5DD4964B-7657-4D3D-A962-99FA7E56769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160257" y="5375946"/>
            <a:ext cx="2658558" cy="48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27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230D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Symbol zastępczy obrazu 6" descr="Obraz zawierający osoba, laptop, komputer, wewnątrz&#10;&#10;Opis wygenerowany przy bardzo wysokim poziomie pewności">
            <a:extLst>
              <a:ext uri="{FF2B5EF4-FFF2-40B4-BE49-F238E27FC236}">
                <a16:creationId xmlns:a16="http://schemas.microsoft.com/office/drawing/2014/main" xmlns="" id="{626CF012-F36B-4BB9-9AB1-8B61B2F4C12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710" b="1710"/>
          <a:stretch>
            <a:fillRect/>
          </a:stretch>
        </p:blipFill>
        <p:spPr/>
      </p:pic>
      <p:sp>
        <p:nvSpPr>
          <p:cNvPr id="15" name="Rectangle 14"/>
          <p:cNvSpPr/>
          <p:nvPr/>
        </p:nvSpPr>
        <p:spPr>
          <a:xfrm>
            <a:off x="420774" y="414616"/>
            <a:ext cx="11350451" cy="6028765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4243" y="564400"/>
            <a:ext cx="69962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osis" panose="02010503020202060003" pitchFamily="2" charset="-18"/>
                <a:ea typeface="Montserrat" charset="0"/>
                <a:cs typeface="Montserrat" charset="0"/>
              </a:rPr>
              <a:t>E-USŁUGI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u="sng" dirty="0">
                <a:solidFill>
                  <a:srgbClr val="FFFFFF"/>
                </a:solidFill>
                <a:latin typeface="Dosis" panose="02010503020202060003" pitchFamily="2" charset="-18"/>
                <a:ea typeface="Montserrat" charset="0"/>
                <a:cs typeface="Montserrat" charset="0"/>
              </a:rPr>
              <a:t>Storytelling</a:t>
            </a:r>
            <a:endParaRPr kumimoji="0" lang="pl-PL" sz="2400" b="1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osis" panose="02010503020202060003" pitchFamily="2" charset="-18"/>
              <a:ea typeface="Montserrat" charset="0"/>
              <a:cs typeface="Montserrat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osis" panose="02010503020202060003" pitchFamily="2" charset="-18"/>
              <a:ea typeface="Montserrat" charset="0"/>
              <a:cs typeface="Montserrat" charset="0"/>
            </a:endParaRPr>
          </a:p>
        </p:txBody>
      </p:sp>
      <p:sp>
        <p:nvSpPr>
          <p:cNvPr id="12" name="TextBox 17">
            <a:extLst>
              <a:ext uri="{FF2B5EF4-FFF2-40B4-BE49-F238E27FC236}">
                <a16:creationId xmlns:a16="http://schemas.microsoft.com/office/drawing/2014/main" xmlns="" id="{03EB8A4F-E979-4297-A847-A2A4877E4128}"/>
              </a:ext>
            </a:extLst>
          </p:cNvPr>
          <p:cNvSpPr txBox="1"/>
          <p:nvPr/>
        </p:nvSpPr>
        <p:spPr>
          <a:xfrm>
            <a:off x="6536986" y="469803"/>
            <a:ext cx="50869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pl-PL" sz="1400" b="1" i="1" dirty="0">
                <a:solidFill>
                  <a:srgbClr val="FFFFFF"/>
                </a:solidFill>
                <a:latin typeface="Dosis" panose="02010503020202060003" pitchFamily="2" charset="-18"/>
                <a:ea typeface="Montserrat" charset="0"/>
                <a:cs typeface="Montserrat" charset="0"/>
              </a:rPr>
              <a:t>Nasze społeczeństwo znalazło się w takim momencie rozwoju, że od szeroko pojętej cyfryzacji nie ma już odwrotu, a elektroniczna administracja stała się faktem. Należy jednocześnie przyznać, że świadomość obywateli naszego kraju w zakresie istnienia różnego rodzaju e-usług i korzyści, jakie one niosą, jest stosunkowo niska i wymaga znacznej poprawy. Jednak wszystko wskazuje na to, że już niedługo stanie się to tak oczywistym aspektem naszego życia, że trudno będzie przypomnieć sobie, jak było „przedtem”. 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osis" panose="02010503020202060003" pitchFamily="2" charset="-18"/>
              <a:ea typeface="Montserrat" charset="0"/>
              <a:cs typeface="Montserrat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2F17AC74-C902-44FF-B5FB-216708AEF66F}"/>
              </a:ext>
            </a:extLst>
          </p:cNvPr>
          <p:cNvSpPr txBox="1"/>
          <p:nvPr/>
        </p:nvSpPr>
        <p:spPr>
          <a:xfrm>
            <a:off x="982243" y="2656373"/>
            <a:ext cx="980548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600" dirty="0">
                <a:solidFill>
                  <a:schemeClr val="bg1"/>
                </a:solidFill>
                <a:latin typeface="Dosis" panose="02010503020202060003" pitchFamily="2" charset="-18"/>
              </a:rPr>
              <a:t>Głównym celem działań jest stworzenie szerokiej komunikacji wspierającej wzrost świadomości istnienia usług e-administracji oferowanych centralnie i przez samorządy, wzrost umiejętności poszukiwania pomocnych informacji na temat korzystania z e-usług oraz zbudowanie zaufania i pozytywnych postaw wobec e administracji, także poprzez pokazanie korzyści z ich stosowania ze szczególnym naciskiem na: BEZPIECZEŃSTWO, OSZCZĘDNOŚĆ CZASU, WYGODĘ.</a:t>
            </a:r>
          </a:p>
          <a:p>
            <a:pPr algn="just"/>
            <a:endParaRPr lang="pl-PL" sz="1600" dirty="0">
              <a:solidFill>
                <a:schemeClr val="bg1"/>
              </a:solidFill>
              <a:latin typeface="Dosis" panose="02010503020202060003" pitchFamily="2" charset="-18"/>
            </a:endParaRPr>
          </a:p>
          <a:p>
            <a:pPr algn="just"/>
            <a:r>
              <a:rPr lang="pl-PL" sz="1600" dirty="0">
                <a:solidFill>
                  <a:schemeClr val="bg1"/>
                </a:solidFill>
                <a:latin typeface="Dosis" panose="02010503020202060003" pitchFamily="2" charset="-18"/>
              </a:rPr>
              <a:t>Podstawową barierą dla budowania powyższej komunikacji jest brak powszechnej świadomości istnienia e usług, bądź przy pewnej świadomości ich istnienia, brak wiedzy technologicznej, jak można z nich skorzystać. Urząd stacjonarny, niestety, nadal jest pierwszym skojarzeniem i impulsem do działania. Dodatkowo grupa, do której chcemy dotrzeć, to zarówno osoby korzystające z dostępu do mediów tradycyjnych, jak i te, które na co dzień obcują z „nowymi mediami”. Stąd w strategii komunikacyjnej musimy połączyć nowoczesne metody komunikacji oparte na </a:t>
            </a:r>
            <a:r>
              <a:rPr lang="pl-PL" sz="1600" dirty="0" err="1">
                <a:solidFill>
                  <a:schemeClr val="bg1"/>
                </a:solidFill>
                <a:latin typeface="Dosis" panose="02010503020202060003" pitchFamily="2" charset="-18"/>
              </a:rPr>
              <a:t>social</a:t>
            </a:r>
            <a:r>
              <a:rPr lang="pl-PL" sz="1600" dirty="0">
                <a:solidFill>
                  <a:schemeClr val="bg1"/>
                </a:solidFill>
                <a:latin typeface="Dosis" panose="02010503020202060003" pitchFamily="2" charset="-18"/>
              </a:rPr>
              <a:t> mediach z mediami tradycyjnymi, których celem będzie rozszerzenie wiedzy z </a:t>
            </a:r>
            <a:r>
              <a:rPr lang="pl-PL" sz="1600" dirty="0" err="1">
                <a:solidFill>
                  <a:schemeClr val="bg1"/>
                </a:solidFill>
                <a:latin typeface="Dosis" panose="02010503020202060003" pitchFamily="2" charset="-18"/>
              </a:rPr>
              <a:t>social</a:t>
            </a:r>
            <a:r>
              <a:rPr lang="pl-PL" sz="1600" dirty="0">
                <a:solidFill>
                  <a:schemeClr val="bg1"/>
                </a:solidFill>
                <a:latin typeface="Dosis" panose="02010503020202060003" pitchFamily="2" charset="-18"/>
              </a:rPr>
              <a:t> mediów.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pl-PL" b="1" dirty="0">
              <a:solidFill>
                <a:schemeClr val="bg1"/>
              </a:solidFill>
              <a:latin typeface="Dosis" panose="02010503020202060003" pitchFamily="2" charset="-18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pl-PL" b="1" dirty="0">
              <a:solidFill>
                <a:schemeClr val="bg1"/>
              </a:solidFill>
              <a:latin typeface="Dosis" panose="02010503020202060003" pitchFamily="2" charset="-18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pl-PL" sz="2000" b="1" dirty="0">
              <a:solidFill>
                <a:schemeClr val="bg1"/>
              </a:solidFill>
              <a:latin typeface="Dosis" panose="02010503020202060003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0635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303113" y="1487473"/>
            <a:ext cx="476937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400" b="1" dirty="0">
                <a:solidFill>
                  <a:srgbClr val="7030A0"/>
                </a:solidFill>
                <a:latin typeface="Dosis" panose="02010503020202060003" pitchFamily="2" charset="-18"/>
              </a:rPr>
              <a:t>Pełnoletni obywatele (18+) już korzystający z Internetu oraz poszczególne grupy docelowe, którym dedykowane są konkretne e-usługi. </a:t>
            </a:r>
          </a:p>
          <a:p>
            <a:pPr algn="just"/>
            <a:endParaRPr lang="pl-PL" sz="1400" dirty="0">
              <a:latin typeface="Dosis" panose="02010503020202060003" pitchFamily="2" charset="-18"/>
            </a:endParaRPr>
          </a:p>
          <a:p>
            <a:pPr algn="just"/>
            <a:r>
              <a:rPr lang="pl-PL" sz="1400" dirty="0">
                <a:latin typeface="Dosis" panose="02010503020202060003" pitchFamily="2" charset="-18"/>
              </a:rPr>
              <a:t>Populacja osób 18+ liczy ok. 31,5 mln, z czego 78% korzysta z Internetu (24,6 mln osób). Z czego: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400" dirty="0">
                <a:latin typeface="Dosis" panose="02010503020202060003" pitchFamily="2" charset="-18"/>
              </a:rPr>
              <a:t>25% osób to użytkownicy aktywni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400" dirty="0">
                <a:latin typeface="Dosis" panose="02010503020202060003" pitchFamily="2" charset="-18"/>
              </a:rPr>
              <a:t>29% - nieprzekonani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400" dirty="0">
                <a:latin typeface="Dosis" panose="02010503020202060003" pitchFamily="2" charset="-18"/>
              </a:rPr>
              <a:t>46% - niedoświadczeni w korzystaniu z e-usług</a:t>
            </a:r>
          </a:p>
          <a:p>
            <a:pPr algn="just"/>
            <a:endParaRPr lang="pl-PL" sz="1400" dirty="0">
              <a:latin typeface="Dosis" panose="02010503020202060003" pitchFamily="2" charset="-18"/>
            </a:endParaRPr>
          </a:p>
          <a:p>
            <a:pPr algn="just"/>
            <a:r>
              <a:rPr lang="pl-PL" sz="1400" dirty="0">
                <a:latin typeface="Dosis" panose="02010503020202060003" pitchFamily="2" charset="-18"/>
              </a:rPr>
              <a:t>Jedynie 32% preferuje załatwianie spraw urzędowych przez Internet.</a:t>
            </a:r>
          </a:p>
          <a:p>
            <a:pPr algn="just"/>
            <a:endParaRPr lang="pl-PL" sz="1400" dirty="0">
              <a:latin typeface="Dosis" panose="02010503020202060003" pitchFamily="2" charset="-18"/>
            </a:endParaRPr>
          </a:p>
          <a:p>
            <a:pPr algn="just"/>
            <a:endParaRPr lang="pl-PL" sz="1400" dirty="0">
              <a:latin typeface="Dosis" panose="02010503020202060003" pitchFamily="2" charset="-18"/>
            </a:endParaRPr>
          </a:p>
          <a:p>
            <a:pPr algn="just"/>
            <a:r>
              <a:rPr lang="pl-PL" sz="1400" dirty="0">
                <a:latin typeface="Dosis" panose="02010503020202060003" pitchFamily="2" charset="-18"/>
              </a:rPr>
              <a:t>W obszarze tym nie został dokonany podział na bardziej szczegółowe grupy docelowe, gdyż w ramach projektu promowany będzie zestaw e-usług wdrażanych przez administrację publiczną, które skierowane są do całej ww. grupy i różnych jej podgrup.</a:t>
            </a:r>
          </a:p>
        </p:txBody>
      </p:sp>
      <p:sp>
        <p:nvSpPr>
          <p:cNvPr id="30" name="Prostokąt: zaokrąglone rogi 17">
            <a:extLst>
              <a:ext uri="{FF2B5EF4-FFF2-40B4-BE49-F238E27FC236}">
                <a16:creationId xmlns:a16="http://schemas.microsoft.com/office/drawing/2014/main" xmlns="" id="{27F0E9C7-77CE-4784-9C4E-C306C21FC186}"/>
              </a:ext>
            </a:extLst>
          </p:cNvPr>
          <p:cNvSpPr/>
          <p:nvPr/>
        </p:nvSpPr>
        <p:spPr>
          <a:xfrm>
            <a:off x="385599" y="84521"/>
            <a:ext cx="11081376" cy="116038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bg1"/>
              </a:solidFill>
              <a:latin typeface="Dosis" panose="02010503020202060003" pitchFamily="2" charset="-18"/>
              <a:ea typeface="Montserrat" charset="0"/>
              <a:cs typeface="Montserrat" charset="0"/>
            </a:endParaRPr>
          </a:p>
        </p:txBody>
      </p:sp>
      <p:sp>
        <p:nvSpPr>
          <p:cNvPr id="31" name="Shape 86">
            <a:extLst>
              <a:ext uri="{FF2B5EF4-FFF2-40B4-BE49-F238E27FC236}">
                <a16:creationId xmlns:a16="http://schemas.microsoft.com/office/drawing/2014/main" xmlns="" id="{796121B6-50A3-46C0-AFBD-75EADBF85FFC}"/>
              </a:ext>
            </a:extLst>
          </p:cNvPr>
          <p:cNvSpPr/>
          <p:nvPr/>
        </p:nvSpPr>
        <p:spPr>
          <a:xfrm>
            <a:off x="1382281" y="245137"/>
            <a:ext cx="9427438" cy="1126462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l-PL" sz="2800" b="1" dirty="0">
                <a:solidFill>
                  <a:schemeClr val="bg1"/>
                </a:solidFill>
                <a:latin typeface="Dosis" panose="02010503020202060003" pitchFamily="2" charset="-18"/>
                <a:ea typeface="Montserrat" charset="0"/>
                <a:cs typeface="Montserrat" charset="0"/>
                <a:sym typeface="Sk-Modernist"/>
              </a:rPr>
              <a:t>MUSIMY DOTRZEĆ DO PEŁNOLETNICH POLAKÓW</a:t>
            </a:r>
          </a:p>
          <a:p>
            <a:pPr algn="ctr">
              <a:lnSpc>
                <a:spcPct val="80000"/>
              </a:lnSpc>
            </a:pPr>
            <a:r>
              <a:rPr lang="pl-PL" sz="2800" b="1" dirty="0">
                <a:solidFill>
                  <a:schemeClr val="bg1"/>
                </a:solidFill>
                <a:latin typeface="Dosis" panose="02010503020202060003" pitchFamily="2" charset="-18"/>
                <a:ea typeface="Montserrat" charset="0"/>
                <a:cs typeface="Montserrat" charset="0"/>
                <a:sym typeface="Sk-Modernist"/>
              </a:rPr>
              <a:t>OZNACZA TO BARDZO DUŻĄ RÓZNORODNOŚĆ GRUPY DOCELOWEJ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A9EBAA1E-71D5-4ABE-A5AA-2F7F5A351FDF}"/>
              </a:ext>
            </a:extLst>
          </p:cNvPr>
          <p:cNvSpPr/>
          <p:nvPr/>
        </p:nvSpPr>
        <p:spPr>
          <a:xfrm>
            <a:off x="5418211" y="1558865"/>
            <a:ext cx="6773789" cy="374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  <a:spcAft>
                <a:spcPts val="900"/>
              </a:spcAft>
            </a:pPr>
            <a:r>
              <a:rPr lang="pl-PL" sz="1400" b="1" dirty="0">
                <a:solidFill>
                  <a:srgbClr val="69358A"/>
                </a:solidFill>
                <a:latin typeface="Dosis" panose="02010503020202060003" pitchFamily="50" charset="-18"/>
                <a:cs typeface="Times New Roman" panose="02020603050405020304" pitchFamily="18" charset="0"/>
              </a:rPr>
              <a:t>Insight komunikacyjny</a:t>
            </a:r>
          </a:p>
          <a:p>
            <a:pPr>
              <a:spcBef>
                <a:spcPts val="300"/>
              </a:spcBef>
              <a:spcAft>
                <a:spcPts val="1200"/>
              </a:spcAft>
            </a:pPr>
            <a:r>
              <a:rPr lang="pl-PL" sz="1400" dirty="0">
                <a:latin typeface="Dosis" panose="02010503020202060003" pitchFamily="50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Dlaczego część z nas wciąż obawia się korzystania z e-usług? </a:t>
            </a:r>
          </a:p>
          <a:p>
            <a:pPr>
              <a:spcBef>
                <a:spcPts val="300"/>
              </a:spcBef>
              <a:spcAft>
                <a:spcPts val="1200"/>
              </a:spcAft>
            </a:pPr>
            <a:r>
              <a:rPr lang="pl-PL" sz="1400" dirty="0">
                <a:latin typeface="Dosis" panose="02010503020202060003" pitchFamily="50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Odpowiedź, jaką najczęściej słyszymy, to: „W sumie nie potrafię odpowiedzieć na to pytanie”.</a:t>
            </a:r>
          </a:p>
          <a:p>
            <a:pPr>
              <a:lnSpc>
                <a:spcPct val="115000"/>
              </a:lnSpc>
              <a:spcBef>
                <a:spcPts val="300"/>
              </a:spcBef>
              <a:spcAft>
                <a:spcPts val="1200"/>
              </a:spcAft>
            </a:pPr>
            <a:r>
              <a:rPr lang="pl-PL" sz="1400" dirty="0">
                <a:latin typeface="Dosis" panose="02010503020202060003" pitchFamily="50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Być może grupa docelowa postrzega e-usługę jedynie jako hasło, które w jakimś sensie jest abstrakcyjne, a nie odpowiedź na konkretną potrzebę. Obawia się, że skorzystanie z niej będzie wymagało zmiany dotychczasowego stylu życia, co zawsze początkowo budzi obawy. W związku z tym trudno jej też zrozumieć, że sprawy urzędowe można załatwić szybciej, łatwiej i wygodniej – bez wychodzenia z domu. </a:t>
            </a:r>
          </a:p>
          <a:p>
            <a:pPr>
              <a:lnSpc>
                <a:spcPct val="115000"/>
              </a:lnSpc>
              <a:spcBef>
                <a:spcPts val="300"/>
              </a:spcBef>
              <a:spcAft>
                <a:spcPts val="1200"/>
              </a:spcAft>
            </a:pPr>
            <a:r>
              <a:rPr lang="pl-PL" sz="1400" dirty="0">
                <a:latin typeface="Dosis" panose="02010503020202060003" pitchFamily="50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Dlatego w komunikacji postawimy na praktyczne przedstawienie konkretnych e-usług, a nie tylko informowanie o ich istnieniu. Wykorzystamy do tego media, które trafiają do obywateli, propagując określony styl życia. Komunikacja musi opierać się na prostej i zrozumiałej rekomendacji wykorzystania dostępnych e-usług, w konkretnych sytuacjach.</a:t>
            </a:r>
          </a:p>
        </p:txBody>
      </p:sp>
    </p:spTree>
    <p:extLst>
      <p:ext uri="{BB962C8B-B14F-4D97-AF65-F5344CB8AC3E}">
        <p14:creationId xmlns:p14="http://schemas.microsoft.com/office/powerpoint/2010/main" val="119943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: zaokrąglone rogi 17">
            <a:extLst>
              <a:ext uri="{FF2B5EF4-FFF2-40B4-BE49-F238E27FC236}">
                <a16:creationId xmlns:a16="http://schemas.microsoft.com/office/drawing/2014/main" xmlns="" id="{27F0E9C7-77CE-4784-9C4E-C306C21FC186}"/>
              </a:ext>
            </a:extLst>
          </p:cNvPr>
          <p:cNvSpPr/>
          <p:nvPr/>
        </p:nvSpPr>
        <p:spPr>
          <a:xfrm>
            <a:off x="77118" y="131464"/>
            <a:ext cx="12008385" cy="117281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bg1"/>
              </a:solidFill>
              <a:latin typeface="Dosis" panose="02010503020202060003" pitchFamily="2" charset="-18"/>
              <a:ea typeface="Montserrat" charset="0"/>
              <a:cs typeface="Montserrat" charset="0"/>
            </a:endParaRPr>
          </a:p>
        </p:txBody>
      </p:sp>
      <p:sp>
        <p:nvSpPr>
          <p:cNvPr id="4" name="Prostokąt zaokrąglony 3"/>
          <p:cNvSpPr/>
          <p:nvPr/>
        </p:nvSpPr>
        <p:spPr>
          <a:xfrm>
            <a:off x="1028916" y="6092674"/>
            <a:ext cx="10104787" cy="634536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600">
              <a:latin typeface="Dosis" panose="02010503020202060003" pitchFamily="50" charset="-18"/>
            </a:endParaRPr>
          </a:p>
        </p:txBody>
      </p:sp>
      <p:sp>
        <p:nvSpPr>
          <p:cNvPr id="5" name="Shape 86"/>
          <p:cNvSpPr/>
          <p:nvPr/>
        </p:nvSpPr>
        <p:spPr>
          <a:xfrm>
            <a:off x="162182" y="271325"/>
            <a:ext cx="11824167" cy="1471172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l-PL" sz="2800" b="1" dirty="0">
                <a:solidFill>
                  <a:schemeClr val="bg1"/>
                </a:solidFill>
                <a:latin typeface="Dosis" panose="02010503020202060003" pitchFamily="2" charset="-18"/>
                <a:ea typeface="Montserrat" charset="0"/>
                <a:cs typeface="Montserrat" charset="0"/>
                <a:sym typeface="Sk-Modernist"/>
              </a:rPr>
              <a:t>KOMUNIKACJA E-USŁUG – PRAKTYCZNIE/PORADNIKOWO/INSPIRACYJNIE</a:t>
            </a:r>
          </a:p>
          <a:p>
            <a:pPr algn="ctr">
              <a:lnSpc>
                <a:spcPct val="80000"/>
              </a:lnSpc>
            </a:pPr>
            <a:r>
              <a:rPr lang="pl-PL" sz="2800" b="1" dirty="0">
                <a:solidFill>
                  <a:schemeClr val="bg1"/>
                </a:solidFill>
                <a:latin typeface="Dosis" panose="02010503020202060003" pitchFamily="2" charset="-18"/>
                <a:ea typeface="Montserrat" charset="0"/>
                <a:cs typeface="Montserrat" charset="0"/>
                <a:sym typeface="Sk-Modernist"/>
              </a:rPr>
              <a:t>NIE MOŻEMY ZAPOMINAĆ O ROLI E-ADMINISTRACJI – WPŁYW NA ROZWÓJ</a:t>
            </a:r>
            <a:endParaRPr sz="2800" b="1" dirty="0">
              <a:solidFill>
                <a:schemeClr val="bg1"/>
              </a:solidFill>
              <a:latin typeface="Dosis" panose="02010503020202060003" pitchFamily="2" charset="-18"/>
              <a:ea typeface="Montserrat" charset="0"/>
              <a:cs typeface="Montserrat" charset="0"/>
              <a:sym typeface="Sk-Modernist"/>
            </a:endParaRP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xmlns="" id="{CCB9DDC4-3873-4A14-A88E-39777FEA77D6}"/>
              </a:ext>
            </a:extLst>
          </p:cNvPr>
          <p:cNvSpPr txBox="1"/>
          <p:nvPr/>
        </p:nvSpPr>
        <p:spPr>
          <a:xfrm>
            <a:off x="1008482" y="6080879"/>
            <a:ext cx="10020937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latin typeface="Dosis" panose="02010503020202060003" pitchFamily="50" charset="-18"/>
              </a:rPr>
              <a:t>E-usługi, które obejmą działania PR: </a:t>
            </a:r>
          </a:p>
          <a:p>
            <a:pPr algn="ctr"/>
            <a:r>
              <a:rPr lang="pl-PL" sz="1200" dirty="0"/>
              <a:t>Profil Zaufany, Gov.pl / Obywatel.gov.pl / biznes.gov.pl, </a:t>
            </a:r>
            <a:r>
              <a:rPr lang="pl-PL" sz="1200" dirty="0" err="1"/>
              <a:t>CEPiK</a:t>
            </a:r>
            <a:r>
              <a:rPr lang="pl-PL" sz="1200" dirty="0"/>
              <a:t>, E-dowód, Otwarte dane, </a:t>
            </a:r>
            <a:r>
              <a:rPr lang="pl-PL" sz="1200" dirty="0" err="1"/>
              <a:t>mDokumenty</a:t>
            </a:r>
            <a:r>
              <a:rPr lang="pl-PL" sz="1200" dirty="0"/>
              <a:t> / </a:t>
            </a:r>
            <a:r>
              <a:rPr lang="pl-PL" sz="1200" dirty="0" err="1"/>
              <a:t>mTożsamość</a:t>
            </a:r>
            <a:r>
              <a:rPr lang="pl-PL" sz="1200" dirty="0"/>
              <a:t>, Rejestracja narodzin, Bezpieczny Autobus, EKUZ, Sprawdzenie możliwości odbioru paszportu, E-meldunek, E-akta stanu cywilnego, Wniosek o dowód osobisty</a:t>
            </a:r>
          </a:p>
        </p:txBody>
      </p:sp>
      <p:cxnSp>
        <p:nvCxnSpPr>
          <p:cNvPr id="21" name="Łącznik prosty 20">
            <a:extLst>
              <a:ext uri="{FF2B5EF4-FFF2-40B4-BE49-F238E27FC236}">
                <a16:creationId xmlns:a16="http://schemas.microsoft.com/office/drawing/2014/main" xmlns="" id="{6522BBBF-3A71-4B8A-B4A2-33D797E89DC4}"/>
              </a:ext>
            </a:extLst>
          </p:cNvPr>
          <p:cNvCxnSpPr>
            <a:cxnSpLocks/>
          </p:cNvCxnSpPr>
          <p:nvPr/>
        </p:nvCxnSpPr>
        <p:spPr>
          <a:xfrm>
            <a:off x="5635881" y="1286558"/>
            <a:ext cx="0" cy="4120372"/>
          </a:xfrm>
          <a:prstGeom prst="line">
            <a:avLst/>
          </a:prstGeom>
          <a:ln w="38100">
            <a:solidFill>
              <a:srgbClr val="230D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rostokąt zaokrąglony 21"/>
          <p:cNvSpPr/>
          <p:nvPr/>
        </p:nvSpPr>
        <p:spPr>
          <a:xfrm>
            <a:off x="1328737" y="1433665"/>
            <a:ext cx="3114675" cy="298787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bg1"/>
                </a:solidFill>
                <a:latin typeface="Dosis" panose="02010503020202060003" pitchFamily="50" charset="-18"/>
              </a:rPr>
              <a:t>CELE</a:t>
            </a:r>
          </a:p>
        </p:txBody>
      </p:sp>
      <p:sp>
        <p:nvSpPr>
          <p:cNvPr id="23" name="Prostokąt zaokrąglony 22"/>
          <p:cNvSpPr/>
          <p:nvPr/>
        </p:nvSpPr>
        <p:spPr>
          <a:xfrm>
            <a:off x="7196137" y="1439589"/>
            <a:ext cx="3114675" cy="298787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bg1"/>
                </a:solidFill>
                <a:latin typeface="Dosis" panose="02010503020202060003" pitchFamily="50" charset="-18"/>
              </a:rPr>
              <a:t>NARZĘDZIA PR</a:t>
            </a:r>
          </a:p>
        </p:txBody>
      </p:sp>
      <p:sp>
        <p:nvSpPr>
          <p:cNvPr id="24" name="Prostokąt zaokrąglony 23"/>
          <p:cNvSpPr/>
          <p:nvPr/>
        </p:nvSpPr>
        <p:spPr>
          <a:xfrm>
            <a:off x="7454358" y="1770279"/>
            <a:ext cx="2471737" cy="599475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latin typeface="Dosis" panose="02010503020202060003" pitchFamily="50" charset="-18"/>
              </a:rPr>
              <a:t>MEDIA RELATIONS</a:t>
            </a:r>
          </a:p>
        </p:txBody>
      </p:sp>
      <p:sp>
        <p:nvSpPr>
          <p:cNvPr id="25" name="Prostokąt zaokrąglony 24"/>
          <p:cNvSpPr/>
          <p:nvPr/>
        </p:nvSpPr>
        <p:spPr>
          <a:xfrm>
            <a:off x="7454357" y="2456393"/>
            <a:ext cx="2471737" cy="599475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latin typeface="Dosis" panose="02010503020202060003" pitchFamily="50" charset="-18"/>
              </a:rPr>
              <a:t>BRIEFINGI Z MEDIAMI              I BLOGERAMI</a:t>
            </a:r>
          </a:p>
        </p:txBody>
      </p:sp>
      <p:sp>
        <p:nvSpPr>
          <p:cNvPr id="26" name="Prostokąt zaokrąglony 25"/>
          <p:cNvSpPr/>
          <p:nvPr/>
        </p:nvSpPr>
        <p:spPr>
          <a:xfrm>
            <a:off x="7454358" y="3129262"/>
            <a:ext cx="2471737" cy="599475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latin typeface="Dosis" panose="02010503020202060003" pitchFamily="50" charset="-18"/>
              </a:rPr>
              <a:t>KOMUNIKACJA VIDEO</a:t>
            </a:r>
          </a:p>
        </p:txBody>
      </p:sp>
      <p:sp>
        <p:nvSpPr>
          <p:cNvPr id="27" name="Prostokąt zaokrąglony 26"/>
          <p:cNvSpPr/>
          <p:nvPr/>
        </p:nvSpPr>
        <p:spPr>
          <a:xfrm>
            <a:off x="7507233" y="3850015"/>
            <a:ext cx="2471737" cy="599475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latin typeface="Dosis" panose="02010503020202060003" pitchFamily="50" charset="-18"/>
              </a:rPr>
              <a:t>SPOTKANIA EKSPERCKIE</a:t>
            </a:r>
          </a:p>
        </p:txBody>
      </p:sp>
      <p:sp>
        <p:nvSpPr>
          <p:cNvPr id="28" name="Prostokąt zaokrąglony 27"/>
          <p:cNvSpPr/>
          <p:nvPr/>
        </p:nvSpPr>
        <p:spPr>
          <a:xfrm>
            <a:off x="7507234" y="4584267"/>
            <a:ext cx="2471737" cy="599475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latin typeface="Dosis" panose="02010503020202060003" pitchFamily="50" charset="-18"/>
              </a:rPr>
              <a:t>WSPÓŁPRACA                         Z INFLUENCERAMI</a:t>
            </a:r>
          </a:p>
        </p:txBody>
      </p:sp>
      <p:sp>
        <p:nvSpPr>
          <p:cNvPr id="29" name="Prostokąt zaokrąglony 28"/>
          <p:cNvSpPr/>
          <p:nvPr/>
        </p:nvSpPr>
        <p:spPr>
          <a:xfrm>
            <a:off x="7454356" y="5347047"/>
            <a:ext cx="2471737" cy="599475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latin typeface="Dosis" panose="02010503020202060003" pitchFamily="50" charset="-18"/>
              </a:rPr>
              <a:t>SOCIAL MEDIA</a:t>
            </a:r>
          </a:p>
        </p:txBody>
      </p:sp>
      <p:sp>
        <p:nvSpPr>
          <p:cNvPr id="7" name="Prostokąt 6"/>
          <p:cNvSpPr/>
          <p:nvPr/>
        </p:nvSpPr>
        <p:spPr>
          <a:xfrm>
            <a:off x="162182" y="2233735"/>
            <a:ext cx="5110163" cy="205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sz="1400" dirty="0">
                <a:latin typeface="Dosis" panose="02010503020202060003" pitchFamily="50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Budowa zasięgu przekazu na poziomie dotarcia do 90% grupy docelowej z przekazem edukacyjnym,  budującym świadomość e-administracji i poszczególnych e-usług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pl-PL" sz="1400" dirty="0">
                <a:latin typeface="Dosis" panose="02010503020202060003" pitchFamily="50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Zmiana postrzegania e-administracji – z niezrozumiałego i trudnego na wygodny i prosty sposób załatwiania spraw urzędowych (obecnie kojarzy się np. z awaryjnością).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pl-PL" sz="1400" dirty="0">
                <a:latin typeface="Dosis" panose="02010503020202060003" pitchFamily="50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Wzrost świadomości obywateli Polski w ujęciu poznania konkretnych e-usług.</a:t>
            </a:r>
            <a:endParaRPr lang="pl-PL" sz="1400" dirty="0">
              <a:effectLst/>
              <a:latin typeface="Dosis" panose="02010503020202060003" pitchFamily="50" charset="-18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21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rostokąt: zaokrąglone rogi 17">
            <a:extLst>
              <a:ext uri="{FF2B5EF4-FFF2-40B4-BE49-F238E27FC236}">
                <a16:creationId xmlns:a16="http://schemas.microsoft.com/office/drawing/2014/main" xmlns="" id="{27F0E9C7-77CE-4784-9C4E-C306C21FC186}"/>
              </a:ext>
            </a:extLst>
          </p:cNvPr>
          <p:cNvSpPr/>
          <p:nvPr/>
        </p:nvSpPr>
        <p:spPr>
          <a:xfrm>
            <a:off x="281275" y="23982"/>
            <a:ext cx="11340548" cy="117281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osis" panose="02010503020202060003" pitchFamily="2" charset="-18"/>
              <a:ea typeface="Montserrat" charset="0"/>
              <a:cs typeface="Montserrat" charset="0"/>
            </a:endParaRP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xmlns="" id="{D9EFE503-6C9F-4EF4-A66F-3C4A00B4C670}"/>
              </a:ext>
            </a:extLst>
          </p:cNvPr>
          <p:cNvSpPr txBox="1"/>
          <p:nvPr/>
        </p:nvSpPr>
        <p:spPr>
          <a:xfrm>
            <a:off x="214009" y="146503"/>
            <a:ext cx="11196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osis" panose="02010503020202060003" pitchFamily="2" charset="-18"/>
                <a:ea typeface="+mn-ea"/>
                <a:cs typeface="+mn-cs"/>
              </a:rPr>
              <a:t>PROFIL ZAUFANY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osis" panose="02010503020202060003" pitchFamily="2" charset="-18"/>
                <a:ea typeface="+mn-ea"/>
                <a:cs typeface="+mn-cs"/>
              </a:rPr>
              <a:t>KONIECZNOŚĆ BUDOWY POWSZECHNEJ WIEDZY O NIM ORAZ KORZYŚCI, JAKIE DAJE OBYWATELOM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E8986968-194C-4193-BDBE-67F8F383762E}"/>
              </a:ext>
            </a:extLst>
          </p:cNvPr>
          <p:cNvSpPr/>
          <p:nvPr/>
        </p:nvSpPr>
        <p:spPr>
          <a:xfrm>
            <a:off x="214009" y="1319321"/>
            <a:ext cx="5945908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  <a:spcAft>
                <a:spcPts val="600"/>
              </a:spcAft>
            </a:pPr>
            <a:r>
              <a:rPr lang="pl-PL" sz="1100" b="1" dirty="0">
                <a:solidFill>
                  <a:srgbClr val="69358A"/>
                </a:solidFill>
                <a:latin typeface="Dosis" panose="02010503020202060003" pitchFamily="50" charset="-18"/>
                <a:ea typeface="Arial Unicode MS"/>
                <a:cs typeface="Times New Roman" panose="02020603050405020304" pitchFamily="18" charset="0"/>
              </a:rPr>
              <a:t>Potrzeby komunikacyjne</a:t>
            </a:r>
            <a:endParaRPr lang="pl-PL" sz="1100" b="1" dirty="0">
              <a:solidFill>
                <a:srgbClr val="69358A"/>
              </a:solidFill>
              <a:latin typeface="Dosis" panose="02010503020202060003" pitchFamily="50" charset="-18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sz="1000" dirty="0">
                <a:latin typeface="Dosis" panose="02010503020202060003" pitchFamily="50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Poinformowanie społeczeństwa o możliwościach, jakie daje Profil Zaufany – kontynuacja działań już realizowanych</a:t>
            </a:r>
          </a:p>
          <a:p>
            <a:pPr marL="342900" lvl="0" indent="-342900">
              <a:lnSpc>
                <a:spcPct val="115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pl-PL" sz="1000" dirty="0">
                <a:latin typeface="Dosis" panose="02010503020202060003" pitchFamily="50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Komunikacja typu „</a:t>
            </a:r>
            <a:r>
              <a:rPr lang="pl-PL" sz="1000" dirty="0" err="1">
                <a:latin typeface="Dosis" panose="02010503020202060003" pitchFamily="50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call</a:t>
            </a:r>
            <a:r>
              <a:rPr lang="pl-PL" sz="1000" dirty="0">
                <a:latin typeface="Dosis" panose="02010503020202060003" pitchFamily="50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pl-PL" sz="1000" dirty="0" err="1">
                <a:latin typeface="Dosis" panose="02010503020202060003" pitchFamily="50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action</a:t>
            </a:r>
            <a:r>
              <a:rPr lang="pl-PL" sz="1000" dirty="0">
                <a:latin typeface="Dosis" panose="02010503020202060003" pitchFamily="50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” – „wiesz już, jakie możliwości daje Profil Zaufany, teraz musisz go mieć!”</a:t>
            </a:r>
          </a:p>
          <a:p>
            <a:pPr>
              <a:lnSpc>
                <a:spcPct val="115000"/>
              </a:lnSpc>
              <a:spcBef>
                <a:spcPts val="300"/>
              </a:spcBef>
              <a:spcAft>
                <a:spcPts val="1200"/>
              </a:spcAft>
            </a:pPr>
            <a:r>
              <a:rPr lang="pl-PL" sz="1000" dirty="0">
                <a:latin typeface="Dosis" panose="02010503020202060003" pitchFamily="50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Profil Zaufany – stała komunikacja popularyzująca jego ideę w powiązaniu z upowszechnianiem korzystania z e-usług.</a:t>
            </a:r>
          </a:p>
          <a:p>
            <a:pPr>
              <a:lnSpc>
                <a:spcPct val="115000"/>
              </a:lnSpc>
              <a:spcBef>
                <a:spcPts val="300"/>
              </a:spcBef>
              <a:spcAft>
                <a:spcPts val="1200"/>
              </a:spcAft>
            </a:pPr>
            <a:r>
              <a:rPr lang="pl-PL" sz="1000" dirty="0">
                <a:latin typeface="Dosis" panose="02010503020202060003" pitchFamily="50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Działania PR muszą przede wszystkim skupić się na wątkach:</a:t>
            </a:r>
          </a:p>
          <a:p>
            <a:pPr marL="342900" lvl="0" indent="-34290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l-PL" sz="1000" dirty="0">
                <a:latin typeface="Dosis" panose="02010503020202060003" pitchFamily="50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informacyjnych – czym jest Profil Zaufany,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l-PL" sz="1000" dirty="0">
                <a:latin typeface="Dosis" panose="02010503020202060003" pitchFamily="50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instruktażowych – dlaczego, jak i gdzie możemy go założyć (punkty potwierdzające, banki, poczta),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l-PL" sz="1000" dirty="0">
                <a:latin typeface="Dosis" panose="02010503020202060003" pitchFamily="50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inspiracyjnych – w jakich aspektach życia Profil Zaufany pomaga zaoszczędzić czas i ułatwia załatwianie spraw urzędowych,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l-PL" sz="1000" dirty="0">
                <a:latin typeface="Dosis" panose="02010503020202060003" pitchFamily="50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pl-PL" sz="1000" dirty="0" err="1">
                <a:latin typeface="Dosis" panose="02010503020202060003" pitchFamily="50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call</a:t>
            </a:r>
            <a:r>
              <a:rPr lang="pl-PL" sz="1000" dirty="0">
                <a:latin typeface="Dosis" panose="02010503020202060003" pitchFamily="50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pl-PL" sz="1000" dirty="0" err="1">
                <a:latin typeface="Dosis" panose="02010503020202060003" pitchFamily="50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action</a:t>
            </a:r>
            <a:r>
              <a:rPr lang="pl-PL" sz="1000" dirty="0">
                <a:latin typeface="Dosis" panose="02010503020202060003" pitchFamily="50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” – Profil Zaufany to przejaw nowoczesnego państwa, ale przede wszystkim rozwiązanie, które ułatwia kontakt z administracją (50% komunikacji). 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pl-PL" sz="1000" i="1" dirty="0">
                <a:latin typeface="Dosis" panose="02010503020202060003" pitchFamily="50" charset="-18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pl-PL" sz="1000" dirty="0">
              <a:latin typeface="Dosis" panose="02010503020202060003" pitchFamily="50" charset="-18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300"/>
              </a:spcBef>
              <a:spcAft>
                <a:spcPts val="1200"/>
              </a:spcAft>
            </a:pPr>
            <a:r>
              <a:rPr lang="pl-PL" sz="1000" dirty="0">
                <a:latin typeface="Dosis" panose="02010503020202060003" pitchFamily="50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W przekazie położymy nacisk na prostotę. Ważne jest więc, aby komunikację prowadzić w przejrzysty, prosty i powszechnie zrozumiały sposób. Skoro dane z 2018 r. mówią, że już ponad 2 mln Polaków posiada Profil Zaufany, to w działaniach komunikacyjnych wykorzystamy wybranych obywateli, jako naturalnych ambasadorów idei. Przede wszystkim wybierzemy tych, którzy w swoim środowisku mają najwięcej osób, niezaznajomionych jeszcze z usługą.  </a:t>
            </a:r>
          </a:p>
          <a:p>
            <a:pPr>
              <a:lnSpc>
                <a:spcPct val="115000"/>
              </a:lnSpc>
              <a:spcBef>
                <a:spcPts val="300"/>
              </a:spcBef>
              <a:spcAft>
                <a:spcPts val="1200"/>
              </a:spcAft>
            </a:pPr>
            <a:r>
              <a:rPr lang="pl-PL" sz="1000" dirty="0">
                <a:latin typeface="Dosis" panose="02010503020202060003" pitchFamily="50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Nie planujemy prowadzić kampanii informacyjnej o Profilu Zaufanym, która została już zrealizowana z efektem 2 mln pozyskanych użytkowników, ale kampanię informacyjną o korzyściach, jakie on daje. Wszystkie działania komunikacyjne przeprowadzimy w formie rekomendacji osób, które Profil Zaufany już utworzyły i pozwala on im na budowanie nowej jakości relacji pomiędzy nimi jako osobami prywatnymi lub przedsiębiorcami, a urzędami. Potrzebujemy zbudować potrzebę posiadania Profilu Zaufanego i w tym ujęciu przeprowadzić kampanię edukacyjną, uświadamiającą korzyści, jakie z niego płyną.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043F9AF4-F777-4C06-9DFD-CE28C3BFD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183" y="2258613"/>
            <a:ext cx="5683542" cy="263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52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5922362" y="2072074"/>
            <a:ext cx="5501186" cy="454451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pl-PL" sz="1400" b="1" dirty="0">
                <a:latin typeface="Dosis" panose="02010503020202060003" pitchFamily="50" charset="-18"/>
                <a:ea typeface="Lato" panose="020F0502020204030203" pitchFamily="34" charset="0"/>
                <a:cs typeface="Lato" panose="020F0502020204030203" pitchFamily="34" charset="0"/>
              </a:rPr>
              <a:t>CEL: </a:t>
            </a:r>
            <a:r>
              <a:rPr lang="pl-PL" sz="1400" dirty="0">
                <a:latin typeface="Dosis" panose="02010503020202060003" pitchFamily="50" charset="-18"/>
                <a:ea typeface="Lato" panose="020F0502020204030203" pitchFamily="34" charset="0"/>
                <a:cs typeface="Lato" panose="020F0502020204030203" pitchFamily="34" charset="0"/>
              </a:rPr>
              <a:t>Wybrani </a:t>
            </a:r>
            <a:r>
              <a:rPr lang="pl-PL" sz="1400" dirty="0" err="1">
                <a:latin typeface="Dosis" panose="02010503020202060003" pitchFamily="50" charset="-18"/>
                <a:ea typeface="Lato" panose="020F0502020204030203" pitchFamily="34" charset="0"/>
                <a:cs typeface="Lato" panose="020F0502020204030203" pitchFamily="34" charset="0"/>
              </a:rPr>
              <a:t>influencerzy</a:t>
            </a:r>
            <a:r>
              <a:rPr lang="pl-PL" sz="1400" dirty="0">
                <a:latin typeface="Dosis" panose="02010503020202060003" pitchFamily="50" charset="-18"/>
                <a:ea typeface="Lato" panose="020F0502020204030203" pitchFamily="34" charset="0"/>
                <a:cs typeface="Lato" panose="020F0502020204030203" pitchFamily="34" charset="0"/>
              </a:rPr>
              <a:t> informują o nowym profilu, jaki założyli, zachęcając do tego samego swoich odbiorców.</a:t>
            </a:r>
          </a:p>
          <a:p>
            <a:pPr algn="just"/>
            <a:endParaRPr lang="pl-PL" sz="1400" dirty="0">
              <a:latin typeface="Dosis" panose="02010503020202060003" pitchFamily="50" charset="-18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just"/>
            <a:r>
              <a:rPr lang="pl-PL" sz="1400" b="1" dirty="0">
                <a:latin typeface="Dosis" panose="02010503020202060003" pitchFamily="50" charset="-18"/>
                <a:ea typeface="Lato" panose="020F0502020204030203" pitchFamily="34" charset="0"/>
                <a:cs typeface="Lato" panose="020F0502020204030203" pitchFamily="34" charset="0"/>
              </a:rPr>
              <a:t>Przykładowe przekazy:</a:t>
            </a:r>
          </a:p>
          <a:p>
            <a:pPr algn="just"/>
            <a:r>
              <a:rPr lang="pl-PL" sz="1400" dirty="0">
                <a:latin typeface="Dosis" panose="02010503020202060003" pitchFamily="50" charset="-18"/>
                <a:ea typeface="Lato" panose="020F0502020204030203" pitchFamily="34" charset="0"/>
                <a:cs typeface="Lato" panose="020F0502020204030203" pitchFamily="34" charset="0"/>
              </a:rPr>
              <a:t>„Moim nowym profilem jest Profil Zaufany.”</a:t>
            </a:r>
          </a:p>
          <a:p>
            <a:pPr algn="just"/>
            <a:r>
              <a:rPr lang="pl-PL" sz="1400" dirty="0">
                <a:latin typeface="Dosis" panose="02010503020202060003" pitchFamily="50" charset="-18"/>
                <a:ea typeface="Lato" panose="020F0502020204030203" pitchFamily="34" charset="0"/>
                <a:cs typeface="Lato" panose="020F0502020204030203" pitchFamily="34" charset="0"/>
              </a:rPr>
              <a:t>„Założyłem/</a:t>
            </a:r>
            <a:r>
              <a:rPr lang="pl-PL" sz="1400" dirty="0" err="1">
                <a:latin typeface="Dosis" panose="02010503020202060003" pitchFamily="50" charset="-18"/>
                <a:ea typeface="Lato" panose="020F0502020204030203" pitchFamily="34" charset="0"/>
                <a:cs typeface="Lato" panose="020F0502020204030203" pitchFamily="34" charset="0"/>
              </a:rPr>
              <a:t>am</a:t>
            </a:r>
            <a:r>
              <a:rPr lang="pl-PL" sz="1400" dirty="0">
                <a:latin typeface="Dosis" panose="02010503020202060003" pitchFamily="50" charset="-18"/>
                <a:ea typeface="Lato" panose="020F0502020204030203" pitchFamily="34" charset="0"/>
                <a:cs typeface="Lato" panose="020F0502020204030203" pitchFamily="34" charset="0"/>
              </a:rPr>
              <a:t> go bez najmniejszych problemów.” </a:t>
            </a:r>
          </a:p>
          <a:p>
            <a:pPr algn="just"/>
            <a:r>
              <a:rPr lang="pl-PL" sz="1400" dirty="0">
                <a:latin typeface="Dosis" panose="02010503020202060003" pitchFamily="50" charset="-18"/>
                <a:ea typeface="Lato" panose="020F0502020204030203" pitchFamily="34" charset="0"/>
                <a:cs typeface="Lato" panose="020F0502020204030203" pitchFamily="34" charset="0"/>
              </a:rPr>
              <a:t>„Mam go i dzięki temu…”</a:t>
            </a:r>
          </a:p>
          <a:p>
            <a:pPr algn="just"/>
            <a:endParaRPr lang="pl-PL" sz="1200" b="1" dirty="0">
              <a:latin typeface="Dosis" panose="02010503020202060003" pitchFamily="50" charset="-18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just"/>
            <a:r>
              <a:rPr lang="pl-PL" sz="1400" dirty="0">
                <a:latin typeface="Dosis" panose="02010503020202060003" pitchFamily="50" charset="-18"/>
                <a:ea typeface="Lato" panose="020F0502020204030203" pitchFamily="34" charset="0"/>
                <a:cs typeface="Lato" panose="020F0502020204030203" pitchFamily="34" charset="0"/>
              </a:rPr>
              <a:t>Przeprowadzenie procesu edukacyjnego wraz z </a:t>
            </a:r>
            <a:r>
              <a:rPr lang="pl-PL" sz="1400" dirty="0" err="1">
                <a:latin typeface="Dosis" panose="02010503020202060003" pitchFamily="50" charset="-18"/>
                <a:ea typeface="Lato" panose="020F0502020204030203" pitchFamily="34" charset="0"/>
                <a:cs typeface="Lato" panose="020F0502020204030203" pitchFamily="34" charset="0"/>
              </a:rPr>
              <a:t>influencerami</a:t>
            </a:r>
            <a:r>
              <a:rPr lang="pl-PL" sz="1400" dirty="0">
                <a:latin typeface="Dosis" panose="02010503020202060003" pitchFamily="50" charset="-18"/>
                <a:ea typeface="Lato" panose="020F0502020204030203" pitchFamily="34" charset="0"/>
                <a:cs typeface="Lato" panose="020F0502020204030203" pitchFamily="34" charset="0"/>
              </a:rPr>
              <a:t> to szansa na pokazanie zarówno prostoty użytkowania, jak i bezpieczeństwa Profilu Zaufanego oraz korzyści, które daje w codziennym życiu.</a:t>
            </a:r>
            <a:endParaRPr lang="pl-PL" sz="1400" b="1" dirty="0">
              <a:latin typeface="Dosis" panose="02010503020202060003" pitchFamily="50" charset="-18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l-PL" sz="1400" b="1" dirty="0">
                <a:latin typeface="Dosis" panose="02010503020202060003" pitchFamily="50" charset="-18"/>
                <a:ea typeface="Lato" panose="020F0502020204030203" pitchFamily="34" charset="0"/>
                <a:cs typeface="Lato" panose="020F0502020204030203" pitchFamily="34" charset="0"/>
              </a:rPr>
              <a:t>Sugerowany dobór blogów z różnych kategorii: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400" dirty="0" err="1">
                <a:latin typeface="Dosis" panose="02010503020202060003" pitchFamily="50" charset="-18"/>
                <a:ea typeface="Lato" panose="020F0502020204030203" pitchFamily="34" charset="0"/>
                <a:cs typeface="Lato" panose="020F0502020204030203" pitchFamily="34" charset="0"/>
              </a:rPr>
              <a:t>parentingowe</a:t>
            </a:r>
            <a:endParaRPr lang="pl-PL" sz="1400" dirty="0">
              <a:latin typeface="Dosis" panose="02010503020202060003" pitchFamily="50" charset="-18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400" dirty="0">
                <a:latin typeface="Dosis" panose="02010503020202060003" pitchFamily="50" charset="-18"/>
                <a:ea typeface="Lato" panose="020F0502020204030203" pitchFamily="34" charset="0"/>
                <a:cs typeface="Lato" panose="020F0502020204030203" pitchFamily="34" charset="0"/>
              </a:rPr>
              <a:t>podróżnicze/</a:t>
            </a:r>
            <a:r>
              <a:rPr lang="pl-PL" sz="1400" dirty="0" err="1">
                <a:latin typeface="Dosis" panose="02010503020202060003" pitchFamily="50" charset="-18"/>
                <a:ea typeface="Lato" panose="020F0502020204030203" pitchFamily="34" charset="0"/>
                <a:cs typeface="Lato" panose="020F0502020204030203" pitchFamily="34" charset="0"/>
              </a:rPr>
              <a:t>lifestyle’owe</a:t>
            </a:r>
            <a:endParaRPr lang="pl-PL" sz="1400" dirty="0">
              <a:latin typeface="Dosis" panose="02010503020202060003" pitchFamily="50" charset="-18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400" dirty="0">
                <a:latin typeface="Dosis" panose="02010503020202060003" pitchFamily="50" charset="-18"/>
                <a:ea typeface="Lato" panose="020F0502020204030203" pitchFamily="34" charset="0"/>
                <a:cs typeface="Lato" panose="020F0502020204030203" pitchFamily="34" charset="0"/>
              </a:rPr>
              <a:t>finansowe/ekonomiczne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400" dirty="0">
                <a:latin typeface="Dosis" panose="02010503020202060003" pitchFamily="50" charset="-18"/>
                <a:ea typeface="Lato" panose="020F0502020204030203" pitchFamily="34" charset="0"/>
                <a:cs typeface="Lato" panose="020F0502020204030203" pitchFamily="34" charset="0"/>
              </a:rPr>
              <a:t>technologiczne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400" dirty="0">
                <a:latin typeface="Dosis" panose="02010503020202060003" pitchFamily="50" charset="-18"/>
                <a:ea typeface="Lato" panose="020F0502020204030203" pitchFamily="34" charset="0"/>
                <a:cs typeface="Lato" panose="020F0502020204030203" pitchFamily="34" charset="0"/>
              </a:rPr>
              <a:t>modowe</a:t>
            </a:r>
          </a:p>
          <a:p>
            <a:pPr algn="just">
              <a:lnSpc>
                <a:spcPct val="150000"/>
              </a:lnSpc>
            </a:pPr>
            <a:endParaRPr lang="pl-PL" sz="1400" b="1" dirty="0">
              <a:latin typeface="Dosis" panose="02010503020202060003" pitchFamily="50" charset="-18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just">
              <a:lnSpc>
                <a:spcPct val="150000"/>
              </a:lnSpc>
            </a:pPr>
            <a:endParaRPr lang="pl-PL" sz="900" dirty="0">
              <a:latin typeface="Dosis" panose="02010503020202060003" pitchFamily="50" charset="-18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just">
              <a:lnSpc>
                <a:spcPct val="150000"/>
              </a:lnSpc>
            </a:pPr>
            <a:endParaRPr lang="id-ID" sz="900" dirty="0">
              <a:latin typeface="Dosis" panose="02010503020202060003" pitchFamily="50" charset="-18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2" name="Group 4">
            <a:extLst>
              <a:ext uri="{FF2B5EF4-FFF2-40B4-BE49-F238E27FC236}">
                <a16:creationId xmlns:a16="http://schemas.microsoft.com/office/drawing/2014/main" xmlns="" id="{EF44A7DA-A994-459B-8C9A-A755806661A0}"/>
              </a:ext>
            </a:extLst>
          </p:cNvPr>
          <p:cNvGrpSpPr/>
          <p:nvPr/>
        </p:nvGrpSpPr>
        <p:grpSpPr>
          <a:xfrm>
            <a:off x="0" y="1559431"/>
            <a:ext cx="5893800" cy="912341"/>
            <a:chOff x="6485209" y="1258873"/>
            <a:chExt cx="9289556" cy="663523"/>
          </a:xfrm>
        </p:grpSpPr>
        <p:sp>
          <p:nvSpPr>
            <p:cNvPr id="13" name="TextBox 27">
              <a:extLst>
                <a:ext uri="{FF2B5EF4-FFF2-40B4-BE49-F238E27FC236}">
                  <a16:creationId xmlns:a16="http://schemas.microsoft.com/office/drawing/2014/main" xmlns="" id="{5D915338-35FD-4D28-8A26-2C087BD9088B}"/>
                </a:ext>
              </a:extLst>
            </p:cNvPr>
            <p:cNvSpPr txBox="1"/>
            <p:nvPr/>
          </p:nvSpPr>
          <p:spPr>
            <a:xfrm>
              <a:off x="6485209" y="1258873"/>
              <a:ext cx="9289556" cy="22383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chemeClr val="bg1"/>
                  </a:solidFill>
                  <a:latin typeface="Poppins SemiBold" panose="02000000000000000000" pitchFamily="2" charset="0"/>
                  <a:cs typeface="Poppins SemiBold" panose="02000000000000000000" pitchFamily="2" charset="0"/>
                </a:defRPr>
              </a:lvl1pPr>
            </a:lstStyle>
            <a:p>
              <a:endParaRPr lang="pl-PL" sz="1400" b="1" dirty="0">
                <a:solidFill>
                  <a:schemeClr val="tx1"/>
                </a:solidFill>
                <a:latin typeface="Dosis" panose="02010503020202060003" pitchFamily="50" charset="-18"/>
                <a:ea typeface="Montserrat" charset="0"/>
                <a:cs typeface="Montserrat" charset="0"/>
              </a:endParaRPr>
            </a:p>
          </p:txBody>
        </p:sp>
        <p:sp>
          <p:nvSpPr>
            <p:cNvPr id="14" name="Rectangle 28">
              <a:extLst>
                <a:ext uri="{FF2B5EF4-FFF2-40B4-BE49-F238E27FC236}">
                  <a16:creationId xmlns:a16="http://schemas.microsoft.com/office/drawing/2014/main" xmlns="" id="{F16AAB95-A0F3-4236-AB71-CAAB62692CE8}"/>
                </a:ext>
              </a:extLst>
            </p:cNvPr>
            <p:cNvSpPr/>
            <p:nvPr/>
          </p:nvSpPr>
          <p:spPr>
            <a:xfrm>
              <a:off x="6822521" y="1571809"/>
              <a:ext cx="8127536" cy="3505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endParaRPr lang="pl-PL" sz="900" dirty="0">
                <a:latin typeface="Dosis" panose="02010503020202060003" pitchFamily="50" charset="-18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>
                <a:lnSpc>
                  <a:spcPct val="150000"/>
                </a:lnSpc>
              </a:pPr>
              <a:endParaRPr lang="id-ID" sz="900" dirty="0">
                <a:latin typeface="Dosis" panose="02010503020202060003" pitchFamily="50" charset="-18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99252366-6054-4504-B9F9-0D2C12AEC99D}"/>
              </a:ext>
            </a:extLst>
          </p:cNvPr>
          <p:cNvSpPr/>
          <p:nvPr/>
        </p:nvSpPr>
        <p:spPr>
          <a:xfrm>
            <a:off x="281275" y="2035216"/>
            <a:ext cx="524760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400" b="1" dirty="0">
                <a:latin typeface="Dosis" panose="02010503020202060003" pitchFamily="50" charset="-18"/>
              </a:rPr>
              <a:t>CEL: </a:t>
            </a:r>
            <a:r>
              <a:rPr lang="pl-PL" sz="1400" dirty="0">
                <a:latin typeface="Dosis" panose="02010503020202060003" pitchFamily="50" charset="-18"/>
              </a:rPr>
              <a:t>Wzbudzenie zainteresowania „pojawieniem się” nowego serwisu społecznościowego.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sz="1400" b="1" dirty="0">
              <a:latin typeface="Dosis" panose="02010503020202060003" pitchFamily="50" charset="-18"/>
            </a:endParaRPr>
          </a:p>
          <a:p>
            <a:pPr algn="just"/>
            <a:r>
              <a:rPr lang="pl-PL" sz="1400" dirty="0">
                <a:latin typeface="Dosis" panose="02010503020202060003" pitchFamily="50" charset="-18"/>
              </a:rPr>
              <a:t>Współpraca z </a:t>
            </a:r>
            <a:r>
              <a:rPr lang="pl-PL" sz="1400" dirty="0" err="1">
                <a:latin typeface="Dosis" panose="02010503020202060003" pitchFamily="50" charset="-18"/>
              </a:rPr>
              <a:t>mikroinfluencerami</a:t>
            </a:r>
            <a:r>
              <a:rPr lang="pl-PL" sz="1400" dirty="0">
                <a:latin typeface="Dosis" panose="02010503020202060003" pitchFamily="50" charset="-18"/>
              </a:rPr>
              <a:t> (głównie Instagram) w wieku 18-50 lat.</a:t>
            </a:r>
          </a:p>
          <a:p>
            <a:pPr algn="just"/>
            <a:endParaRPr lang="pl-PL" sz="1400" dirty="0">
              <a:latin typeface="Dosis" panose="02010503020202060003" pitchFamily="50" charset="-18"/>
            </a:endParaRPr>
          </a:p>
          <a:p>
            <a:pPr algn="just"/>
            <a:r>
              <a:rPr lang="pl-PL" sz="1400" dirty="0">
                <a:latin typeface="Dosis" panose="02010503020202060003" pitchFamily="50" charset="-18"/>
              </a:rPr>
              <a:t>Chcemy, aby wiedza o Profilu Zaufanym wypływała od osób, z którymi może utożsamiać się każdy obywatel.</a:t>
            </a:r>
          </a:p>
        </p:txBody>
      </p:sp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xmlns="" id="{6522BBBF-3A71-4B8A-B4A2-33D797E89DC4}"/>
              </a:ext>
            </a:extLst>
          </p:cNvPr>
          <p:cNvCxnSpPr>
            <a:cxnSpLocks/>
          </p:cNvCxnSpPr>
          <p:nvPr/>
        </p:nvCxnSpPr>
        <p:spPr>
          <a:xfrm>
            <a:off x="5635881" y="1989717"/>
            <a:ext cx="0" cy="4120372"/>
          </a:xfrm>
          <a:prstGeom prst="line">
            <a:avLst/>
          </a:prstGeom>
          <a:ln w="38100">
            <a:solidFill>
              <a:srgbClr val="230D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rostokąt: zaokrąglone rogi 17">
            <a:extLst>
              <a:ext uri="{FF2B5EF4-FFF2-40B4-BE49-F238E27FC236}">
                <a16:creationId xmlns:a16="http://schemas.microsoft.com/office/drawing/2014/main" xmlns="" id="{27F0E9C7-77CE-4784-9C4E-C306C21FC186}"/>
              </a:ext>
            </a:extLst>
          </p:cNvPr>
          <p:cNvSpPr/>
          <p:nvPr/>
        </p:nvSpPr>
        <p:spPr>
          <a:xfrm>
            <a:off x="281275" y="23982"/>
            <a:ext cx="11340548" cy="95414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bg1"/>
              </a:solidFill>
              <a:latin typeface="Dosis" panose="02010503020202060003" pitchFamily="2" charset="-18"/>
              <a:ea typeface="Montserrat" charset="0"/>
              <a:cs typeface="Montserrat" charset="0"/>
            </a:endParaRP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xmlns="" id="{D9EFE503-6C9F-4EF4-A66F-3C4A00B4C670}"/>
              </a:ext>
            </a:extLst>
          </p:cNvPr>
          <p:cNvSpPr txBox="1"/>
          <p:nvPr/>
        </p:nvSpPr>
        <p:spPr>
          <a:xfrm>
            <a:off x="281275" y="170918"/>
            <a:ext cx="11196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chemeClr val="bg1"/>
                </a:solidFill>
                <a:latin typeface="Dosis" panose="02010503020202060003" pitchFamily="50" charset="-18"/>
              </a:rPr>
              <a:t>MŁODZI INFLUENCERZY PROMUJĄ I TŁUMACZĄ PROFIL ZAUFANY</a:t>
            </a:r>
          </a:p>
        </p:txBody>
      </p:sp>
      <p:sp>
        <p:nvSpPr>
          <p:cNvPr id="17" name="Prostokąt: zaokrąglone rogi 9">
            <a:extLst>
              <a:ext uri="{FF2B5EF4-FFF2-40B4-BE49-F238E27FC236}">
                <a16:creationId xmlns:a16="http://schemas.microsoft.com/office/drawing/2014/main" xmlns="" id="{DB350FBB-9BA2-4D0D-84A7-008CDFFDCF8A}"/>
              </a:ext>
            </a:extLst>
          </p:cNvPr>
          <p:cNvSpPr/>
          <p:nvPr/>
        </p:nvSpPr>
        <p:spPr>
          <a:xfrm>
            <a:off x="281275" y="1118037"/>
            <a:ext cx="5068126" cy="87168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1600" b="1" dirty="0">
                <a:latin typeface="Dosis" panose="02010503020202060003" pitchFamily="50" charset="-18"/>
              </a:rPr>
              <a:t>ETAP I - TEASER</a:t>
            </a:r>
          </a:p>
          <a:p>
            <a:r>
              <a:rPr lang="pl-PL" sz="1600" b="1" dirty="0">
                <a:latin typeface="Dosis" panose="02010503020202060003" pitchFamily="50" charset="-18"/>
              </a:rPr>
              <a:t>#MAMNOWYPROFIL #DLACZEGOTYNIEMASZ</a:t>
            </a:r>
          </a:p>
        </p:txBody>
      </p:sp>
      <p:sp>
        <p:nvSpPr>
          <p:cNvPr id="18" name="Prostokąt: zaokrąglone rogi 9">
            <a:extLst>
              <a:ext uri="{FF2B5EF4-FFF2-40B4-BE49-F238E27FC236}">
                <a16:creationId xmlns:a16="http://schemas.microsoft.com/office/drawing/2014/main" xmlns="" id="{DB350FBB-9BA2-4D0D-84A7-008CDFFDCF8A}"/>
              </a:ext>
            </a:extLst>
          </p:cNvPr>
          <p:cNvSpPr/>
          <p:nvPr/>
        </p:nvSpPr>
        <p:spPr>
          <a:xfrm>
            <a:off x="5893800" y="1100631"/>
            <a:ext cx="5068126" cy="87168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1600" b="1">
                <a:latin typeface="Dosis" panose="02010503020202060003" pitchFamily="50" charset="-18"/>
              </a:rPr>
              <a:t>ETAP II</a:t>
            </a:r>
          </a:p>
          <a:p>
            <a:r>
              <a:rPr lang="pl-PL" sz="1600" b="1">
                <a:latin typeface="Dosis" panose="02010503020202060003" pitchFamily="50" charset="-18"/>
              </a:rPr>
              <a:t>EDUKACJA NA TEMAT KORZYŚCI Z POSIADANIA PROFILU ZAUFANEGO</a:t>
            </a:r>
            <a:endParaRPr lang="pl-PL" sz="1600" b="1" dirty="0">
              <a:latin typeface="Dosis" panose="02010503020202060003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13818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230D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7511" y="538354"/>
            <a:ext cx="284635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osis" panose="02010503020202060003" pitchFamily="2" charset="-18"/>
                <a:ea typeface="Montserrat" charset="0"/>
                <a:cs typeface="Montserrat" charset="0"/>
              </a:rPr>
              <a:t>JAKOŚĆ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osis" panose="02010503020202060003" pitchFamily="2" charset="-18"/>
                <a:ea typeface="Montserrat" charset="0"/>
                <a:cs typeface="Montserrat" charset="0"/>
              </a:rPr>
              <a:t>ŻYCIA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osis" panose="02010503020202060003" pitchFamily="2" charset="-18"/>
                <a:ea typeface="Montserrat" charset="0"/>
                <a:cs typeface="Montserrat" charset="0"/>
              </a:rPr>
              <a:t>Storytelling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osis" panose="02010503020202060003" pitchFamily="2" charset="-18"/>
              <a:ea typeface="Montserrat" charset="0"/>
              <a:cs typeface="Montserrat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C26DE057-0DE8-4499-A72E-369C03B44CF8}"/>
              </a:ext>
            </a:extLst>
          </p:cNvPr>
          <p:cNvSpPr txBox="1"/>
          <p:nvPr/>
        </p:nvSpPr>
        <p:spPr>
          <a:xfrm>
            <a:off x="5233480" y="538354"/>
            <a:ext cx="62743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osis" panose="02010503020202060003" pitchFamily="2" charset="-18"/>
                <a:ea typeface="+mn-ea"/>
                <a:cs typeface="+mn-cs"/>
              </a:rPr>
              <a:t>Świat wchodzi w etap „czwartej rewolucji przemysłowej" opartej na rozwiązaniach cyfrowych, w której nie można zapominać o obywatelach, lecz należy zadbać o świadomość dobrodziejstw przekładających się na jakość ich codziennego życia.</a:t>
            </a:r>
          </a:p>
        </p:txBody>
      </p:sp>
      <p:pic>
        <p:nvPicPr>
          <p:cNvPr id="1026" name="Picture 2" descr="Znalezione obrazy dla zapytania cyfryzacja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8" b="1011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/>
          <p:cNvSpPr/>
          <p:nvPr/>
        </p:nvSpPr>
        <p:spPr>
          <a:xfrm>
            <a:off x="420774" y="426890"/>
            <a:ext cx="11325915" cy="6016491"/>
          </a:xfrm>
          <a:prstGeom prst="rect">
            <a:avLst/>
          </a:prstGeom>
          <a:solidFill>
            <a:srgbClr val="160826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l-PL" sz="1200" dirty="0">
              <a:solidFill>
                <a:srgbClr val="FFFFFF"/>
              </a:solidFill>
            </a:endParaRPr>
          </a:p>
          <a:p>
            <a:pPr lvl="0" algn="ctr"/>
            <a:endParaRPr lang="pl-PL" sz="1200" dirty="0">
              <a:solidFill>
                <a:srgbClr val="FFFFFF"/>
              </a:solidFill>
            </a:endParaRPr>
          </a:p>
          <a:p>
            <a:pPr marL="171450" lvl="0" indent="-171450" algn="ctr">
              <a:buFont typeface="Arial" panose="020B0604020202020204" pitchFamily="34" charset="0"/>
              <a:buChar char="•"/>
            </a:pPr>
            <a:endParaRPr lang="pl-PL" sz="1200" dirty="0">
              <a:solidFill>
                <a:srgbClr val="FFFFFF"/>
              </a:solidFill>
            </a:endParaRPr>
          </a:p>
          <a:p>
            <a:pPr marL="171450" lvl="0" indent="-171450" algn="ctr">
              <a:buFont typeface="Arial" panose="020B0604020202020204" pitchFamily="34" charset="0"/>
              <a:buChar char="•"/>
            </a:pPr>
            <a:endParaRPr lang="pl-PL" sz="1200" dirty="0">
              <a:solidFill>
                <a:srgbClr val="FFFFFF"/>
              </a:solidFill>
            </a:endParaRPr>
          </a:p>
          <a:p>
            <a:pPr marL="171450" lvl="0" indent="-171450" algn="ctr">
              <a:buFont typeface="Arial" panose="020B0604020202020204" pitchFamily="34" charset="0"/>
              <a:buChar char="•"/>
            </a:pPr>
            <a:endParaRPr lang="pl-PL" sz="1200" dirty="0">
              <a:solidFill>
                <a:srgbClr val="FFFFFF"/>
              </a:solidFill>
            </a:endParaRPr>
          </a:p>
          <a:p>
            <a:pPr marL="171450" lvl="0" indent="-171450" algn="ctr">
              <a:buFont typeface="Arial" panose="020B0604020202020204" pitchFamily="34" charset="0"/>
              <a:buChar char="•"/>
            </a:pPr>
            <a:endParaRPr lang="pl-PL" sz="1200" dirty="0">
              <a:solidFill>
                <a:srgbClr val="FFFFFF"/>
              </a:solidFill>
            </a:endParaRPr>
          </a:p>
          <a:p>
            <a:pPr marL="171450" lvl="0" indent="-171450" algn="ctr">
              <a:buFont typeface="Arial" panose="020B0604020202020204" pitchFamily="34" charset="0"/>
              <a:buChar char="•"/>
            </a:pPr>
            <a:endParaRPr lang="pl-PL" sz="1200" dirty="0">
              <a:solidFill>
                <a:srgbClr val="FFFFFF"/>
              </a:solidFill>
            </a:endParaRPr>
          </a:p>
          <a:p>
            <a:pPr marL="171450" lvl="0" indent="-171450" algn="ctr">
              <a:buFont typeface="Arial" panose="020B0604020202020204" pitchFamily="34" charset="0"/>
              <a:buChar char="•"/>
            </a:pPr>
            <a:endParaRPr lang="pl-PL" sz="1200" dirty="0">
              <a:solidFill>
                <a:srgbClr val="FFFFFF"/>
              </a:solidFill>
            </a:endParaRPr>
          </a:p>
          <a:p>
            <a:pPr marL="171450" lvl="0" indent="-171450" algn="ctr">
              <a:buFont typeface="Arial" panose="020B0604020202020204" pitchFamily="34" charset="0"/>
              <a:buChar char="•"/>
            </a:pPr>
            <a:r>
              <a:rPr lang="pl-PL" sz="1300" dirty="0">
                <a:solidFill>
                  <a:srgbClr val="FFFFFF"/>
                </a:solidFill>
                <a:latin typeface="Dosis" panose="02010503020202060003" pitchFamily="2" charset="-18"/>
              </a:rPr>
              <a:t>Państwo Cyfrowe zaczyna być postrzegane jako usługodawca, który dostarczając usługi publiczne, zapewnia obywatelom konkretne korzyści. Usługi te, dostępne za pomocą różnych kanałów, w tym online, pozwalają wybrać zarówno obywatelowi prywatnemu, jak i przedsiębiorcy, najdogodniejszy w danej chwili sposób kontaktu z administracją publiczną. Efektem świadczenia e-usług jest szybkie i bezproblemowe załatwienie konkretnych spraw.</a:t>
            </a:r>
          </a:p>
          <a:p>
            <a:pPr marL="171450" lvl="0" indent="-171450" algn="ctr">
              <a:buFont typeface="Arial" panose="020B0604020202020204" pitchFamily="34" charset="0"/>
              <a:buChar char="•"/>
            </a:pPr>
            <a:endParaRPr lang="pl-PL" sz="1300" dirty="0">
              <a:solidFill>
                <a:srgbClr val="FFFFFF"/>
              </a:solidFill>
              <a:latin typeface="Dosis" panose="02010503020202060003" pitchFamily="2" charset="-18"/>
            </a:endParaRPr>
          </a:p>
          <a:p>
            <a:pPr marL="171450" lvl="0" indent="-171450" algn="ctr">
              <a:buFont typeface="Arial" panose="020B0604020202020204" pitchFamily="34" charset="0"/>
              <a:buChar char="•"/>
            </a:pPr>
            <a:r>
              <a:rPr lang="pl-PL" sz="1300" dirty="0">
                <a:solidFill>
                  <a:srgbClr val="FFFFFF"/>
                </a:solidFill>
                <a:latin typeface="Dosis" panose="02010503020202060003" pitchFamily="2" charset="-18"/>
              </a:rPr>
              <a:t>Cyfrowa administracja to naturalny etap rozwoju nowoczesnego społeczeństwa, które dzięki nowym technologiom funkcjonuje równolegle na dwóch płaszczyznach – online i offline. Rozwijanie technologicznych kompetencji społeczeństwa to ewolucja sposobu rozwiązywania codziennych problemów. E-bankowość, zakupy online, edukacja przez Internet, rozrywka (filmy, muzyka, gry) to wszystko wielu jest już dobrze znane. Celem naszego projektu, jest to, aby usłyszeli i poznali te usługi ci, którzy obecnie z nich nie korzystają. E-administracja jest kolejnym elementem wirtualnego świata, który wymaga popularyzacji. </a:t>
            </a:r>
          </a:p>
          <a:p>
            <a:pPr marL="171450" lvl="0" indent="-171450" algn="ctr">
              <a:buFont typeface="Arial" panose="020B0604020202020204" pitchFamily="34" charset="0"/>
              <a:buChar char="•"/>
            </a:pPr>
            <a:endParaRPr lang="pl-PL" sz="1300" dirty="0">
              <a:solidFill>
                <a:srgbClr val="FFFFFF"/>
              </a:solidFill>
              <a:latin typeface="Dosis" panose="02010503020202060003" pitchFamily="2" charset="-18"/>
            </a:endParaRPr>
          </a:p>
          <a:p>
            <a:pPr marL="171450" lvl="0" indent="-171450" algn="ctr">
              <a:buFont typeface="Arial" panose="020B0604020202020204" pitchFamily="34" charset="0"/>
              <a:buChar char="•"/>
            </a:pPr>
            <a:r>
              <a:rPr lang="pl-PL" sz="1300" dirty="0">
                <a:solidFill>
                  <a:srgbClr val="FFFFFF"/>
                </a:solidFill>
                <a:latin typeface="Dosis" panose="02010503020202060003" pitchFamily="2" charset="-18"/>
              </a:rPr>
              <a:t>Coraz większa aktywność online wiąże się ze znajomością języka, jakim ten świat się posługuje. Tak jak oczywiste jest uczenie się gramatyki i składni języków obcych, aby rozumieć otaczającą nas rzeczywistość, tak niezbędne będzie poznanie języków programowania. I tak jak w przypadku znajomości angielskiego, niemieckiego czy francuskiego, język programowania również pozwala poszerzać horyzonty, a co więcej, rozwija wyobraźnię, systematyzuje myślenie i uczy rozwiązywania problemów. Dzięki nauce programowania, kolejne pokolenia będą naturalnie poruszały się w świecie wirtualnym, doskonale rozumiejąc, jak to się dzieje, że kilka kliknięć myszką daje tyle możliwości, bez wychodzenia z domu.</a:t>
            </a:r>
          </a:p>
          <a:p>
            <a:pPr marL="171450" lvl="0" indent="-171450" algn="ctr">
              <a:buFont typeface="Arial" panose="020B0604020202020204" pitchFamily="34" charset="0"/>
              <a:buChar char="•"/>
            </a:pPr>
            <a:endParaRPr lang="pl-PL" sz="1300" dirty="0">
              <a:solidFill>
                <a:srgbClr val="FFFFFF"/>
              </a:solidFill>
              <a:latin typeface="Dosis" panose="02010503020202060003" pitchFamily="2" charset="-18"/>
            </a:endParaRPr>
          </a:p>
          <a:p>
            <a:pPr marL="171450" lvl="0" indent="-171450" algn="ctr">
              <a:buFont typeface="Arial" panose="020B0604020202020204" pitchFamily="34" charset="0"/>
              <a:buChar char="•"/>
            </a:pPr>
            <a:r>
              <a:rPr lang="pl-PL" sz="1300" dirty="0">
                <a:solidFill>
                  <a:srgbClr val="FFFFFF"/>
                </a:solidFill>
                <a:latin typeface="Dosis" panose="02010503020202060003" pitchFamily="2" charset="-18"/>
              </a:rPr>
              <a:t>Większe zrozumienie cyfrowego świata dotyczy również kwestii bezpieczeństwa. Nowoczesne społeczeństwo cyfrowe to takie, które ma świadomość zagrożeń online, a jednocześnie rozumie, jak korzystać z sieci odpowiedzialnie, zachowując postawę zaufania wobec działań Państwa Cyfrowego oraz pozostając świadomym wagi ochrony danych osobowych</a:t>
            </a:r>
            <a:r>
              <a:rPr lang="pl-PL" sz="1200" dirty="0">
                <a:solidFill>
                  <a:srgbClr val="FFFFFF"/>
                </a:solidFill>
                <a:latin typeface="Dosis" panose="02010503020202060003" pitchFamily="2" charset="-18"/>
              </a:rPr>
              <a:t>.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956603" y="538354"/>
            <a:ext cx="107900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osis" panose="02010503020202060003" pitchFamily="2" charset="-18"/>
                <a:ea typeface="Montserrat" charset="0"/>
                <a:cs typeface="Montserrat" charset="0"/>
                <a:sym typeface="Sk-Modernist"/>
              </a:rPr>
              <a:t>CYFROWY ŚWIAT TO JUŻ RZECZYWISTOŚĆ</a:t>
            </a: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2400" b="1" dirty="0">
              <a:solidFill>
                <a:srgbClr val="FFFFFF"/>
              </a:solidFill>
              <a:latin typeface="Dosis" panose="02010503020202060003" pitchFamily="2" charset="-18"/>
              <a:ea typeface="Montserrat" charset="0"/>
              <a:cs typeface="Montserrat" charset="0"/>
              <a:sym typeface="Sk-Modernist"/>
            </a:endParaRP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osis" panose="02010503020202060003" pitchFamily="2" charset="-18"/>
                <a:ea typeface="Montserrat" charset="0"/>
                <a:cs typeface="Montserrat" charset="0"/>
                <a:sym typeface="Sk-Modernist"/>
              </a:rPr>
              <a:t>DZIAŁANIA KOMUNIKACYJNE MAJĄ</a:t>
            </a:r>
            <a:r>
              <a:rPr kumimoji="0" lang="pl-PL" sz="2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osis" panose="02010503020202060003" pitchFamily="2" charset="-18"/>
                <a:ea typeface="Montserrat" charset="0"/>
                <a:cs typeface="Montserrat" charset="0"/>
                <a:sym typeface="Sk-Modernist"/>
              </a:rPr>
              <a:t> NA CELU WPROWADZENIE DO NIEGO PRZEDSTAWICIELI GRUP DOCELOWYCH W SPOSÓB PRZYJAZNY, ZROZUMIAŁY, UWZGLĘDNIAJĄCY POTRZEBY ŻYCIA CODZIENNEGO </a:t>
            </a:r>
            <a:endParaRPr kumimoji="0" lang="pl-PL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osis" panose="02010503020202060003" pitchFamily="2" charset="-18"/>
              <a:ea typeface="Montserrat" charset="0"/>
              <a:cs typeface="Montserrat" charset="0"/>
              <a:sym typeface="Sk-Modernist"/>
            </a:endParaRPr>
          </a:p>
        </p:txBody>
      </p:sp>
    </p:spTree>
    <p:extLst>
      <p:ext uri="{BB962C8B-B14F-4D97-AF65-F5344CB8AC3E}">
        <p14:creationId xmlns:p14="http://schemas.microsoft.com/office/powerpoint/2010/main" val="23795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rostokąt: zaokrąglone rogi 17">
            <a:extLst>
              <a:ext uri="{FF2B5EF4-FFF2-40B4-BE49-F238E27FC236}">
                <a16:creationId xmlns:a16="http://schemas.microsoft.com/office/drawing/2014/main" xmlns="" id="{27F0E9C7-77CE-4784-9C4E-C306C21FC186}"/>
              </a:ext>
            </a:extLst>
          </p:cNvPr>
          <p:cNvSpPr/>
          <p:nvPr/>
        </p:nvSpPr>
        <p:spPr>
          <a:xfrm>
            <a:off x="281275" y="23982"/>
            <a:ext cx="11340548" cy="10939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osis" panose="02010503020202060003" pitchFamily="2" charset="-18"/>
              <a:ea typeface="Montserrat" charset="0"/>
              <a:cs typeface="Montserrat" charset="0"/>
            </a:endParaRP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xmlns="" id="{D9EFE503-6C9F-4EF4-A66F-3C4A00B4C670}"/>
              </a:ext>
            </a:extLst>
          </p:cNvPr>
          <p:cNvSpPr txBox="1"/>
          <p:nvPr/>
        </p:nvSpPr>
        <p:spPr>
          <a:xfrm>
            <a:off x="281275" y="40664"/>
            <a:ext cx="11196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osis" panose="02010503020202060003" pitchFamily="50" charset="-18"/>
                <a:ea typeface="+mn-ea"/>
                <a:cs typeface="+mn-cs"/>
              </a:rPr>
              <a:t>WSPÓŁCZEŚNI LIDERZY OPINII MUSZĄ TAKŻE PROMOWAĆ                           I EDUKOWAĆ Z POSZCZEGÓLNYCH E-USŁUG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xmlns="" id="{A31D5BA5-1285-42BB-9D78-9BB42F8923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5168092"/>
              </p:ext>
            </p:extLst>
          </p:nvPr>
        </p:nvGraphicFramePr>
        <p:xfrm>
          <a:off x="2242686" y="1665171"/>
          <a:ext cx="7917314" cy="4473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4477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8016DFAA-B01C-4EFA-BE6C-19C06F4BD9C3}"/>
              </a:ext>
            </a:extLst>
          </p:cNvPr>
          <p:cNvSpPr txBox="1"/>
          <p:nvPr/>
        </p:nvSpPr>
        <p:spPr>
          <a:xfrm>
            <a:off x="838886" y="1622945"/>
            <a:ext cx="89676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000" dirty="0">
              <a:latin typeface="Dosis" panose="02010503020202060003" pitchFamily="2" charset="-18"/>
            </a:endParaRPr>
          </a:p>
          <a:p>
            <a:endParaRPr lang="pl-PL" sz="2000" dirty="0">
              <a:latin typeface="Dosis" panose="02010503020202060003" pitchFamily="2" charset="-1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2000" dirty="0">
              <a:latin typeface="Dosis" panose="02010503020202060003" pitchFamily="2" charset="-1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2000" dirty="0">
              <a:latin typeface="Dosis" panose="02010503020202060003" pitchFamily="2" charset="-1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2000" dirty="0">
              <a:latin typeface="Dosis" panose="02010503020202060003" pitchFamily="2" charset="-18"/>
            </a:endParaRPr>
          </a:p>
          <a:p>
            <a:endParaRPr lang="pl-PL" sz="2000" dirty="0">
              <a:latin typeface="Dosis" panose="02010503020202060003" pitchFamily="2" charset="-18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8016DFAA-B01C-4EFA-BE6C-19C06F4BD9C3}"/>
              </a:ext>
            </a:extLst>
          </p:cNvPr>
          <p:cNvSpPr txBox="1"/>
          <p:nvPr/>
        </p:nvSpPr>
        <p:spPr>
          <a:xfrm>
            <a:off x="403858" y="1680876"/>
            <a:ext cx="110142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b="1" dirty="0">
                <a:latin typeface="Dosis" panose="02010503020202060003" pitchFamily="2" charset="-18"/>
              </a:rPr>
              <a:t>Proponowana lista mediów do komunikacji w ramach obszaru została przygotowana na podstawie analizy czytelnictwa i konsumpcji mediów przez grupy docelowe.</a:t>
            </a:r>
          </a:p>
          <a:p>
            <a:pPr algn="just"/>
            <a:endParaRPr lang="pl-PL" dirty="0">
              <a:latin typeface="Dosis" panose="02010503020202060003" pitchFamily="2" charset="-18"/>
            </a:endParaRPr>
          </a:p>
          <a:p>
            <a:pPr algn="just"/>
            <a:endParaRPr lang="pl-PL" dirty="0">
              <a:latin typeface="Dosis" panose="02010503020202060003" pitchFamily="2" charset="-18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>
              <a:latin typeface="Dosis" panose="02010503020202060003" pitchFamily="2" charset="-18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>
              <a:latin typeface="Dosis" panose="02010503020202060003" pitchFamily="2" charset="-18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>
              <a:latin typeface="Dosis" panose="02010503020202060003" pitchFamily="2" charset="-18"/>
            </a:endParaRPr>
          </a:p>
          <a:p>
            <a:pPr algn="just"/>
            <a:endParaRPr lang="pl-PL" dirty="0">
              <a:latin typeface="Dosis" panose="02010503020202060003" pitchFamily="2" charset="-18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3809" y="3406098"/>
            <a:ext cx="1642654" cy="1649528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5055" y="2633631"/>
            <a:ext cx="1225402" cy="762066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1207" y="3113156"/>
            <a:ext cx="2072820" cy="853514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0271" y="5125845"/>
            <a:ext cx="2298669" cy="1178617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4645" y="4176184"/>
            <a:ext cx="2143125" cy="2143125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0172" y="2824123"/>
            <a:ext cx="1627495" cy="1401125"/>
          </a:xfrm>
          <a:prstGeom prst="rect">
            <a:avLst/>
          </a:prstGeom>
        </p:spPr>
      </p:pic>
      <p:pic>
        <p:nvPicPr>
          <p:cNvPr id="2050" name="Picture 2" descr="Znalezione obrazy dla zapytania komputer Åwiat 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850" y="4892247"/>
            <a:ext cx="2876414" cy="115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22262" y="4068325"/>
            <a:ext cx="2623945" cy="906621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0538" y="3800937"/>
            <a:ext cx="2296654" cy="750495"/>
          </a:xfrm>
          <a:prstGeom prst="rect">
            <a:avLst/>
          </a:prstGeom>
        </p:spPr>
      </p:pic>
      <p:pic>
        <p:nvPicPr>
          <p:cNvPr id="24" name="Obraz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7975" y="2493507"/>
            <a:ext cx="2480517" cy="1124641"/>
          </a:xfrm>
          <a:prstGeom prst="rect">
            <a:avLst/>
          </a:prstGeom>
        </p:spPr>
      </p:pic>
      <p:pic>
        <p:nvPicPr>
          <p:cNvPr id="2052" name="Picture 4" descr="Znalezione obrazy dla zapytania tvp  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457" y="4677371"/>
            <a:ext cx="2086151" cy="71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Znalezione obrazy dla zapytania polsat 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5467530"/>
            <a:ext cx="1352259" cy="137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AutoShape 10" descr="Znalezione obrazy dla zapytania tvn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055" name="Obraz 205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32513" y="5524203"/>
            <a:ext cx="1265731" cy="1265731"/>
          </a:xfrm>
          <a:prstGeom prst="rect">
            <a:avLst/>
          </a:prstGeom>
        </p:spPr>
      </p:pic>
      <p:sp>
        <p:nvSpPr>
          <p:cNvPr id="25" name="Prostokąt: zaokrąglone rogi 17">
            <a:extLst>
              <a:ext uri="{FF2B5EF4-FFF2-40B4-BE49-F238E27FC236}">
                <a16:creationId xmlns:a16="http://schemas.microsoft.com/office/drawing/2014/main" xmlns="" id="{27F0E9C7-77CE-4784-9C4E-C306C21FC186}"/>
              </a:ext>
            </a:extLst>
          </p:cNvPr>
          <p:cNvSpPr/>
          <p:nvPr/>
        </p:nvSpPr>
        <p:spPr>
          <a:xfrm>
            <a:off x="366495" y="142481"/>
            <a:ext cx="11340548" cy="117281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bg1"/>
              </a:solidFill>
              <a:latin typeface="Dosis" panose="02010503020202060003" pitchFamily="2" charset="-18"/>
              <a:ea typeface="Montserrat" charset="0"/>
              <a:cs typeface="Montserrat" charset="0"/>
            </a:endParaRPr>
          </a:p>
        </p:txBody>
      </p:sp>
      <p:sp>
        <p:nvSpPr>
          <p:cNvPr id="26" name="Shape 86"/>
          <p:cNvSpPr/>
          <p:nvPr/>
        </p:nvSpPr>
        <p:spPr>
          <a:xfrm>
            <a:off x="1936183" y="196346"/>
            <a:ext cx="8448147" cy="1126462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l-PL" sz="2800" b="1" dirty="0">
                <a:solidFill>
                  <a:schemeClr val="bg1"/>
                </a:solidFill>
                <a:latin typeface="Dosis" panose="02010503020202060003" pitchFamily="2" charset="-18"/>
                <a:ea typeface="Montserrat" charset="0"/>
                <a:cs typeface="Montserrat" charset="0"/>
                <a:sym typeface="Sk-Modernist"/>
              </a:rPr>
              <a:t>KLUCZOWE MEDIA,</a:t>
            </a:r>
          </a:p>
          <a:p>
            <a:pPr algn="ctr">
              <a:lnSpc>
                <a:spcPct val="80000"/>
              </a:lnSpc>
            </a:pPr>
            <a:r>
              <a:rPr lang="pl-PL" sz="2800" b="1" dirty="0">
                <a:solidFill>
                  <a:schemeClr val="bg1"/>
                </a:solidFill>
                <a:latin typeface="Dosis" panose="02010503020202060003" pitchFamily="2" charset="-18"/>
                <a:ea typeface="Montserrat" charset="0"/>
                <a:cs typeface="Montserrat" charset="0"/>
                <a:sym typeface="Sk-Modernist"/>
              </a:rPr>
              <a:t>DO KTÓRYCH BĘDĄ KIEROWANE DZIAŁANIA </a:t>
            </a:r>
          </a:p>
          <a:p>
            <a:pPr algn="ctr">
              <a:lnSpc>
                <a:spcPct val="80000"/>
              </a:lnSpc>
            </a:pPr>
            <a:r>
              <a:rPr lang="pl-PL" sz="2800" b="1" dirty="0">
                <a:solidFill>
                  <a:schemeClr val="bg1"/>
                </a:solidFill>
                <a:latin typeface="Dosis" panose="02010503020202060003" pitchFamily="2" charset="-18"/>
                <a:ea typeface="Montserrat" charset="0"/>
                <a:cs typeface="Montserrat" charset="0"/>
                <a:sym typeface="Sk-Modernist"/>
              </a:rPr>
              <a:t>W RAMACH OBSZARU „E-USŁUGI”</a:t>
            </a:r>
            <a:endParaRPr sz="2800" b="1" dirty="0">
              <a:solidFill>
                <a:schemeClr val="bg1"/>
              </a:solidFill>
              <a:latin typeface="Dosis" panose="02010503020202060003" pitchFamily="2" charset="-18"/>
              <a:ea typeface="Montserrat" charset="0"/>
              <a:cs typeface="Montserrat" charset="0"/>
              <a:sym typeface="Sk-Modernist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2924874B-3FC1-46D7-8691-A7A32571A38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96659" y="2046708"/>
            <a:ext cx="2361551" cy="196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3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230D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Symbol zastępczy obrazu 10" descr="Obraz zawierający sprzęt elektroniczny&#10;&#10;Opis wygenerowany przy bardzo wysokim poziomie pewności">
            <a:extLst>
              <a:ext uri="{FF2B5EF4-FFF2-40B4-BE49-F238E27FC236}">
                <a16:creationId xmlns:a16="http://schemas.microsoft.com/office/drawing/2014/main" xmlns="" id="{B096A9F1-3BEB-4486-B409-4BD9871098E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922" r="11922"/>
          <a:stretch>
            <a:fillRect/>
          </a:stretch>
        </p:blipFill>
        <p:spPr/>
      </p:pic>
      <p:sp>
        <p:nvSpPr>
          <p:cNvPr id="15" name="Rectangle 14"/>
          <p:cNvSpPr/>
          <p:nvPr/>
        </p:nvSpPr>
        <p:spPr>
          <a:xfrm>
            <a:off x="420773" y="414616"/>
            <a:ext cx="11350451" cy="6028765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osis" panose="02010503020202060003" pitchFamily="50" charset="-1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8873" y="574017"/>
            <a:ext cx="69962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osis" panose="02010503020202060003" pitchFamily="2" charset="-18"/>
                <a:ea typeface="Montserrat" charset="0"/>
                <a:cs typeface="Montserrat" charset="0"/>
              </a:rPr>
              <a:t>PROGRAMOWANIE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u="sng" dirty="0">
                <a:solidFill>
                  <a:srgbClr val="FFFFFF"/>
                </a:solidFill>
                <a:latin typeface="Dosis" panose="02010503020202060003" pitchFamily="2" charset="-18"/>
                <a:ea typeface="Montserrat" charset="0"/>
                <a:cs typeface="Montserrat" charset="0"/>
              </a:rPr>
              <a:t>Storytelling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osis" panose="02010503020202060003" pitchFamily="2" charset="-18"/>
              <a:ea typeface="Montserrat" charset="0"/>
              <a:cs typeface="Montserrat" charset="0"/>
            </a:endParaRPr>
          </a:p>
        </p:txBody>
      </p:sp>
      <p:sp>
        <p:nvSpPr>
          <p:cNvPr id="12" name="TextBox 17">
            <a:extLst>
              <a:ext uri="{FF2B5EF4-FFF2-40B4-BE49-F238E27FC236}">
                <a16:creationId xmlns:a16="http://schemas.microsoft.com/office/drawing/2014/main" xmlns="" id="{03EB8A4F-E979-4297-A847-A2A4877E4128}"/>
              </a:ext>
            </a:extLst>
          </p:cNvPr>
          <p:cNvSpPr txBox="1"/>
          <p:nvPr/>
        </p:nvSpPr>
        <p:spPr>
          <a:xfrm>
            <a:off x="5977901" y="557809"/>
            <a:ext cx="579332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pl-PL" sz="1400" b="1" i="1" dirty="0">
                <a:solidFill>
                  <a:srgbClr val="FFFFFF"/>
                </a:solidFill>
                <a:latin typeface="Dosis" panose="02010503020202060003" pitchFamily="2" charset="-18"/>
                <a:ea typeface="Montserrat" charset="0"/>
                <a:cs typeface="Montserrat" charset="0"/>
              </a:rPr>
              <a:t>Poznaj uniwersalny język przyszłości, który pozwala tworzyć samodzielnie narzędzia, umożliwiające realizację w każdej przestrzeni życia. Rozwijaj  nową pasję w swoim dziecku, która wpłynie na wiele aspektów jego życia (logiczne myślenie, kreatywność, praca zespołowa, rozwój zawodowy). Rodzicu wpieraj swoje dziecko i sam poznaj to co Ciebie otacza.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osis" panose="02010503020202060003" pitchFamily="2" charset="-18"/>
              <a:ea typeface="Montserrat" charset="0"/>
              <a:cs typeface="Montserrat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E5671CB0-57B5-4A01-8264-53A36CD9354E}"/>
              </a:ext>
            </a:extLst>
          </p:cNvPr>
          <p:cNvSpPr txBox="1"/>
          <p:nvPr/>
        </p:nvSpPr>
        <p:spPr>
          <a:xfrm>
            <a:off x="1013298" y="2114430"/>
            <a:ext cx="1054529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chemeClr val="bg1"/>
                </a:solidFill>
                <a:latin typeface="Dosis" panose="02010503020202060003" pitchFamily="2" charset="-18"/>
              </a:rPr>
              <a:t>Celem działań komunikacyjnych w ramach tego obszaru jest wzrost świadomości obywateli na temat korzyści płynących z nauki programowania. Przedstawimy je z punktu widzenia kluczowych kompetencji, szans na rynku pracy i wykorzystania tej umiejętności w różnych obszarach życia. Grupą docelową są rodzice dzieci w wieku szkolnym, a pośrednio również i same dzieci. Odczarowanie słowa „programowanie” wśród rodziców nastąpi poprzez pokazanie, że jest to umiejętność, którą ich dziecko może nabyć bez dużych nakładów pracy, a także poprzez zabawę. Zadaniem komunikacji będzie zachęcenie rodziców do motywowania i wsparcia dzieci w nauce programowania, również w domu (przy wykorzystaniu strony: koduj.gov.pl) oraz zachęcanie do zaangażowania w inicjatywy typu </a:t>
            </a:r>
            <a:r>
              <a:rPr lang="pl-PL" sz="1400" dirty="0" err="1">
                <a:solidFill>
                  <a:schemeClr val="bg1"/>
                </a:solidFill>
                <a:latin typeface="Dosis" panose="02010503020202060003" pitchFamily="2" charset="-18"/>
              </a:rPr>
              <a:t>Code</a:t>
            </a:r>
            <a:r>
              <a:rPr lang="pl-PL" sz="1400" dirty="0">
                <a:solidFill>
                  <a:schemeClr val="bg1"/>
                </a:solidFill>
                <a:latin typeface="Dosis" panose="02010503020202060003" pitchFamily="2" charset="-18"/>
              </a:rPr>
              <a:t> </a:t>
            </a:r>
            <a:r>
              <a:rPr lang="pl-PL" sz="1400" dirty="0" err="1">
                <a:solidFill>
                  <a:schemeClr val="bg1"/>
                </a:solidFill>
                <a:latin typeface="Dosis" panose="02010503020202060003" pitchFamily="2" charset="-18"/>
              </a:rPr>
              <a:t>Week</a:t>
            </a:r>
            <a:r>
              <a:rPr lang="pl-PL" sz="1400" dirty="0">
                <a:solidFill>
                  <a:schemeClr val="bg1"/>
                </a:solidFill>
                <a:latin typeface="Dosis" panose="02010503020202060003" pitchFamily="2" charset="-18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pl-PL" sz="1400" dirty="0">
              <a:solidFill>
                <a:schemeClr val="bg1"/>
              </a:solidFill>
              <a:latin typeface="Dosis" panose="02010503020202060003" pitchFamily="2" charset="-18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chemeClr val="bg1"/>
                </a:solidFill>
                <a:latin typeface="Dosis" panose="02010503020202060003" pitchFamily="2" charset="-18"/>
              </a:rPr>
              <a:t>Oczekiwanym efektem ma być też wzrost kompetencji rodziców i dzieci w zakresie programowania. Działania PR muszą dotrzeć do rodziców, którzy podejmują decyzje o rozwoju pasji swoich dzieci. Powinniśmy postawić w nich na wykreowanie mody – MOJE DZIECKO PROGRAMUJE. Pokażemy programowanie jako zajęcie o takim samym potencjale, jak nauka języków obcych czy uprawianie sportów.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pl-PL" sz="1400" dirty="0">
              <a:solidFill>
                <a:schemeClr val="bg1"/>
              </a:solidFill>
              <a:latin typeface="Dosis" panose="02010503020202060003" pitchFamily="2" charset="-18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chemeClr val="bg1"/>
                </a:solidFill>
                <a:latin typeface="Dosis" panose="02010503020202060003" pitchFamily="2" charset="-18"/>
              </a:rPr>
              <a:t>W komunikacji skierowanej do rodziców pokażemy wiele pozytywnych aspektów nauki programowania. Zależy nam, aby zostały one zrozumiane przez rodziców w ujęciu: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  <a:latin typeface="Dosis" panose="02010503020202060003" pitchFamily="2" charset="-18"/>
              </a:rPr>
              <a:t>rozwoju dziecka w danym momencie, czyli logiczne myślenie, kreatywność, praca w zespole – elementy pomocne w codziennych </a:t>
            </a:r>
            <a:r>
              <a:rPr lang="pl-PL" sz="1400" dirty="0" err="1">
                <a:solidFill>
                  <a:schemeClr val="bg1"/>
                </a:solidFill>
                <a:latin typeface="Dosis" panose="02010503020202060003" pitchFamily="2" charset="-18"/>
              </a:rPr>
              <a:t>zachowaniach</a:t>
            </a:r>
            <a:r>
              <a:rPr lang="pl-PL" sz="1400" dirty="0">
                <a:solidFill>
                  <a:schemeClr val="bg1"/>
                </a:solidFill>
                <a:latin typeface="Dosis" panose="02010503020202060003" pitchFamily="2" charset="-18"/>
              </a:rPr>
              <a:t> oraz w nauce;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  <a:latin typeface="Dosis" panose="02010503020202060003" pitchFamily="2" charset="-18"/>
              </a:rPr>
              <a:t>przyszłości dziecka zarówno w codziennych </a:t>
            </a:r>
            <a:r>
              <a:rPr lang="pl-PL" sz="1400" dirty="0" err="1">
                <a:solidFill>
                  <a:schemeClr val="bg1"/>
                </a:solidFill>
                <a:latin typeface="Dosis" panose="02010503020202060003" pitchFamily="2" charset="-18"/>
              </a:rPr>
              <a:t>zachowaniach</a:t>
            </a:r>
            <a:r>
              <a:rPr lang="pl-PL" sz="1400" dirty="0">
                <a:solidFill>
                  <a:schemeClr val="bg1"/>
                </a:solidFill>
                <a:latin typeface="Dosis" panose="02010503020202060003" pitchFamily="2" charset="-18"/>
              </a:rPr>
              <a:t>, jak i w zawodzie, które wybierze, bowiem zrozumienie technologii będzie budowało jego wyróżnik zawodowy; w tym aspekcie odnosimy się do zawodów pozainformatycznych;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  <a:latin typeface="Dosis" panose="02010503020202060003" pitchFamily="2" charset="-18"/>
              </a:rPr>
              <a:t>zainteresowania dziecka studiami technologicznymi, a następnie zawodem technologicznym, tak obecnie cenionym na rynku pracy.</a:t>
            </a:r>
          </a:p>
          <a:p>
            <a:pPr algn="just"/>
            <a:endParaRPr lang="pl-PL" sz="1400" dirty="0">
              <a:solidFill>
                <a:schemeClr val="bg1"/>
              </a:solidFill>
              <a:latin typeface="Dosis" panose="02010503020202060003" pitchFamily="2" charset="-18"/>
            </a:endParaRPr>
          </a:p>
          <a:p>
            <a:pPr algn="just"/>
            <a:endParaRPr lang="pl-PL" sz="1400" dirty="0">
              <a:solidFill>
                <a:schemeClr val="bg1"/>
              </a:solidFill>
              <a:latin typeface="Dosis" panose="02010503020202060003" pitchFamily="2" charset="-18"/>
            </a:endParaRPr>
          </a:p>
          <a:p>
            <a:pPr algn="just"/>
            <a:endParaRPr lang="pl-PL" sz="1400" dirty="0">
              <a:solidFill>
                <a:schemeClr val="bg1"/>
              </a:solidFill>
              <a:latin typeface="Dosis" panose="02010503020202060003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49652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157779" y="2181396"/>
            <a:ext cx="573637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400" b="1" dirty="0">
                <a:solidFill>
                  <a:srgbClr val="7030A0"/>
                </a:solidFill>
                <a:latin typeface="Dosis" panose="02010503020202060003"/>
              </a:rPr>
              <a:t>Rodzice i opiekunowie dzieci w wieku szkolnym (przedział wiekowy: 30-50lat)</a:t>
            </a:r>
          </a:p>
          <a:p>
            <a:pPr algn="just"/>
            <a:endParaRPr lang="pl-PL" sz="1400" b="1" dirty="0">
              <a:solidFill>
                <a:srgbClr val="7030A0"/>
              </a:solidFill>
              <a:latin typeface="Dosis" panose="02010503020202060003"/>
            </a:endParaRPr>
          </a:p>
          <a:p>
            <a:pPr algn="just"/>
            <a:r>
              <a:rPr lang="pl-PL" sz="1400" dirty="0">
                <a:latin typeface="Dosis" panose="02010503020202060003"/>
              </a:rPr>
              <a:t>Według danych GUS (Małżeństwa i dzietność w Polsce) 56% osób w tym wieku ma dzieci. Ogólna populacja osób w wieku 30-50 lat to 8 mln, a zatem można oszacować wielkość grupy na około 5 mln osób. </a:t>
            </a:r>
          </a:p>
          <a:p>
            <a:pPr algn="just"/>
            <a:endParaRPr lang="pl-PL" sz="1400" dirty="0">
              <a:latin typeface="Dosis" panose="02010503020202060003"/>
            </a:endParaRPr>
          </a:p>
          <a:p>
            <a:pPr algn="just"/>
            <a:r>
              <a:rPr lang="pl-PL" sz="1400" dirty="0">
                <a:latin typeface="Dosis" panose="02010503020202060003"/>
              </a:rPr>
              <a:t>Według raportu ,,Nauka programowania w szkołach’’, pomimo że nauka programowania oceniana jest jako ważna/potrzebna, większość rodziców nie wie, jak wspierać dziecko w nauce, gdzie znaleźć informacje na ten temat. </a:t>
            </a:r>
          </a:p>
          <a:p>
            <a:pPr algn="just"/>
            <a:endParaRPr lang="pl-PL" sz="1400" dirty="0">
              <a:latin typeface="Dosis" panose="02010503020202060003"/>
            </a:endParaRPr>
          </a:p>
        </p:txBody>
      </p:sp>
      <p:sp>
        <p:nvSpPr>
          <p:cNvPr id="30" name="Prostokąt: zaokrąglone rogi 17">
            <a:extLst>
              <a:ext uri="{FF2B5EF4-FFF2-40B4-BE49-F238E27FC236}">
                <a16:creationId xmlns:a16="http://schemas.microsoft.com/office/drawing/2014/main" xmlns="" id="{27F0E9C7-77CE-4784-9C4E-C306C21FC186}"/>
              </a:ext>
            </a:extLst>
          </p:cNvPr>
          <p:cNvSpPr/>
          <p:nvPr/>
        </p:nvSpPr>
        <p:spPr>
          <a:xfrm>
            <a:off x="0" y="126543"/>
            <a:ext cx="11788299" cy="101618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bg1"/>
              </a:solidFill>
              <a:latin typeface="Dosis" panose="02010503020202060003" pitchFamily="2" charset="-18"/>
              <a:ea typeface="Montserrat" charset="0"/>
              <a:cs typeface="Montserrat" charset="0"/>
            </a:endParaRPr>
          </a:p>
        </p:txBody>
      </p:sp>
      <p:sp>
        <p:nvSpPr>
          <p:cNvPr id="31" name="Shape 86">
            <a:extLst>
              <a:ext uri="{FF2B5EF4-FFF2-40B4-BE49-F238E27FC236}">
                <a16:creationId xmlns:a16="http://schemas.microsoft.com/office/drawing/2014/main" xmlns="" id="{796121B6-50A3-46C0-AFBD-75EADBF85FFC}"/>
              </a:ext>
            </a:extLst>
          </p:cNvPr>
          <p:cNvSpPr/>
          <p:nvPr/>
        </p:nvSpPr>
        <p:spPr>
          <a:xfrm>
            <a:off x="913776" y="167319"/>
            <a:ext cx="10511331" cy="781752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l-PL" sz="2800" b="1" dirty="0">
                <a:solidFill>
                  <a:schemeClr val="bg1"/>
                </a:solidFill>
                <a:latin typeface="Dosis" panose="02010503020202060003" pitchFamily="2" charset="-18"/>
                <a:ea typeface="Montserrat" charset="0"/>
                <a:cs typeface="Montserrat" charset="0"/>
                <a:sym typeface="Sk-Modernist"/>
              </a:rPr>
              <a:t>MUSIMY ZAINSPIROWAĆ RODZICÓW</a:t>
            </a:r>
          </a:p>
          <a:p>
            <a:pPr algn="ctr">
              <a:lnSpc>
                <a:spcPct val="80000"/>
              </a:lnSpc>
            </a:pPr>
            <a:r>
              <a:rPr lang="pl-PL" sz="2800" b="1" dirty="0">
                <a:solidFill>
                  <a:schemeClr val="bg1"/>
                </a:solidFill>
                <a:latin typeface="Dosis" panose="02010503020202060003" pitchFamily="2" charset="-18"/>
                <a:ea typeface="Montserrat" charset="0"/>
                <a:cs typeface="Montserrat" charset="0"/>
                <a:sym typeface="Sk-Modernist"/>
              </a:rPr>
              <a:t>MERYTORYKA/ PRAKTYCZNA PORADA EKSPERCKA/ LIDERZY OPINII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2818ADCD-E0C6-49D5-8DCF-34D4ACA25C86}"/>
              </a:ext>
            </a:extLst>
          </p:cNvPr>
          <p:cNvSpPr/>
          <p:nvPr/>
        </p:nvSpPr>
        <p:spPr>
          <a:xfrm>
            <a:off x="6032193" y="2124990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1800"/>
              </a:spcBef>
              <a:spcAft>
                <a:spcPts val="900"/>
              </a:spcAft>
            </a:pPr>
            <a:r>
              <a:rPr lang="pl-PL" sz="1400" b="1" dirty="0">
                <a:solidFill>
                  <a:srgbClr val="69358A"/>
                </a:solidFill>
                <a:latin typeface="Dosis" panose="02010503020202060003" pitchFamily="50" charset="-18"/>
                <a:cs typeface="Times New Roman" panose="02020603050405020304" pitchFamily="18" charset="0"/>
              </a:rPr>
              <a:t>Insight komunikacyjny</a:t>
            </a:r>
          </a:p>
          <a:p>
            <a:pPr>
              <a:lnSpc>
                <a:spcPct val="115000"/>
              </a:lnSpc>
              <a:spcBef>
                <a:spcPts val="300"/>
              </a:spcBef>
              <a:spcAft>
                <a:spcPts val="1200"/>
              </a:spcAft>
            </a:pPr>
            <a:r>
              <a:rPr lang="pl-PL" sz="1400" dirty="0">
                <a:latin typeface="Dosis" panose="02010503020202060003" pitchFamily="50" charset="-18"/>
                <a:ea typeface="Calibri" panose="020F0502020204030204" pitchFamily="34" charset="0"/>
                <a:cs typeface="Calibri" panose="020F0502020204030204" pitchFamily="34" charset="0"/>
              </a:rPr>
              <a:t>„Chcę dla mojego dziecka jak najlepiej. Zależy mi na jego rozwoju tu i teraz. Dlatego postanowiłem/</a:t>
            </a:r>
            <a:r>
              <a:rPr lang="pl-PL" sz="1400" dirty="0" err="1">
                <a:latin typeface="Dosis" panose="02010503020202060003" pitchFamily="50" charset="-18"/>
                <a:ea typeface="Calibri" panose="020F0502020204030204" pitchFamily="34" charset="0"/>
                <a:cs typeface="Calibri" panose="020F0502020204030204" pitchFamily="34" charset="0"/>
              </a:rPr>
              <a:t>am</a:t>
            </a:r>
            <a:r>
              <a:rPr lang="pl-PL" sz="1400" dirty="0">
                <a:latin typeface="Dosis" panose="02010503020202060003" pitchFamily="50" charset="-18"/>
                <a:ea typeface="Calibri" panose="020F0502020204030204" pitchFamily="34" charset="0"/>
                <a:cs typeface="Calibri" panose="020F0502020204030204" pitchFamily="34" charset="0"/>
              </a:rPr>
              <a:t> zapisać syna/córkę na zajęcia z programowania. To nie tylko świetna zabawa, ale również skuteczny sposób na naukę logicznego myślenia czy rozwiązywania problemów. Kodowanie rozwija zdolności analityczne, ale również kreatywność. A po szkole możemy kontynuować przygodę z programowaniem w domu – to świetna aktywność dla całej rodziny!  </a:t>
            </a:r>
            <a:endParaRPr lang="pl-PL" sz="1400" dirty="0">
              <a:latin typeface="Dosis" panose="02010503020202060003" pitchFamily="50" charset="-18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300"/>
              </a:spcBef>
              <a:spcAft>
                <a:spcPts val="1200"/>
              </a:spcAft>
            </a:pPr>
            <a:r>
              <a:rPr lang="pl-PL" sz="1400" dirty="0">
                <a:latin typeface="Dosis" panose="02010503020202060003" pitchFamily="50" charset="-18"/>
                <a:ea typeface="Calibri" panose="020F0502020204030204" pitchFamily="34" charset="0"/>
                <a:cs typeface="Calibri" panose="020F0502020204030204" pitchFamily="34" charset="0"/>
              </a:rPr>
              <a:t>Myślę też o przyszłości swojego dziecka. Programowanie to zajęcie, które z pewnością wpłynie na nią pozytywnie. W kontekście wyboru zawodu? Być może. Na pewno jednak za sprawą umiejętności, które rozwija.”</a:t>
            </a:r>
            <a:endParaRPr lang="pl-PL" sz="1400" dirty="0">
              <a:latin typeface="Dosis" panose="02010503020202060003" pitchFamily="50" charset="-18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99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: zaokrąglone rogi 17">
            <a:extLst>
              <a:ext uri="{FF2B5EF4-FFF2-40B4-BE49-F238E27FC236}">
                <a16:creationId xmlns:a16="http://schemas.microsoft.com/office/drawing/2014/main" xmlns="" id="{27F0E9C7-77CE-4784-9C4E-C306C21FC186}"/>
              </a:ext>
            </a:extLst>
          </p:cNvPr>
          <p:cNvSpPr/>
          <p:nvPr/>
        </p:nvSpPr>
        <p:spPr>
          <a:xfrm>
            <a:off x="366495" y="142481"/>
            <a:ext cx="11340548" cy="117281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bg1"/>
              </a:solidFill>
              <a:latin typeface="Dosis" panose="02010503020202060003" pitchFamily="2" charset="-18"/>
              <a:ea typeface="Montserrat" charset="0"/>
              <a:cs typeface="Montserrat" charset="0"/>
            </a:endParaRPr>
          </a:p>
        </p:txBody>
      </p:sp>
      <p:sp>
        <p:nvSpPr>
          <p:cNvPr id="5" name="Shape 86"/>
          <p:cNvSpPr/>
          <p:nvPr/>
        </p:nvSpPr>
        <p:spPr>
          <a:xfrm>
            <a:off x="2258329" y="328620"/>
            <a:ext cx="7556877" cy="781752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l-PL" sz="2800" b="1" dirty="0">
                <a:solidFill>
                  <a:schemeClr val="bg1"/>
                </a:solidFill>
                <a:latin typeface="Dosis" panose="02010503020202060003" pitchFamily="2" charset="-18"/>
                <a:ea typeface="Montserrat" charset="0"/>
                <a:cs typeface="Montserrat" charset="0"/>
                <a:sym typeface="Sk-Modernist"/>
              </a:rPr>
              <a:t>REALIZACJA WYZNACZONYCH CELÓW</a:t>
            </a:r>
          </a:p>
          <a:p>
            <a:pPr algn="ctr">
              <a:lnSpc>
                <a:spcPct val="80000"/>
              </a:lnSpc>
            </a:pPr>
            <a:r>
              <a:rPr lang="pl-PL" sz="2800" b="1" dirty="0">
                <a:solidFill>
                  <a:schemeClr val="bg1"/>
                </a:solidFill>
                <a:latin typeface="Dosis" panose="02010503020202060003" pitchFamily="2" charset="-18"/>
                <a:ea typeface="Montserrat" charset="0"/>
                <a:cs typeface="Montserrat" charset="0"/>
                <a:sym typeface="Sk-Modernist"/>
              </a:rPr>
              <a:t>DZIAŁANIA PR</a:t>
            </a:r>
            <a:endParaRPr sz="2800" b="1" dirty="0">
              <a:solidFill>
                <a:schemeClr val="bg1"/>
              </a:solidFill>
              <a:latin typeface="Dosis" panose="02010503020202060003" pitchFamily="2" charset="-18"/>
              <a:ea typeface="Montserrat" charset="0"/>
              <a:cs typeface="Montserrat" charset="0"/>
              <a:sym typeface="Sk-Modernist"/>
            </a:endParaRPr>
          </a:p>
        </p:txBody>
      </p:sp>
      <p:sp>
        <p:nvSpPr>
          <p:cNvPr id="4" name="Prostokąt zaokrąglony 3"/>
          <p:cNvSpPr/>
          <p:nvPr/>
        </p:nvSpPr>
        <p:spPr>
          <a:xfrm>
            <a:off x="1328737" y="1433665"/>
            <a:ext cx="3114675" cy="298787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CELE</a:t>
            </a:r>
          </a:p>
        </p:txBody>
      </p: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xmlns="" id="{6522BBBF-3A71-4B8A-B4A2-33D797E89DC4}"/>
              </a:ext>
            </a:extLst>
          </p:cNvPr>
          <p:cNvCxnSpPr>
            <a:cxnSpLocks/>
          </p:cNvCxnSpPr>
          <p:nvPr/>
        </p:nvCxnSpPr>
        <p:spPr>
          <a:xfrm>
            <a:off x="5635881" y="1989717"/>
            <a:ext cx="0" cy="4120372"/>
          </a:xfrm>
          <a:prstGeom prst="line">
            <a:avLst/>
          </a:prstGeom>
          <a:ln w="38100">
            <a:solidFill>
              <a:srgbClr val="230D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rostokąt 14"/>
          <p:cNvSpPr/>
          <p:nvPr/>
        </p:nvSpPr>
        <p:spPr>
          <a:xfrm>
            <a:off x="291851" y="1902434"/>
            <a:ext cx="5188445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pl-PL" sz="1400" dirty="0">
                <a:latin typeface="Dosis" panose="02010503020202060003"/>
              </a:rPr>
              <a:t>Wzrost świadomości, kompetencji i dostępu do wiedzy w zakresie programowania wśród obywateli Polski, w tym wzrost świadomości korzyści z nauki programowania wśród rodziców dzieci w wieku szkolnym (z punktu widzenia kluczowych kompetencji, szans na rynku pracy, wykorzystania w różnych obszarach życia), a pośrednio również u dzieci w wieku szkolnym.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pl-PL" sz="1400" dirty="0">
                <a:latin typeface="Dosis" panose="02010503020202060003"/>
              </a:rPr>
              <a:t>Odczarowanie słowa „programowanie” - uświadomienie rodzicom, że jest to umiejętność, którą ich dziecko może nabyć poprzez zabawę, bez ogromnych nakładów pracy, kosztów finansowych, itp.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pl-PL" sz="1400" dirty="0">
                <a:latin typeface="Dosis" panose="02010503020202060003"/>
              </a:rPr>
              <a:t>Zachęcenie rodziców do motywowania i wsparcia dzieci w nauce programowania.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pl-PL" sz="1400" dirty="0">
                <a:latin typeface="Dosis" panose="02010503020202060003"/>
              </a:rPr>
              <a:t>Wzrost kompetencji rodziców i dzieci w zakresie programowania w ramach punktów warsztatowych – Klubów Młodego Programisty - w 16 miastach w Polsce.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pl-PL" sz="1400" dirty="0">
                <a:latin typeface="Dosis" panose="02010503020202060003"/>
              </a:rPr>
              <a:t>Zachęcenie rodziców do uczenia dzieci programowania w domu, przy pomocy narzędzi dostępnych w Internecie (scenariuszy zajęć, filmików instruktażowych) m.in. na stronie internetowej koduj.gov.pl.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pl-PL" sz="1400" dirty="0">
                <a:latin typeface="Dosis" panose="02010503020202060003"/>
              </a:rPr>
              <a:t>Zachęcanie do organizacji inicjatyw w ramach </a:t>
            </a:r>
            <a:r>
              <a:rPr lang="pl-PL" sz="1400" dirty="0" err="1">
                <a:latin typeface="Dosis" panose="02010503020202060003"/>
              </a:rPr>
              <a:t>Code</a:t>
            </a:r>
            <a:r>
              <a:rPr lang="pl-PL" sz="1400" dirty="0">
                <a:latin typeface="Dosis" panose="02010503020202060003"/>
              </a:rPr>
              <a:t> </a:t>
            </a:r>
            <a:r>
              <a:rPr lang="pl-PL" sz="1400" dirty="0" err="1">
                <a:latin typeface="Dosis" panose="02010503020202060003"/>
              </a:rPr>
              <a:t>Week</a:t>
            </a:r>
            <a:r>
              <a:rPr lang="pl-PL" sz="1400" dirty="0">
                <a:latin typeface="Dosis" panose="02010503020202060003"/>
              </a:rPr>
              <a:t>.</a:t>
            </a:r>
          </a:p>
          <a:p>
            <a:pPr algn="just"/>
            <a:r>
              <a:rPr lang="pl-PL" sz="1400" b="1" dirty="0">
                <a:latin typeface="Dosis" panose="02010503020202060003"/>
              </a:rPr>
              <a:t>. </a:t>
            </a:r>
          </a:p>
        </p:txBody>
      </p:sp>
      <p:sp>
        <p:nvSpPr>
          <p:cNvPr id="18" name="Prostokąt zaokrąglony 17"/>
          <p:cNvSpPr/>
          <p:nvPr/>
        </p:nvSpPr>
        <p:spPr>
          <a:xfrm>
            <a:off x="7196137" y="1461623"/>
            <a:ext cx="3114675" cy="298787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NARZĘDZIA PR</a:t>
            </a:r>
          </a:p>
        </p:txBody>
      </p:sp>
      <p:sp>
        <p:nvSpPr>
          <p:cNvPr id="17" name="Prostokąt zaokrąglony 16"/>
          <p:cNvSpPr/>
          <p:nvPr/>
        </p:nvSpPr>
        <p:spPr>
          <a:xfrm>
            <a:off x="7517605" y="1812773"/>
            <a:ext cx="2471737" cy="599475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PROCESY BADAWCZE</a:t>
            </a:r>
          </a:p>
        </p:txBody>
      </p:sp>
      <p:sp>
        <p:nvSpPr>
          <p:cNvPr id="20" name="Prostokąt zaokrąglony 19"/>
          <p:cNvSpPr/>
          <p:nvPr/>
        </p:nvSpPr>
        <p:spPr>
          <a:xfrm>
            <a:off x="7531586" y="2492518"/>
            <a:ext cx="2471737" cy="599475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MEDIA RELATIONS</a:t>
            </a:r>
          </a:p>
        </p:txBody>
      </p:sp>
      <p:sp>
        <p:nvSpPr>
          <p:cNvPr id="22" name="Prostokąt zaokrąglony 21"/>
          <p:cNvSpPr/>
          <p:nvPr/>
        </p:nvSpPr>
        <p:spPr>
          <a:xfrm>
            <a:off x="7517598" y="3902504"/>
            <a:ext cx="2471737" cy="599475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WSPÓŁPRACA                          Z INFLUENCERAMI</a:t>
            </a:r>
          </a:p>
        </p:txBody>
      </p:sp>
      <p:sp>
        <p:nvSpPr>
          <p:cNvPr id="23" name="Prostokąt zaokrąglony 22"/>
          <p:cNvSpPr/>
          <p:nvPr/>
        </p:nvSpPr>
        <p:spPr>
          <a:xfrm>
            <a:off x="7517601" y="4623534"/>
            <a:ext cx="2471737" cy="599475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BRIEFINGI</a:t>
            </a:r>
          </a:p>
        </p:txBody>
      </p:sp>
      <p:sp>
        <p:nvSpPr>
          <p:cNvPr id="24" name="Prostokąt zaokrąglony 23"/>
          <p:cNvSpPr/>
          <p:nvPr/>
        </p:nvSpPr>
        <p:spPr>
          <a:xfrm>
            <a:off x="7517599" y="5364909"/>
            <a:ext cx="2471737" cy="599475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EVENTY</a:t>
            </a:r>
          </a:p>
        </p:txBody>
      </p:sp>
      <p:sp>
        <p:nvSpPr>
          <p:cNvPr id="25" name="Prostokąt zaokrąglony 24"/>
          <p:cNvSpPr/>
          <p:nvPr/>
        </p:nvSpPr>
        <p:spPr>
          <a:xfrm>
            <a:off x="7517605" y="3181474"/>
            <a:ext cx="2471737" cy="599475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KOMUNIKACJA EDUKACYJNA</a:t>
            </a:r>
          </a:p>
        </p:txBody>
      </p:sp>
      <p:sp>
        <p:nvSpPr>
          <p:cNvPr id="26" name="Prostokąt zaokrąglony 25"/>
          <p:cNvSpPr/>
          <p:nvPr/>
        </p:nvSpPr>
        <p:spPr>
          <a:xfrm>
            <a:off x="7517600" y="6080939"/>
            <a:ext cx="2471737" cy="599475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SOCIAL MEDIA</a:t>
            </a:r>
          </a:p>
        </p:txBody>
      </p:sp>
    </p:spTree>
    <p:extLst>
      <p:ext uri="{BB962C8B-B14F-4D97-AF65-F5344CB8AC3E}">
        <p14:creationId xmlns:p14="http://schemas.microsoft.com/office/powerpoint/2010/main" val="205254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D9EFE503-6C9F-4EF4-A66F-3C4A00B4C670}"/>
              </a:ext>
            </a:extLst>
          </p:cNvPr>
          <p:cNvSpPr txBox="1"/>
          <p:nvPr/>
        </p:nvSpPr>
        <p:spPr>
          <a:xfrm>
            <a:off x="4902740" y="9323"/>
            <a:ext cx="75612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srgbClr val="553880"/>
              </a:solidFill>
              <a:effectLst/>
              <a:uLnTx/>
              <a:uFillTx/>
              <a:latin typeface="Dosis" panose="02010503020202060003" pitchFamily="2" charset="-18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srgbClr val="553880"/>
              </a:solidFill>
              <a:effectLst/>
              <a:uLnTx/>
              <a:uFillTx/>
              <a:latin typeface="Dosis" panose="02010503020202060003" pitchFamily="2" charset="-18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srgbClr val="553880"/>
              </a:solidFill>
              <a:effectLst/>
              <a:uLnTx/>
              <a:uFillTx/>
              <a:latin typeface="Dosis" panose="02010503020202060003" pitchFamily="2" charset="-18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srgbClr val="553880"/>
              </a:solidFill>
              <a:effectLst/>
              <a:uLnTx/>
              <a:uFillTx/>
              <a:latin typeface="Dosis" panose="02010503020202060003" pitchFamily="2" charset="-18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srgbClr val="553880"/>
              </a:solidFill>
              <a:effectLst/>
              <a:uLnTx/>
              <a:uFillTx/>
              <a:latin typeface="Dosis" panose="02010503020202060003" pitchFamily="2" charset="-18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srgbClr val="553880"/>
              </a:solidFill>
              <a:effectLst/>
              <a:uLnTx/>
              <a:uFillTx/>
              <a:latin typeface="Dosis" panose="02010503020202060003" pitchFamily="2" charset="-18"/>
              <a:ea typeface="+mn-ea"/>
              <a:cs typeface="+mn-cs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5C821438-FCC4-45DD-B80D-071B81DBA0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98"/>
          <a:stretch/>
        </p:blipFill>
        <p:spPr>
          <a:xfrm>
            <a:off x="1589880" y="1494315"/>
            <a:ext cx="3888327" cy="5439029"/>
          </a:xfrm>
          <a:prstGeom prst="rect">
            <a:avLst/>
          </a:prstGeom>
        </p:spPr>
      </p:pic>
      <p:sp>
        <p:nvSpPr>
          <p:cNvPr id="11" name="Prostokąt: zaokrąglone rogi 17">
            <a:extLst>
              <a:ext uri="{FF2B5EF4-FFF2-40B4-BE49-F238E27FC236}">
                <a16:creationId xmlns:a16="http://schemas.microsoft.com/office/drawing/2014/main" xmlns="" id="{27F0E9C7-77CE-4784-9C4E-C306C21FC186}"/>
              </a:ext>
            </a:extLst>
          </p:cNvPr>
          <p:cNvSpPr/>
          <p:nvPr/>
        </p:nvSpPr>
        <p:spPr>
          <a:xfrm>
            <a:off x="387888" y="64495"/>
            <a:ext cx="11340548" cy="117281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osis" panose="02010503020202060003" pitchFamily="2" charset="-18"/>
                <a:ea typeface="+mn-ea"/>
                <a:cs typeface="+mn-cs"/>
              </a:rPr>
              <a:t>MUSIMY </a:t>
            </a:r>
            <a:r>
              <a:rPr lang="pl-PL" sz="2000" b="1" dirty="0">
                <a:solidFill>
                  <a:srgbClr val="FFFFFF"/>
                </a:solidFill>
                <a:latin typeface="Dosis" panose="02010503020202060003" pitchFamily="2" charset="-18"/>
              </a:rPr>
              <a:t>„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osis" panose="02010503020202060003" pitchFamily="2" charset="-18"/>
                <a:ea typeface="+mn-ea"/>
                <a:cs typeface="+mn-cs"/>
              </a:rPr>
              <a:t>POBUDZIĆ MYŚLENIE RODZICÓW”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2000" b="1" dirty="0">
              <a:solidFill>
                <a:srgbClr val="FFFFFF"/>
              </a:solidFill>
              <a:latin typeface="Dosis" panose="02010503020202060003" pitchFamily="2" charset="-1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osis" panose="02010503020202060003" pitchFamily="2" charset="-18"/>
                <a:ea typeface="+mn-ea"/>
                <a:cs typeface="+mn-cs"/>
              </a:rPr>
              <a:t>DLACZEGO NAUKA PROGRAMOWANIA JEST TAK WAŻNA DLA TWOJEGO DZIECKA?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832F34FA-BA96-4B79-A02A-C37389827F0B}"/>
              </a:ext>
            </a:extLst>
          </p:cNvPr>
          <p:cNvSpPr/>
          <p:nvPr/>
        </p:nvSpPr>
        <p:spPr>
          <a:xfrm>
            <a:off x="5108154" y="2644170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685800" marR="685800" algn="ctr">
              <a:spcBef>
                <a:spcPts val="1200"/>
              </a:spcBef>
              <a:spcAft>
                <a:spcPts val="1200"/>
              </a:spcAft>
            </a:pPr>
            <a:r>
              <a:rPr lang="pl-PL" sz="2400" b="1" dirty="0">
                <a:solidFill>
                  <a:srgbClr val="69358A"/>
                </a:solidFill>
                <a:latin typeface="Dosis" panose="02010503020202060003" pitchFamily="50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Cel jakościowy – wzrost świadomości potrzeby nauki programowania wśród rodziców dzieci w wieku szkolnym o 50%</a:t>
            </a:r>
          </a:p>
        </p:txBody>
      </p:sp>
    </p:spTree>
    <p:extLst>
      <p:ext uri="{BB962C8B-B14F-4D97-AF65-F5344CB8AC3E}">
        <p14:creationId xmlns:p14="http://schemas.microsoft.com/office/powerpoint/2010/main" val="209938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4343401" y="1328142"/>
            <a:ext cx="7385036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Poppins SemiBold" panose="02000000000000000000" pitchFamily="2" charset="0"/>
                <a:cs typeface="Poppins SemiBold" panose="02000000000000000000" pitchFamily="2" charset="0"/>
              </a:defRPr>
            </a:lvl1pPr>
          </a:lstStyle>
          <a:p>
            <a:pPr algn="just"/>
            <a:r>
              <a:rPr lang="pl-PL" sz="1400" b="1" dirty="0">
                <a:solidFill>
                  <a:schemeClr val="tx1"/>
                </a:solidFill>
                <a:latin typeface="Dosis" panose="02010503020202060003" pitchFamily="2" charset="-18"/>
                <a:ea typeface="Montserrat" charset="0"/>
                <a:cs typeface="Montserrat" charset="0"/>
              </a:rPr>
              <a:t>CEL: Poznanie opinii rodziców na temat doboru zajęć dodatkowych z myślą o kształtowaniu przyszłości dzieci, potrzeby nauki programowania praz korzyści jakie daje.</a:t>
            </a:r>
          </a:p>
        </p:txBody>
      </p:sp>
      <p:sp>
        <p:nvSpPr>
          <p:cNvPr id="24" name="TextBox 27">
            <a:extLst>
              <a:ext uri="{FF2B5EF4-FFF2-40B4-BE49-F238E27FC236}">
                <a16:creationId xmlns:a16="http://schemas.microsoft.com/office/drawing/2014/main" xmlns="" id="{486FFE61-D922-49E7-AB25-05214DBBA841}"/>
              </a:ext>
            </a:extLst>
          </p:cNvPr>
          <p:cNvSpPr txBox="1"/>
          <p:nvPr/>
        </p:nvSpPr>
        <p:spPr>
          <a:xfrm>
            <a:off x="4902740" y="4730184"/>
            <a:ext cx="5893800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Poppins SemiBold" panose="02000000000000000000" pitchFamily="2" charset="0"/>
                <a:cs typeface="Poppins SemiBold" panose="02000000000000000000" pitchFamily="2" charset="0"/>
              </a:defRPr>
            </a:lvl1pPr>
          </a:lstStyle>
          <a:p>
            <a:pPr algn="ctr"/>
            <a:endParaRPr lang="pl-PL" sz="1200" dirty="0">
              <a:solidFill>
                <a:schemeClr val="tx1"/>
              </a:solidFill>
              <a:latin typeface="Dosis" panose="02010503020202060003" pitchFamily="2" charset="-18"/>
              <a:ea typeface="Montserrat" charset="0"/>
              <a:cs typeface="Montserrat" charset="0"/>
            </a:endParaRPr>
          </a:p>
          <a:p>
            <a:pPr algn="ctr"/>
            <a:r>
              <a:rPr lang="pl-PL" sz="1400" b="1" dirty="0">
                <a:solidFill>
                  <a:schemeClr val="tx1"/>
                </a:solidFill>
                <a:latin typeface="Dosis" panose="02010503020202060003" pitchFamily="2" charset="-18"/>
                <a:ea typeface="Montserrat" charset="0"/>
                <a:cs typeface="Montserrat" charset="0"/>
              </a:rPr>
              <a:t>Raport, pokazując poziom wiedzy rodziców na temat znaczenia umiejętności programowania, posłuży do komunikacji media relations. Pozwoli to na podkreślenie znaczenia potrzeby wspólnych działań informacyjno-edukacyjnych w tym zakresie. 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D9EFE503-6C9F-4EF4-A66F-3C4A00B4C670}"/>
              </a:ext>
            </a:extLst>
          </p:cNvPr>
          <p:cNvSpPr txBox="1"/>
          <p:nvPr/>
        </p:nvSpPr>
        <p:spPr>
          <a:xfrm>
            <a:off x="4902740" y="9323"/>
            <a:ext cx="75612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000" b="1" dirty="0">
              <a:solidFill>
                <a:srgbClr val="553880"/>
              </a:solidFill>
              <a:latin typeface="Dosis" panose="02010503020202060003" pitchFamily="2" charset="-18"/>
            </a:endParaRPr>
          </a:p>
          <a:p>
            <a:endParaRPr lang="pl-PL" sz="2000" b="1" dirty="0">
              <a:solidFill>
                <a:srgbClr val="553880"/>
              </a:solidFill>
              <a:latin typeface="Dosis" panose="02010503020202060003" pitchFamily="2" charset="-18"/>
            </a:endParaRPr>
          </a:p>
          <a:p>
            <a:endParaRPr lang="pl-PL" sz="2000" b="1" dirty="0">
              <a:solidFill>
                <a:srgbClr val="553880"/>
              </a:solidFill>
              <a:latin typeface="Dosis" panose="02010503020202060003" pitchFamily="2" charset="-18"/>
            </a:endParaRPr>
          </a:p>
          <a:p>
            <a:endParaRPr lang="pl-PL" sz="2000" b="1" dirty="0">
              <a:solidFill>
                <a:srgbClr val="553880"/>
              </a:solidFill>
              <a:latin typeface="Dosis" panose="02010503020202060003" pitchFamily="2" charset="-18"/>
            </a:endParaRPr>
          </a:p>
          <a:p>
            <a:endParaRPr lang="pl-PL" sz="2000" b="1" dirty="0">
              <a:solidFill>
                <a:srgbClr val="553880"/>
              </a:solidFill>
              <a:latin typeface="Dosis" panose="02010503020202060003" pitchFamily="2" charset="-18"/>
            </a:endParaRPr>
          </a:p>
          <a:p>
            <a:endParaRPr lang="pl-PL" sz="2000" b="1" dirty="0">
              <a:solidFill>
                <a:srgbClr val="553880"/>
              </a:solidFill>
              <a:latin typeface="Dosis" panose="02010503020202060003" pitchFamily="2" charset="-18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5C821438-FCC4-45DD-B80D-071B81DBA0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98"/>
          <a:stretch/>
        </p:blipFill>
        <p:spPr>
          <a:xfrm>
            <a:off x="278874" y="1328142"/>
            <a:ext cx="3888327" cy="5439029"/>
          </a:xfrm>
          <a:prstGeom prst="rect">
            <a:avLst/>
          </a:prstGeom>
        </p:spPr>
      </p:pic>
      <p:sp>
        <p:nvSpPr>
          <p:cNvPr id="11" name="Prostokąt: zaokrąglone rogi 17">
            <a:extLst>
              <a:ext uri="{FF2B5EF4-FFF2-40B4-BE49-F238E27FC236}">
                <a16:creationId xmlns:a16="http://schemas.microsoft.com/office/drawing/2014/main" xmlns="" id="{27F0E9C7-77CE-4784-9C4E-C306C21FC186}"/>
              </a:ext>
            </a:extLst>
          </p:cNvPr>
          <p:cNvSpPr/>
          <p:nvPr/>
        </p:nvSpPr>
        <p:spPr>
          <a:xfrm>
            <a:off x="387888" y="64495"/>
            <a:ext cx="11340548" cy="117281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chemeClr val="bg1"/>
                </a:solidFill>
                <a:latin typeface="Dosis" panose="02010503020202060003" pitchFamily="2" charset="-18"/>
              </a:rPr>
              <a:t>JAK WAŻNA JEST NAUKA PROGRAMOWANIA?                    CZY TY I TWOJE DZIECKO WIECIE O TYM?</a:t>
            </a:r>
          </a:p>
          <a:p>
            <a:pPr algn="ctr"/>
            <a:r>
              <a:rPr lang="pl-PL" sz="2000" b="1" dirty="0">
                <a:solidFill>
                  <a:schemeClr val="bg1"/>
                </a:solidFill>
                <a:latin typeface="Dosis" panose="02010503020202060003" pitchFamily="2" charset="-18"/>
              </a:rPr>
              <a:t>RAPORT „NAUKA PROGRAMOWANIA - ZABAWA ROZWÓJ I MOŻLIWOŚCI DLA TWOJEGO DZIECKA”</a:t>
            </a:r>
          </a:p>
        </p:txBody>
      </p:sp>
      <p:sp>
        <p:nvSpPr>
          <p:cNvPr id="13" name="Prostokąt zaokrąglony 12"/>
          <p:cNvSpPr/>
          <p:nvPr/>
        </p:nvSpPr>
        <p:spPr>
          <a:xfrm>
            <a:off x="5265184" y="2039144"/>
            <a:ext cx="4950413" cy="416041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chemeClr val="bg1"/>
                </a:solidFill>
                <a:latin typeface="Dosis" panose="02010503020202060003" pitchFamily="2" charset="-18"/>
              </a:rPr>
              <a:t>KONCEPCJA</a:t>
            </a: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157572556"/>
              </p:ext>
            </p:extLst>
          </p:nvPr>
        </p:nvGraphicFramePr>
        <p:xfrm>
          <a:off x="4439177" y="2508563"/>
          <a:ext cx="7289260" cy="3376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pole tekstowe 13"/>
          <p:cNvSpPr txBox="1"/>
          <p:nvPr/>
        </p:nvSpPr>
        <p:spPr>
          <a:xfrm>
            <a:off x="4439178" y="3071812"/>
            <a:ext cx="728926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400" b="1" dirty="0"/>
              <a:t>Wątki komunikacyjne, które zostaną przedstawione w raporcie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pl-PL" sz="1400" dirty="0"/>
              <a:t>Programowanie – czym jest i dlaczego nasze dzieci powinny się go uczyć? 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pl-PL" sz="1400" dirty="0"/>
              <a:t>Programowanie jako aktywność i zabawa dla całej rodziny.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pl-PL" sz="1400" dirty="0"/>
              <a:t>Nasze codzienne otoczenie vs. zmiana struktury zawodów na przestrzeni lat. 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pl-PL" sz="1400" dirty="0"/>
              <a:t>Zasady edukacji dzieci w okresie szkolnym, do których rodzice są obecnie przywiązani vs. potrzeby na rynku pracy. 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pl-PL" sz="1400" dirty="0"/>
              <a:t>Jakie umiejętności rozwija programowanie?</a:t>
            </a:r>
          </a:p>
        </p:txBody>
      </p:sp>
    </p:spTree>
    <p:extLst>
      <p:ext uri="{BB962C8B-B14F-4D97-AF65-F5344CB8AC3E}">
        <p14:creationId xmlns:p14="http://schemas.microsoft.com/office/powerpoint/2010/main" val="113533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: zaokrąglone rogi 17">
            <a:extLst>
              <a:ext uri="{FF2B5EF4-FFF2-40B4-BE49-F238E27FC236}">
                <a16:creationId xmlns:a16="http://schemas.microsoft.com/office/drawing/2014/main" xmlns="" id="{27F0E9C7-77CE-4784-9C4E-C306C21FC186}"/>
              </a:ext>
            </a:extLst>
          </p:cNvPr>
          <p:cNvSpPr/>
          <p:nvPr/>
        </p:nvSpPr>
        <p:spPr>
          <a:xfrm>
            <a:off x="387888" y="64495"/>
            <a:ext cx="11340548" cy="117281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500" b="1" dirty="0">
                <a:solidFill>
                  <a:schemeClr val="bg1"/>
                </a:solidFill>
                <a:latin typeface="Dosis" panose="02010503020202060003" pitchFamily="2" charset="-18"/>
              </a:rPr>
              <a:t>WSPOLNIE Z WSPÓŁCZESNYMI LIDERAMI OPINII – BLOGERAMI PARENTINGOWYMI –</a:t>
            </a:r>
          </a:p>
          <a:p>
            <a:pPr algn="ctr"/>
            <a:r>
              <a:rPr lang="pl-PL" sz="2500" b="1" dirty="0">
                <a:solidFill>
                  <a:schemeClr val="bg1"/>
                </a:solidFill>
                <a:latin typeface="Dosis" panose="02010503020202060003" pitchFamily="2" charset="-18"/>
              </a:rPr>
              <a:t>UWIARYGADNIAMY NAUKĘ PROGRAMOWANIA</a:t>
            </a:r>
          </a:p>
        </p:txBody>
      </p:sp>
      <p:sp>
        <p:nvSpPr>
          <p:cNvPr id="30" name="Prostokąt 29"/>
          <p:cNvSpPr/>
          <p:nvPr/>
        </p:nvSpPr>
        <p:spPr>
          <a:xfrm>
            <a:off x="720758" y="1940324"/>
            <a:ext cx="892922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400" dirty="0">
                <a:latin typeface="Dosis" panose="02010503020202060003"/>
              </a:rPr>
              <a:t>Długofalowa, roczna współpraca z 5 </a:t>
            </a:r>
            <a:r>
              <a:rPr lang="pl-PL" sz="1400" dirty="0" err="1">
                <a:latin typeface="Dosis" panose="02010503020202060003"/>
              </a:rPr>
              <a:t>blogerami</a:t>
            </a:r>
            <a:r>
              <a:rPr lang="pl-PL" sz="1400" dirty="0">
                <a:latin typeface="Dosis" panose="02010503020202060003"/>
              </a:rPr>
              <a:t>, którzy przez cały rok będą nas prowadzić przez życie swojej rodziny z programowaniem. Zależy nam na pokazaniu jak dzieci rozwijają się z takim zadaniem, jak je oswajają, jak to zadanie staje bliskie rodzicom (EFEKT – „to jednak nie było takie trudne”). </a:t>
            </a:r>
            <a:r>
              <a:rPr lang="pl-PL" sz="1400" dirty="0" err="1">
                <a:latin typeface="Dosis" panose="02010503020202060003"/>
              </a:rPr>
              <a:t>Blogerzy</a:t>
            </a:r>
            <a:r>
              <a:rPr lang="pl-PL" sz="1400" dirty="0">
                <a:latin typeface="Dosis" panose="02010503020202060003"/>
              </a:rPr>
              <a:t> będą także naszymi ekspertami w działaniach media relations. </a:t>
            </a:r>
          </a:p>
          <a:p>
            <a:pPr algn="just"/>
            <a:endParaRPr lang="pl-PL" sz="1400" dirty="0">
              <a:latin typeface="Dosis" panose="02010503020202060003"/>
            </a:endParaRPr>
          </a:p>
          <a:p>
            <a:pPr algn="just"/>
            <a:endParaRPr lang="pl-PL" sz="1400" dirty="0">
              <a:latin typeface="Dosis" panose="02010503020202060003"/>
            </a:endParaRPr>
          </a:p>
          <a:p>
            <a:pPr algn="just"/>
            <a:endParaRPr lang="pl-PL" sz="1400" dirty="0">
              <a:latin typeface="Dosis" panose="02010503020202060003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l-PL" sz="1400" dirty="0">
              <a:latin typeface="Dosis" panose="02010503020202060003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l-PL" sz="1400" dirty="0">
                <a:latin typeface="Dosis" panose="02010503020202060003"/>
              </a:rPr>
              <a:t>Upowszechnienie nauki programowania w polskich rodzinach.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l-PL" sz="1400" dirty="0">
                <a:latin typeface="Dosis" panose="02010503020202060003"/>
              </a:rPr>
              <a:t>Wprowadzenie do działań wątku eksperckiego - </a:t>
            </a:r>
            <a:r>
              <a:rPr lang="pl-PL" sz="1400" dirty="0" err="1">
                <a:latin typeface="Dosis" panose="02010503020202060003"/>
              </a:rPr>
              <a:t>blogerzy</a:t>
            </a:r>
            <a:r>
              <a:rPr lang="pl-PL" sz="1400" dirty="0">
                <a:latin typeface="Dosis" panose="02010503020202060003"/>
              </a:rPr>
              <a:t> wyjaśnią swoim odbiorcom korzyści.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l-PL" sz="1400" dirty="0">
                <a:latin typeface="Dosis" panose="02010503020202060003"/>
              </a:rPr>
              <a:t>Pozyskanie wypowiedzi eksperckich od </a:t>
            </a:r>
            <a:r>
              <a:rPr lang="pl-PL" sz="1400" dirty="0" err="1">
                <a:latin typeface="Dosis" panose="02010503020202060003"/>
              </a:rPr>
              <a:t>blogerów</a:t>
            </a:r>
            <a:r>
              <a:rPr lang="pl-PL" sz="1400" dirty="0">
                <a:latin typeface="Dosis" panose="02010503020202060003"/>
              </a:rPr>
              <a:t> - rodziców dzieci, w celu wprowadzenia ich do komunikacji media relations.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l-PL" sz="1400" dirty="0">
                <a:latin typeface="Dosis" panose="02010503020202060003"/>
              </a:rPr>
              <a:t>Przedstawienie nowego, nowoczesnego oblicza polskiego rodzica, stawiającego na poznanie i oswojenie technologii.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l-PL" sz="1400" dirty="0">
                <a:latin typeface="Dosis" panose="02010503020202060003"/>
              </a:rPr>
              <a:t>Przedstawienie Ministerstwa Cyfryzacji w ujęciu twórcy trendów, docierającego bezpośrednio do polskich rodzin.</a:t>
            </a:r>
          </a:p>
          <a:p>
            <a:pPr algn="just"/>
            <a:endParaRPr lang="pl-PL" sz="1400" dirty="0">
              <a:latin typeface="Dosis" panose="02010503020202060003"/>
            </a:endParaRPr>
          </a:p>
          <a:p>
            <a:pPr algn="just"/>
            <a:endParaRPr lang="pl-PL" sz="1400" dirty="0">
              <a:latin typeface="Dosis" panose="02010503020202060003"/>
            </a:endParaRPr>
          </a:p>
        </p:txBody>
      </p:sp>
      <p:sp>
        <p:nvSpPr>
          <p:cNvPr id="31" name="Prostokąt zaokrąglony 30"/>
          <p:cNvSpPr/>
          <p:nvPr/>
        </p:nvSpPr>
        <p:spPr>
          <a:xfrm>
            <a:off x="475131" y="1393093"/>
            <a:ext cx="4950413" cy="416041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chemeClr val="bg1"/>
                </a:solidFill>
                <a:latin typeface="Dosis" panose="02010503020202060003" pitchFamily="2" charset="-18"/>
              </a:rPr>
              <a:t>KONCEPCJA</a:t>
            </a:r>
          </a:p>
        </p:txBody>
      </p:sp>
      <p:sp>
        <p:nvSpPr>
          <p:cNvPr id="33" name="Prostokąt zaokrąglony 32"/>
          <p:cNvSpPr/>
          <p:nvPr/>
        </p:nvSpPr>
        <p:spPr>
          <a:xfrm>
            <a:off x="380997" y="2930893"/>
            <a:ext cx="4950413" cy="416041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chemeClr val="bg1"/>
                </a:solidFill>
                <a:latin typeface="Dosis" panose="02010503020202060003" pitchFamily="2" charset="-18"/>
              </a:rPr>
              <a:t>CELE</a:t>
            </a:r>
          </a:p>
        </p:txBody>
      </p:sp>
      <p:sp>
        <p:nvSpPr>
          <p:cNvPr id="36" name="Prostokąt: zaokrąglone rogi 16">
            <a:extLst>
              <a:ext uri="{FF2B5EF4-FFF2-40B4-BE49-F238E27FC236}">
                <a16:creationId xmlns:a16="http://schemas.microsoft.com/office/drawing/2014/main" xmlns="" id="{A5FB0792-667E-4964-A074-BDDB6A39CF53}"/>
              </a:ext>
            </a:extLst>
          </p:cNvPr>
          <p:cNvSpPr/>
          <p:nvPr/>
        </p:nvSpPr>
        <p:spPr>
          <a:xfrm>
            <a:off x="2558045" y="5289792"/>
            <a:ext cx="2132088" cy="924172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latin typeface="Dosis" panose="02010503020202060003" pitchFamily="2" charset="-18"/>
              </a:rPr>
              <a:t>KONFERENCJA INICJUJĄCA PROJEKT</a:t>
            </a:r>
          </a:p>
        </p:txBody>
      </p:sp>
      <p:sp>
        <p:nvSpPr>
          <p:cNvPr id="37" name="Prostokąt: zaokrąglone rogi 16">
            <a:extLst>
              <a:ext uri="{FF2B5EF4-FFF2-40B4-BE49-F238E27FC236}">
                <a16:creationId xmlns:a16="http://schemas.microsoft.com/office/drawing/2014/main" xmlns="" id="{A5FB0792-667E-4964-A074-BDDB6A39CF53}"/>
              </a:ext>
            </a:extLst>
          </p:cNvPr>
          <p:cNvSpPr/>
          <p:nvPr/>
        </p:nvSpPr>
        <p:spPr>
          <a:xfrm>
            <a:off x="5101432" y="5310517"/>
            <a:ext cx="2132088" cy="924172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latin typeface="Dosis" panose="02010503020202060003" pitchFamily="2" charset="-18"/>
              </a:rPr>
              <a:t>EDUKACYJNE DZIAŁANIA NA BLOGACH</a:t>
            </a:r>
          </a:p>
        </p:txBody>
      </p:sp>
      <p:sp>
        <p:nvSpPr>
          <p:cNvPr id="38" name="Prostokąt: zaokrąglone rogi 16">
            <a:extLst>
              <a:ext uri="{FF2B5EF4-FFF2-40B4-BE49-F238E27FC236}">
                <a16:creationId xmlns:a16="http://schemas.microsoft.com/office/drawing/2014/main" xmlns="" id="{A5FB0792-667E-4964-A074-BDDB6A39CF53}"/>
              </a:ext>
            </a:extLst>
          </p:cNvPr>
          <p:cNvSpPr/>
          <p:nvPr/>
        </p:nvSpPr>
        <p:spPr>
          <a:xfrm>
            <a:off x="7644819" y="5354499"/>
            <a:ext cx="2132088" cy="924172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latin typeface="Dosis" panose="02010503020202060003" pitchFamily="2" charset="-18"/>
              </a:rPr>
              <a:t>EDUKACYJNE MEDIA RELATIONS</a:t>
            </a:r>
          </a:p>
        </p:txBody>
      </p:sp>
    </p:spTree>
    <p:extLst>
      <p:ext uri="{BB962C8B-B14F-4D97-AF65-F5344CB8AC3E}">
        <p14:creationId xmlns:p14="http://schemas.microsoft.com/office/powerpoint/2010/main" val="241391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: zaokrąglone rogi 17">
            <a:extLst>
              <a:ext uri="{FF2B5EF4-FFF2-40B4-BE49-F238E27FC236}">
                <a16:creationId xmlns:a16="http://schemas.microsoft.com/office/drawing/2014/main" xmlns="" id="{27F0E9C7-77CE-4784-9C4E-C306C21FC186}"/>
              </a:ext>
            </a:extLst>
          </p:cNvPr>
          <p:cNvSpPr/>
          <p:nvPr/>
        </p:nvSpPr>
        <p:spPr>
          <a:xfrm>
            <a:off x="387888" y="64494"/>
            <a:ext cx="11340548" cy="163210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osis" panose="02010503020202060003" pitchFamily="2" charset="-18"/>
                <a:ea typeface="+mn-ea"/>
                <a:cs typeface="+mn-cs"/>
              </a:rPr>
              <a:t>POPRZEZ TRADYCYJNE MEDIA CHCEMY DOTRZEĆ Z PRZEKAZEM EDUKACYJNYM DO 90% RODZICÓW Z GRUPY DOCELOWEJ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000" b="1" dirty="0">
                <a:solidFill>
                  <a:srgbClr val="FFFFFF"/>
                </a:solidFill>
                <a:latin typeface="Dosis" panose="02010503020202060003" pitchFamily="2" charset="-18"/>
              </a:rPr>
              <a:t>WYNIKI BADAŃ/MEDIA RELATIONS/BLOGERZY W MEDIACH/EKSPERCI</a:t>
            </a: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osis" panose="02010503020202060003" pitchFamily="2" charset="-18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osis" panose="02010503020202060003" pitchFamily="2" charset="-18"/>
              <a:ea typeface="+mn-ea"/>
              <a:cs typeface="+mn-cs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8C795B17-3210-436C-893A-5A608D02F62A}"/>
              </a:ext>
            </a:extLst>
          </p:cNvPr>
          <p:cNvSpPr/>
          <p:nvPr/>
        </p:nvSpPr>
        <p:spPr>
          <a:xfrm>
            <a:off x="447155" y="2076268"/>
            <a:ext cx="4762958" cy="3976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1200"/>
              </a:spcAft>
            </a:pPr>
            <a:r>
              <a:rPr lang="pl-PL" b="1" dirty="0">
                <a:solidFill>
                  <a:srgbClr val="553880"/>
                </a:solidFill>
                <a:latin typeface="Dosis" panose="02010503020202060003" pitchFamily="50" charset="-18"/>
                <a:ea typeface="Arial Unicode MS"/>
                <a:cs typeface="Calibri" panose="020F0502020204030204" pitchFamily="34" charset="0"/>
              </a:rPr>
              <a:t>Założenia działań </a:t>
            </a:r>
            <a:r>
              <a:rPr lang="fr-FR" b="1" dirty="0">
                <a:solidFill>
                  <a:srgbClr val="553880"/>
                </a:solidFill>
                <a:latin typeface="Dosis" panose="02010503020202060003" pitchFamily="50" charset="-18"/>
                <a:ea typeface="Arial Unicode MS"/>
                <a:cs typeface="Calibri" panose="020F0502020204030204" pitchFamily="34" charset="0"/>
              </a:rPr>
              <a:t>media relations</a:t>
            </a:r>
            <a:r>
              <a:rPr lang="pl-PL" b="1" dirty="0">
                <a:solidFill>
                  <a:srgbClr val="553880"/>
                </a:solidFill>
                <a:latin typeface="Dosis" panose="02010503020202060003" pitchFamily="50" charset="-18"/>
                <a:ea typeface="Arial Unicode MS"/>
                <a:cs typeface="Calibri" panose="020F0502020204030204" pitchFamily="34" charset="0"/>
              </a:rPr>
              <a:t>:</a:t>
            </a:r>
            <a:endParaRPr lang="pl-PL" b="1" dirty="0">
              <a:solidFill>
                <a:srgbClr val="553880"/>
              </a:solidFill>
              <a:latin typeface="Dosis" panose="02010503020202060003" pitchFamily="50" charset="-18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Font typeface="+mj-lt"/>
              <a:buAutoNum type="arabicPeriod"/>
            </a:pPr>
            <a:r>
              <a:rPr lang="pl-PL" sz="1600" kern="0" dirty="0">
                <a:effectLst>
                  <a:outerShdw sx="0" sy="0">
                    <a:srgbClr val="000000"/>
                  </a:outerShdw>
                </a:effectLst>
                <a:latin typeface="Dosis" panose="02010503020202060003" pitchFamily="50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Budowa zasięgu na poziomie 90%</a:t>
            </a:r>
          </a:p>
          <a:p>
            <a:pPr marL="342900" lvl="0" indent="-342900" fontAlgn="base">
              <a:lnSpc>
                <a:spcPct val="115000"/>
              </a:lnSpc>
              <a:spcAft>
                <a:spcPts val="0"/>
              </a:spcAft>
              <a:buClr>
                <a:srgbClr val="000000"/>
              </a:buClr>
              <a:buFont typeface="+mj-lt"/>
              <a:buAutoNum type="arabicPeriod"/>
            </a:pPr>
            <a:r>
              <a:rPr lang="pl-PL" sz="1600" kern="0" dirty="0">
                <a:effectLst>
                  <a:outerShdw sx="0" sy="0">
                    <a:srgbClr val="000000"/>
                  </a:outerShdw>
                </a:effectLst>
                <a:latin typeface="Dosis" panose="02010503020202060003" pitchFamily="50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Pozyskanie w ciągu 3 lat 1000 publikacji (w rozumieniu artykułów prasowych i internetowych, wywiadów radiowych i telewizyjnych) informacyjno-edukacyjnych na temat programowania wśród dzieci w wieku szkolnym</a:t>
            </a:r>
          </a:p>
          <a:p>
            <a:pPr marL="342900" lvl="0" indent="-342900" fontAlgn="base">
              <a:lnSpc>
                <a:spcPct val="115000"/>
              </a:lnSpc>
              <a:spcAft>
                <a:spcPts val="1200"/>
              </a:spcAft>
              <a:buClr>
                <a:srgbClr val="000000"/>
              </a:buClr>
              <a:buFont typeface="+mj-lt"/>
              <a:buAutoNum type="arabicPeriod"/>
            </a:pPr>
            <a:r>
              <a:rPr lang="pl-PL" sz="1600" kern="0" dirty="0">
                <a:effectLst>
                  <a:outerShdw sx="0" sy="0">
                    <a:srgbClr val="000000"/>
                  </a:outerShdw>
                </a:effectLst>
                <a:latin typeface="Dosis" panose="02010503020202060003" pitchFamily="50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Pobudzenie dyskusji społecznej, przedstawiającej walory nauki programowania wśród dzieci: rozwoju intelektualnego, rozwoju kreatywnego myślenia, otwartości na zrozumienie nowych technologii, a w przyszłości możliwość pracy związanej z nowymi technologiami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18A957BB-5A61-49C8-A8F9-1518AC52C9EB}"/>
              </a:ext>
            </a:extLst>
          </p:cNvPr>
          <p:cNvSpPr/>
          <p:nvPr/>
        </p:nvSpPr>
        <p:spPr>
          <a:xfrm>
            <a:off x="5372559" y="1857384"/>
            <a:ext cx="6096000" cy="279461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1200"/>
              </a:spcAft>
            </a:pPr>
            <a:r>
              <a:rPr lang="pl-PL" sz="1200" b="1" dirty="0">
                <a:solidFill>
                  <a:srgbClr val="553880"/>
                </a:solidFill>
                <a:latin typeface="Dosis" panose="02010503020202060003" pitchFamily="50" charset="-18"/>
                <a:ea typeface="Arial Unicode MS"/>
                <a:cs typeface="Calibri" panose="020F0502020204030204" pitchFamily="34" charset="0"/>
              </a:rPr>
              <a:t>Wątki informacji prasowych muszą zawierać w sobie następujące elementy:</a:t>
            </a:r>
            <a:endParaRPr lang="pl-PL" sz="1200" b="1" dirty="0">
              <a:solidFill>
                <a:srgbClr val="553880"/>
              </a:solidFill>
              <a:latin typeface="Dosis" panose="02010503020202060003" pitchFamily="50" charset="-18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l-PL" sz="1200" dirty="0">
                <a:latin typeface="Dosis" panose="02010503020202060003" pitchFamily="50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dane ilościowe związane z nauką programowania w Polsce,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l-PL" sz="1200" dirty="0">
                <a:latin typeface="Dosis" panose="02010503020202060003" pitchFamily="50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dane ilościowe pokazujące rozwój rynku pracy w oparciu o rozwój nowych technologii,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l-PL" sz="1200" dirty="0">
                <a:latin typeface="Dosis" panose="02010503020202060003" pitchFamily="50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elementy edukacyjne pokazujące:</a:t>
            </a:r>
          </a:p>
          <a:p>
            <a:pPr marL="742950" lvl="1" indent="-285750">
              <a:lnSpc>
                <a:spcPct val="115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pl-PL" sz="1200" dirty="0">
                <a:latin typeface="Dosis" panose="02010503020202060003" pitchFamily="50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jak zacząć naukę programowania w domach,</a:t>
            </a:r>
          </a:p>
          <a:p>
            <a:pPr marL="742950" lvl="1" indent="-285750">
              <a:lnSpc>
                <a:spcPct val="115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pl-PL" sz="1200" dirty="0">
                <a:latin typeface="Dosis" panose="02010503020202060003" pitchFamily="50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dlaczego powinna być tam na stałe,</a:t>
            </a:r>
          </a:p>
          <a:p>
            <a:pPr marL="342900" lvl="0" indent="-342900">
              <a:lnSpc>
                <a:spcPct val="115000"/>
              </a:lnSpc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pl-PL" sz="1200" dirty="0">
                <a:latin typeface="Dosis" panose="02010503020202060003" pitchFamily="50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dane edukacyjne przedstawiające wielopoziomowe korzyści z nauki programowania.</a:t>
            </a:r>
          </a:p>
          <a:p>
            <a:pPr>
              <a:lnSpc>
                <a:spcPct val="115000"/>
              </a:lnSpc>
              <a:spcBef>
                <a:spcPts val="300"/>
              </a:spcBef>
              <a:spcAft>
                <a:spcPts val="1200"/>
              </a:spcAft>
            </a:pPr>
            <a:r>
              <a:rPr lang="pl-PL" sz="1200" dirty="0">
                <a:latin typeface="Dosis" panose="02010503020202060003" pitchFamily="50" charset="-18"/>
                <a:ea typeface="Arial Unicode MS"/>
                <a:cs typeface="Calibri" panose="020F0502020204030204" pitchFamily="34" charset="0"/>
              </a:rPr>
              <a:t>W komunikacji media relations muszą pojawić się także elementy eksperckie. Zależy nam na eksponowaniu ekspertów Ministerstwa Cyfryzacji i NASK, psychologów, dyrektorów szkół podstawowych, nauczycieli programowania, przedstawicieli </a:t>
            </a:r>
            <a:r>
              <a:rPr lang="pl-PL" sz="1200" dirty="0">
                <a:latin typeface="Dosis" panose="02010503020202060003" pitchFamily="50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pracodawców</a:t>
            </a:r>
            <a:r>
              <a:rPr lang="pl-PL" sz="1200" dirty="0">
                <a:latin typeface="Dosis" panose="02010503020202060003" pitchFamily="50" charset="-18"/>
                <a:ea typeface="Arial Unicode MS"/>
                <a:cs typeface="Calibri" panose="020F0502020204030204" pitchFamily="34" charset="0"/>
              </a:rPr>
              <a:t> z branży technologicznej, absolwentów uczelni technicznych</a:t>
            </a:r>
            <a:r>
              <a:rPr lang="pl-PL" sz="1100" dirty="0">
                <a:latin typeface="Dosis" panose="02010503020202060003" pitchFamily="50" charset="-18"/>
                <a:ea typeface="Arial Unicode MS"/>
                <a:cs typeface="Calibri" panose="020F0502020204030204" pitchFamily="34" charset="0"/>
              </a:rPr>
              <a:t>. </a:t>
            </a:r>
            <a:endParaRPr lang="pl-PL" sz="1100" dirty="0">
              <a:effectLst/>
              <a:latin typeface="Dosis" panose="02010503020202060003" pitchFamily="50" charset="-18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708E209B-73C5-4036-B600-2AD7C2463A97}"/>
              </a:ext>
            </a:extLst>
          </p:cNvPr>
          <p:cNvSpPr/>
          <p:nvPr/>
        </p:nvSpPr>
        <p:spPr>
          <a:xfrm>
            <a:off x="5416626" y="4672529"/>
            <a:ext cx="6096000" cy="193437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900"/>
              </a:spcBef>
              <a:spcAft>
                <a:spcPts val="600"/>
              </a:spcAft>
            </a:pPr>
            <a:r>
              <a:rPr lang="de-DE" sz="1200" b="1" dirty="0" err="1">
                <a:solidFill>
                  <a:srgbClr val="69358A"/>
                </a:solidFill>
                <a:latin typeface="Dosis" panose="02010503020202060003" pitchFamily="50" charset="-18"/>
                <a:ea typeface="Arial Unicode MS"/>
                <a:cs typeface="Times New Roman" panose="02020603050405020304" pitchFamily="18" charset="0"/>
              </a:rPr>
              <a:t>Kluczowe</a:t>
            </a:r>
            <a:r>
              <a:rPr lang="de-DE" sz="1200" b="1" dirty="0">
                <a:solidFill>
                  <a:srgbClr val="69358A"/>
                </a:solidFill>
                <a:latin typeface="Dosis" panose="02010503020202060003" pitchFamily="50" charset="-18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de-DE" sz="1200" b="1" dirty="0" err="1">
                <a:solidFill>
                  <a:srgbClr val="69358A"/>
                </a:solidFill>
                <a:latin typeface="Dosis" panose="02010503020202060003" pitchFamily="50" charset="-18"/>
                <a:ea typeface="Arial Unicode MS"/>
                <a:cs typeface="Times New Roman" panose="02020603050405020304" pitchFamily="18" charset="0"/>
              </a:rPr>
              <a:t>przekazy</a:t>
            </a:r>
            <a:r>
              <a:rPr lang="de-DE" sz="1200" b="1" dirty="0">
                <a:solidFill>
                  <a:srgbClr val="69358A"/>
                </a:solidFill>
                <a:latin typeface="Dosis" panose="02010503020202060003" pitchFamily="50" charset="-18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pl-PL" sz="1200" b="1" dirty="0">
                <a:solidFill>
                  <a:srgbClr val="69358A"/>
                </a:solidFill>
                <a:latin typeface="Dosis" panose="02010503020202060003" pitchFamily="50" charset="-18"/>
                <a:ea typeface="Arial Unicode MS"/>
                <a:cs typeface="Times New Roman" panose="02020603050405020304" pitchFamily="18" charset="0"/>
              </a:rPr>
              <a:t>PR</a:t>
            </a:r>
            <a:endParaRPr lang="pl-PL" sz="1200" b="1" dirty="0">
              <a:solidFill>
                <a:srgbClr val="69358A"/>
              </a:solidFill>
              <a:latin typeface="Dosis" panose="02010503020202060003" pitchFamily="50" charset="-18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>
                <a:latin typeface="Dosis" panose="02010503020202060003" pitchFamily="50" charset="-18"/>
                <a:ea typeface="Arial Unicode MS"/>
                <a:cs typeface="Calibri" panose="020F0502020204030204" pitchFamily="34" charset="0"/>
              </a:rPr>
              <a:t>Dzięki nauce programowania dzieci przestają odtwórczo korzystać z najnowszych technologii, a stają się samodzielnymi twórcami – nauka wyposaża je w szereg umiejętności (także miękkich) przydatnych w dorosłym życiu.</a:t>
            </a:r>
            <a:endParaRPr lang="pl-PL" sz="1200" dirty="0">
              <a:latin typeface="Dosis" panose="02010503020202060003" pitchFamily="50" charset="-18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>
                <a:latin typeface="Dosis" panose="02010503020202060003" pitchFamily="50" charset="-18"/>
                <a:ea typeface="Arial Unicode MS"/>
                <a:cs typeface="Calibri" panose="020F0502020204030204" pitchFamily="34" charset="0"/>
              </a:rPr>
              <a:t>Nauka programowania pozwala na zrozumienie technologii, co z kolei przekłada się na większe bezpieczeństwo dzieci przy korzystaniu z jej osiągnięć.</a:t>
            </a:r>
            <a:endParaRPr lang="pl-PL" sz="1200" dirty="0">
              <a:latin typeface="Dosis" panose="02010503020202060003" pitchFamily="50" charset="-18"/>
            </a:endParaRPr>
          </a:p>
          <a:p>
            <a:pPr marL="171450" indent="-171450">
              <a:lnSpc>
                <a:spcPct val="115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200" dirty="0">
                <a:latin typeface="Dosis" panose="02010503020202060003" pitchFamily="50" charset="-18"/>
                <a:ea typeface="Arial Unicode MS"/>
                <a:cs typeface="Calibri" panose="020F0502020204030204" pitchFamily="34" charset="0"/>
              </a:rPr>
              <a:t>W</a:t>
            </a:r>
            <a:r>
              <a:rPr lang="pl-PL" sz="1200" dirty="0">
                <a:latin typeface="Dosis" panose="02010503020202060003" pitchFamily="50" charset="-18"/>
                <a:ea typeface="Arial Unicode MS"/>
                <a:cs typeface="Times New Roman" panose="02020603050405020304" pitchFamily="18" charset="0"/>
              </a:rPr>
              <a:t>ielu rodziców uważa, że nauka języków zapewni dobrą przyszłość ich dzieciom, warto jednak wiedzieć, że teraz nie liczy się już tylko angielski czy hiszpański – przyszłością o uniwersalnym charakterze stają się JĘZYKI PROGRAMOWANIA. </a:t>
            </a:r>
            <a:endParaRPr lang="pl-PL" sz="1200" dirty="0">
              <a:effectLst/>
              <a:latin typeface="Dosis" panose="02010503020202060003" pitchFamily="50" charset="-18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57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rostokąt: zaokrąglone rogi 17">
            <a:extLst>
              <a:ext uri="{FF2B5EF4-FFF2-40B4-BE49-F238E27FC236}">
                <a16:creationId xmlns:a16="http://schemas.microsoft.com/office/drawing/2014/main" xmlns="" id="{27F0E9C7-77CE-4784-9C4E-C306C21FC186}"/>
              </a:ext>
            </a:extLst>
          </p:cNvPr>
          <p:cNvSpPr/>
          <p:nvPr/>
        </p:nvSpPr>
        <p:spPr>
          <a:xfrm>
            <a:off x="366495" y="142481"/>
            <a:ext cx="11340548" cy="117281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bg1"/>
              </a:solidFill>
              <a:latin typeface="Dosis" panose="02010503020202060003" pitchFamily="2" charset="-18"/>
              <a:ea typeface="Montserrat" charset="0"/>
              <a:cs typeface="Montserrat" charset="0"/>
            </a:endParaRPr>
          </a:p>
        </p:txBody>
      </p:sp>
      <p:pic>
        <p:nvPicPr>
          <p:cNvPr id="23" name="Obraz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293" y="1991727"/>
            <a:ext cx="2578077" cy="2190954"/>
          </a:xfrm>
          <a:prstGeom prst="rect">
            <a:avLst/>
          </a:prstGeom>
        </p:spPr>
      </p:pic>
      <p:sp>
        <p:nvSpPr>
          <p:cNvPr id="5" name="Shape 86"/>
          <p:cNvSpPr/>
          <p:nvPr/>
        </p:nvSpPr>
        <p:spPr>
          <a:xfrm>
            <a:off x="1560066" y="180981"/>
            <a:ext cx="8824852" cy="1148007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l-PL" sz="2800" b="1" dirty="0">
                <a:solidFill>
                  <a:schemeClr val="bg1"/>
                </a:solidFill>
                <a:latin typeface="Dosis" panose="02010503020202060003" pitchFamily="2" charset="-18"/>
                <a:ea typeface="Montserrat" charset="0"/>
                <a:cs typeface="Montserrat" charset="0"/>
                <a:sym typeface="Sk-Modernist"/>
              </a:rPr>
              <a:t>KLUCZOWE MEDIA,</a:t>
            </a:r>
          </a:p>
          <a:p>
            <a:pPr algn="ctr">
              <a:lnSpc>
                <a:spcPct val="80000"/>
              </a:lnSpc>
            </a:pPr>
            <a:r>
              <a:rPr lang="pl-PL" sz="2800" b="1" dirty="0">
                <a:solidFill>
                  <a:schemeClr val="bg1"/>
                </a:solidFill>
                <a:latin typeface="Dosis" panose="02010503020202060003" pitchFamily="2" charset="-18"/>
                <a:ea typeface="Montserrat" charset="0"/>
                <a:cs typeface="Montserrat" charset="0"/>
                <a:sym typeface="Sk-Modernist"/>
              </a:rPr>
              <a:t>DO KTÓRYCH BĘDĄ KIEROWANE DZIAŁANIA </a:t>
            </a:r>
          </a:p>
          <a:p>
            <a:pPr algn="ctr">
              <a:lnSpc>
                <a:spcPct val="80000"/>
              </a:lnSpc>
            </a:pPr>
            <a:r>
              <a:rPr lang="pl-PL" sz="2800" b="1" dirty="0">
                <a:solidFill>
                  <a:schemeClr val="bg1"/>
                </a:solidFill>
                <a:latin typeface="Dosis" panose="02010503020202060003" pitchFamily="2" charset="-18"/>
                <a:ea typeface="Montserrat" charset="0"/>
                <a:cs typeface="Montserrat" charset="0"/>
                <a:sym typeface="Sk-Modernist"/>
              </a:rPr>
              <a:t>W RAMACH OBSZARU „PROGRAMOWANIE”</a:t>
            </a:r>
            <a:endParaRPr sz="2800" b="1" dirty="0">
              <a:solidFill>
                <a:schemeClr val="bg1"/>
              </a:solidFill>
              <a:latin typeface="Dosis" panose="02010503020202060003" pitchFamily="2" charset="-18"/>
              <a:ea typeface="Montserrat" charset="0"/>
              <a:cs typeface="Montserrat" charset="0"/>
              <a:sym typeface="Sk-Modernist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8016DFAA-B01C-4EFA-BE6C-19C06F4BD9C3}"/>
              </a:ext>
            </a:extLst>
          </p:cNvPr>
          <p:cNvSpPr txBox="1"/>
          <p:nvPr/>
        </p:nvSpPr>
        <p:spPr>
          <a:xfrm>
            <a:off x="403858" y="1680876"/>
            <a:ext cx="110142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latin typeface="Dosis" panose="02010503020202060003" pitchFamily="2" charset="-18"/>
              </a:rPr>
              <a:t>Proponowana lista mediów do komunikacji w ramach obszaru została przygotowana na podstawie analizy czytelnictwa i konsumpcji mediów przez grupy docelowe.</a:t>
            </a:r>
          </a:p>
          <a:p>
            <a:endParaRPr lang="pl-PL" dirty="0">
              <a:latin typeface="Dosis" panose="02010503020202060003" pitchFamily="2" charset="-18"/>
            </a:endParaRPr>
          </a:p>
          <a:p>
            <a:endParaRPr lang="pl-PL" dirty="0">
              <a:latin typeface="Dosis" panose="02010503020202060003" pitchFamily="2" charset="-1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>
              <a:latin typeface="Dosis" panose="02010503020202060003" pitchFamily="2" charset="-1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>
              <a:latin typeface="Dosis" panose="02010503020202060003" pitchFamily="2" charset="-1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>
              <a:latin typeface="Dosis" panose="02010503020202060003" pitchFamily="2" charset="-18"/>
            </a:endParaRPr>
          </a:p>
          <a:p>
            <a:endParaRPr lang="pl-PL" dirty="0">
              <a:latin typeface="Dosis" panose="02010503020202060003" pitchFamily="2" charset="-18"/>
            </a:endParaRP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8121" y="4226376"/>
            <a:ext cx="1944775" cy="1952913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6838" y="3708302"/>
            <a:ext cx="1231499" cy="762066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5881" y="2684700"/>
            <a:ext cx="1219306" cy="920576"/>
          </a:xfrm>
          <a:prstGeom prst="rect">
            <a:avLst/>
          </a:prstGeom>
        </p:spPr>
      </p:pic>
      <p:pic>
        <p:nvPicPr>
          <p:cNvPr id="20" name="Picture 8" descr="Znalezione obrazy dla zapytania polsat 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215" y="4472177"/>
            <a:ext cx="1352259" cy="137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9209" y="2715643"/>
            <a:ext cx="1923733" cy="1419207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927" y="2435234"/>
            <a:ext cx="2753781" cy="1721113"/>
          </a:xfrm>
          <a:prstGeom prst="rect">
            <a:avLst/>
          </a:prstGeom>
        </p:spPr>
      </p:pic>
      <p:pic>
        <p:nvPicPr>
          <p:cNvPr id="24" name="Obraz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90237" y="3843511"/>
            <a:ext cx="2043126" cy="1034660"/>
          </a:xfrm>
          <a:prstGeom prst="rect">
            <a:avLst/>
          </a:prstGeom>
        </p:spPr>
      </p:pic>
      <p:pic>
        <p:nvPicPr>
          <p:cNvPr id="3074" name="Picture 2" descr="Znalezione obrazy dla zapytania radio wawa log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757" y="4948240"/>
            <a:ext cx="2118698" cy="110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Obraz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79455" y="5354222"/>
            <a:ext cx="2653107" cy="871117"/>
          </a:xfrm>
          <a:prstGeom prst="rect">
            <a:avLst/>
          </a:prstGeom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59405" y="4511189"/>
            <a:ext cx="2906919" cy="806670"/>
          </a:xfrm>
          <a:prstGeom prst="rect">
            <a:avLst/>
          </a:prstGeom>
        </p:spPr>
      </p:pic>
      <p:pic>
        <p:nvPicPr>
          <p:cNvPr id="27" name="Obraz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31434" y="3390571"/>
            <a:ext cx="1708119" cy="1252621"/>
          </a:xfrm>
          <a:prstGeom prst="rect">
            <a:avLst/>
          </a:prstGeom>
        </p:spPr>
      </p:pic>
      <p:pic>
        <p:nvPicPr>
          <p:cNvPr id="29" name="Obraz 2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0821" y="4914524"/>
            <a:ext cx="2613176" cy="146827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6FDDE853-FCD9-471D-8995-20468D66C35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9670" y="4139857"/>
            <a:ext cx="2560929" cy="47007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093524BF-ED07-4FC9-A84F-5FC766C1BEB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79125" y="2081368"/>
            <a:ext cx="1959932" cy="163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56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zaokrąglony 5"/>
          <p:cNvSpPr/>
          <p:nvPr/>
        </p:nvSpPr>
        <p:spPr>
          <a:xfrm>
            <a:off x="4712677" y="1574575"/>
            <a:ext cx="6892327" cy="9541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  <a:latin typeface="Dosis" panose="02010503020202060003" pitchFamily="50" charset="-18"/>
              </a:rPr>
              <a:t>Wzrost świadomości wpływu technologii informacyjno-komunikacyjnych na poprawę życia obywateli.</a:t>
            </a:r>
            <a:endParaRPr lang="pl-PL" sz="1600" dirty="0">
              <a:solidFill>
                <a:schemeClr val="tx1"/>
              </a:solidFill>
              <a:latin typeface="Dosis" panose="02010503020202060003" pitchFamily="50" charset="-18"/>
            </a:endParaRPr>
          </a:p>
        </p:txBody>
      </p:sp>
      <p:sp>
        <p:nvSpPr>
          <p:cNvPr id="12" name="Prostokąt: zaokrąglone rogi 11">
            <a:extLst>
              <a:ext uri="{FF2B5EF4-FFF2-40B4-BE49-F238E27FC236}">
                <a16:creationId xmlns:a16="http://schemas.microsoft.com/office/drawing/2014/main" xmlns="" id="{5C8F18D1-B63B-4E16-B143-3E2579CDCA1D}"/>
              </a:ext>
            </a:extLst>
          </p:cNvPr>
          <p:cNvSpPr/>
          <p:nvPr/>
        </p:nvSpPr>
        <p:spPr>
          <a:xfrm>
            <a:off x="149086" y="2662202"/>
            <a:ext cx="4263887" cy="95415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dirty="0">
                <a:solidFill>
                  <a:srgbClr val="FFFFFF"/>
                </a:solidFill>
                <a:latin typeface="Dosis" panose="02010503020202060003" pitchFamily="50" charset="-18"/>
              </a:rPr>
              <a:t>E-USŁUGI</a:t>
            </a: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osis" panose="02010503020202060003" pitchFamily="50" charset="-18"/>
            </a:endParaRPr>
          </a:p>
        </p:txBody>
      </p:sp>
      <p:sp>
        <p:nvSpPr>
          <p:cNvPr id="18" name="Prostokąt: zaokrąglone rogi 17">
            <a:extLst>
              <a:ext uri="{FF2B5EF4-FFF2-40B4-BE49-F238E27FC236}">
                <a16:creationId xmlns:a16="http://schemas.microsoft.com/office/drawing/2014/main" xmlns="" id="{27F0E9C7-77CE-4784-9C4E-C306C21FC186}"/>
              </a:ext>
            </a:extLst>
          </p:cNvPr>
          <p:cNvSpPr/>
          <p:nvPr/>
        </p:nvSpPr>
        <p:spPr>
          <a:xfrm>
            <a:off x="379828" y="35233"/>
            <a:ext cx="11340548" cy="117281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>
                <a:solidFill>
                  <a:schemeClr val="bg1"/>
                </a:solidFill>
                <a:latin typeface="Dosis" panose="02010503020202060003" pitchFamily="2" charset="-18"/>
                <a:ea typeface="Montserrat" charset="0"/>
                <a:cs typeface="Montserrat" charset="0"/>
              </a:rPr>
              <a:t>CELE KAMPANII REALIZUJEMY </a:t>
            </a:r>
          </a:p>
          <a:p>
            <a:pPr algn="ctr"/>
            <a:r>
              <a:rPr lang="pl-PL" sz="2800" b="1" dirty="0">
                <a:solidFill>
                  <a:schemeClr val="bg1"/>
                </a:solidFill>
                <a:latin typeface="Dosis" panose="02010503020202060003" pitchFamily="2" charset="-18"/>
                <a:ea typeface="Montserrat" charset="0"/>
                <a:cs typeface="Montserrat" charset="0"/>
              </a:rPr>
              <a:t>W RAMACH CZTERECH OBSZARÓW</a:t>
            </a:r>
            <a:endParaRPr lang="en-US" sz="2800" b="1" dirty="0">
              <a:solidFill>
                <a:schemeClr val="bg1"/>
              </a:solidFill>
              <a:latin typeface="Dosis" panose="02010503020202060003" pitchFamily="2" charset="-18"/>
              <a:ea typeface="Montserrat" charset="0"/>
              <a:cs typeface="Montserrat" charset="0"/>
            </a:endParaRPr>
          </a:p>
        </p:txBody>
      </p:sp>
      <p:sp>
        <p:nvSpPr>
          <p:cNvPr id="22" name="Prostokąt: zaokrąglone rogi 21">
            <a:extLst>
              <a:ext uri="{FF2B5EF4-FFF2-40B4-BE49-F238E27FC236}">
                <a16:creationId xmlns:a16="http://schemas.microsoft.com/office/drawing/2014/main" xmlns="" id="{DF3B73BD-262D-42C4-8BCF-6FD0E90E3339}"/>
              </a:ext>
            </a:extLst>
          </p:cNvPr>
          <p:cNvSpPr/>
          <p:nvPr/>
        </p:nvSpPr>
        <p:spPr>
          <a:xfrm>
            <a:off x="149087" y="1574575"/>
            <a:ext cx="4263887" cy="95415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dirty="0">
                <a:solidFill>
                  <a:srgbClr val="FFFFFF"/>
                </a:solidFill>
                <a:latin typeface="Dosis" panose="02010503020202060003" pitchFamily="50" charset="-18"/>
                <a:ea typeface="GungsuhChe" panose="02030609000101010101" pitchFamily="49" charset="-127"/>
                <a:cs typeface="Lato" panose="020F0502020204030203" pitchFamily="34" charset="0"/>
              </a:rPr>
              <a:t>JAKOŚĆ ŻYCIA</a:t>
            </a: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osis" panose="02010503020202060003" pitchFamily="50" charset="-18"/>
              <a:ea typeface="GungsuhChe" panose="02030609000101010101" pitchFamily="49" charset="-127"/>
              <a:cs typeface="Lato" panose="020F0502020204030203" pitchFamily="34" charset="0"/>
            </a:endParaRPr>
          </a:p>
        </p:txBody>
      </p:sp>
      <p:sp>
        <p:nvSpPr>
          <p:cNvPr id="24" name="Prostokąt: zaokrąglone rogi 11">
            <a:extLst>
              <a:ext uri="{FF2B5EF4-FFF2-40B4-BE49-F238E27FC236}">
                <a16:creationId xmlns:a16="http://schemas.microsoft.com/office/drawing/2014/main" xmlns="" id="{5C8F18D1-B63B-4E16-B143-3E2579CDCA1D}"/>
              </a:ext>
            </a:extLst>
          </p:cNvPr>
          <p:cNvSpPr/>
          <p:nvPr/>
        </p:nvSpPr>
        <p:spPr>
          <a:xfrm>
            <a:off x="153214" y="3740593"/>
            <a:ext cx="4263887" cy="95415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dirty="0">
                <a:solidFill>
                  <a:srgbClr val="FFFFFF"/>
                </a:solidFill>
                <a:latin typeface="Dosis" panose="02010503020202060003" pitchFamily="50" charset="-18"/>
              </a:rPr>
              <a:t>PROGRAMOWANIE</a:t>
            </a: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osis" panose="02010503020202060003" pitchFamily="50" charset="-18"/>
            </a:endParaRPr>
          </a:p>
        </p:txBody>
      </p:sp>
      <p:sp>
        <p:nvSpPr>
          <p:cNvPr id="25" name="Prostokąt: zaokrąglone rogi 11">
            <a:extLst>
              <a:ext uri="{FF2B5EF4-FFF2-40B4-BE49-F238E27FC236}">
                <a16:creationId xmlns:a16="http://schemas.microsoft.com/office/drawing/2014/main" xmlns="" id="{5C8F18D1-B63B-4E16-B143-3E2579CDCA1D}"/>
              </a:ext>
            </a:extLst>
          </p:cNvPr>
          <p:cNvSpPr/>
          <p:nvPr/>
        </p:nvSpPr>
        <p:spPr>
          <a:xfrm>
            <a:off x="153214" y="4878241"/>
            <a:ext cx="4263887" cy="95415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osis" panose="02010503020202060003" pitchFamily="50" charset="-18"/>
              </a:rPr>
              <a:t>BEZPIECZEŃSTWO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osis" panose="02010503020202060003" pitchFamily="50" charset="-18"/>
            </a:endParaRPr>
          </a:p>
        </p:txBody>
      </p:sp>
      <p:sp>
        <p:nvSpPr>
          <p:cNvPr id="28" name="Prostokąt zaokrąglony 27"/>
          <p:cNvSpPr/>
          <p:nvPr/>
        </p:nvSpPr>
        <p:spPr>
          <a:xfrm>
            <a:off x="4712676" y="2681131"/>
            <a:ext cx="6892327" cy="9541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>
              <a:latin typeface="Dosis" panose="02010503020202060003" pitchFamily="50" charset="-18"/>
            </a:endParaRPr>
          </a:p>
        </p:txBody>
      </p:sp>
      <p:sp>
        <p:nvSpPr>
          <p:cNvPr id="29" name="Prostokąt zaokrąglony 28"/>
          <p:cNvSpPr/>
          <p:nvPr/>
        </p:nvSpPr>
        <p:spPr>
          <a:xfrm>
            <a:off x="4712675" y="3787687"/>
            <a:ext cx="6892327" cy="9541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  <a:latin typeface="Dosis" panose="02010503020202060003" pitchFamily="50" charset="-18"/>
              </a:rPr>
              <a:t>Wzrost świadomości korzyści z nauki programowania, która poprzez zabawę, wspomaga rozwój dzieci, przyczyniając się jednocześnie do kształtowania świadomych obywateli Państwa Cyfrowego.</a:t>
            </a:r>
            <a:endParaRPr lang="pl-PL" sz="1600" dirty="0">
              <a:solidFill>
                <a:schemeClr val="tx1"/>
              </a:solidFill>
              <a:latin typeface="Dosis" panose="02010503020202060003" pitchFamily="50" charset="-18"/>
            </a:endParaRPr>
          </a:p>
        </p:txBody>
      </p:sp>
      <p:sp>
        <p:nvSpPr>
          <p:cNvPr id="30" name="Prostokąt zaokrąglony 29"/>
          <p:cNvSpPr/>
          <p:nvPr/>
        </p:nvSpPr>
        <p:spPr>
          <a:xfrm>
            <a:off x="4712677" y="4894243"/>
            <a:ext cx="6892327" cy="9541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  <a:latin typeface="Dosis" panose="02010503020202060003" pitchFamily="50" charset="-18"/>
              </a:rPr>
              <a:t>Wzrost świadomości w zakresie niebezpieczeństw w sieci, a także edukacja pozwalająca skutecznie im przeciwdziałać.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4853354" y="2851506"/>
            <a:ext cx="6569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>
                <a:latin typeface="Dosis" panose="02010503020202060003" pitchFamily="50" charset="-18"/>
              </a:rPr>
              <a:t>Wzrost świadomości istnienia e-administracji i oferowanych możliwości oraz edukacja obywateli na ich temat.</a:t>
            </a:r>
            <a:endParaRPr lang="pl-PL" sz="1600" dirty="0">
              <a:latin typeface="Dosis" panose="02010503020202060003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13932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230D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Symbol zastępczy obrazu 8" descr="Obraz zawierający zegar&#10;&#10;Opis wygenerowany przy wysokim poziomie pewności">
            <a:extLst>
              <a:ext uri="{FF2B5EF4-FFF2-40B4-BE49-F238E27FC236}">
                <a16:creationId xmlns:a16="http://schemas.microsoft.com/office/drawing/2014/main" xmlns="" id="{D7FA7251-5499-4084-8DF0-432BCBB5172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4587" b="14587"/>
          <a:stretch>
            <a:fillRect/>
          </a:stretch>
        </p:blipFill>
        <p:spPr>
          <a:xfrm>
            <a:off x="683531" y="524289"/>
            <a:ext cx="11350451" cy="6028765"/>
          </a:xfrm>
        </p:spPr>
      </p:pic>
      <p:sp>
        <p:nvSpPr>
          <p:cNvPr id="15" name="Rectangle 14"/>
          <p:cNvSpPr/>
          <p:nvPr/>
        </p:nvSpPr>
        <p:spPr>
          <a:xfrm>
            <a:off x="683530" y="542904"/>
            <a:ext cx="11350451" cy="6028765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1248" y="576400"/>
            <a:ext cx="69962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600" b="1" dirty="0">
                <a:solidFill>
                  <a:srgbClr val="FFFFFF"/>
                </a:solidFill>
                <a:latin typeface="Dosis" panose="02010503020202060003" pitchFamily="2" charset="-18"/>
                <a:ea typeface="Montserrat" charset="0"/>
                <a:cs typeface="Montserrat" charset="0"/>
              </a:rPr>
              <a:t>BEZPIECZEŃSTWO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osis" panose="02010503020202060003" pitchFamily="2" charset="-18"/>
                <a:ea typeface="Montserrat" charset="0"/>
                <a:cs typeface="Montserrat" charset="0"/>
              </a:rPr>
              <a:t>Storytelling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osis" panose="02010503020202060003" pitchFamily="2" charset="-18"/>
              <a:ea typeface="Montserrat" charset="0"/>
              <a:cs typeface="Montserrat" charset="0"/>
            </a:endParaRPr>
          </a:p>
        </p:txBody>
      </p:sp>
      <p:sp>
        <p:nvSpPr>
          <p:cNvPr id="12" name="TextBox 17">
            <a:extLst>
              <a:ext uri="{FF2B5EF4-FFF2-40B4-BE49-F238E27FC236}">
                <a16:creationId xmlns:a16="http://schemas.microsoft.com/office/drawing/2014/main" xmlns="" id="{03EB8A4F-E979-4297-A847-A2A4877E4128}"/>
              </a:ext>
            </a:extLst>
          </p:cNvPr>
          <p:cNvSpPr txBox="1"/>
          <p:nvPr/>
        </p:nvSpPr>
        <p:spPr>
          <a:xfrm>
            <a:off x="6165570" y="505674"/>
            <a:ext cx="586841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pl-PL" sz="1400" i="1" dirty="0">
                <a:solidFill>
                  <a:schemeClr val="bg1"/>
                </a:solidFill>
                <a:latin typeface="Dosis" panose="02010503020202060003" pitchFamily="50" charset="-18"/>
              </a:rPr>
              <a:t>Rozwój cyfryzacji sprawił, że Internet to dzisiaj r</a:t>
            </a:r>
            <a:r>
              <a:rPr lang="es-ES_tradnl" sz="1400" i="1" dirty="0">
                <a:solidFill>
                  <a:schemeClr val="bg1"/>
                </a:solidFill>
                <a:latin typeface="Dosis" panose="02010503020202060003" pitchFamily="50" charset="-18"/>
              </a:rPr>
              <a:t>ó</a:t>
            </a:r>
            <a:r>
              <a:rPr lang="pl-PL" sz="1400" i="1" dirty="0">
                <a:solidFill>
                  <a:schemeClr val="bg1"/>
                </a:solidFill>
                <a:latin typeface="Dosis" panose="02010503020202060003" pitchFamily="50" charset="-18"/>
              </a:rPr>
              <a:t>wnoległy świat, kt</a:t>
            </a:r>
            <a:r>
              <a:rPr lang="es-ES_tradnl" sz="1400" i="1" dirty="0">
                <a:solidFill>
                  <a:schemeClr val="bg1"/>
                </a:solidFill>
                <a:latin typeface="Dosis" panose="02010503020202060003" pitchFamily="50" charset="-18"/>
              </a:rPr>
              <a:t>ó</a:t>
            </a:r>
            <a:r>
              <a:rPr lang="pl-PL" sz="1400" i="1" dirty="0">
                <a:solidFill>
                  <a:schemeClr val="bg1"/>
                </a:solidFill>
                <a:latin typeface="Dosis" panose="02010503020202060003" pitchFamily="50" charset="-18"/>
              </a:rPr>
              <a:t>ry stał się nieodłączną częścią życia realnego. Nie spos</a:t>
            </a:r>
            <a:r>
              <a:rPr lang="es-ES_tradnl" sz="1400" i="1" dirty="0">
                <a:solidFill>
                  <a:schemeClr val="bg1"/>
                </a:solidFill>
                <a:latin typeface="Dosis" panose="02010503020202060003" pitchFamily="50" charset="-18"/>
              </a:rPr>
              <a:t>ó</a:t>
            </a:r>
            <a:r>
              <a:rPr lang="pl-PL" sz="1400" i="1" dirty="0">
                <a:solidFill>
                  <a:schemeClr val="bg1"/>
                </a:solidFill>
                <a:latin typeface="Dosis" panose="02010503020202060003" pitchFamily="50" charset="-18"/>
              </a:rPr>
              <a:t>b go jednoznacznie zdefiniować. Nie jest to miejsce wyłącznie rozrywki, pracy czy edukacji. Za jego pośrednictwem załatwiamy sprawy związane praktycznie z każdym aspektem naszego życia. Wiąże się to z przepływem ogromnych ilości danych, r</a:t>
            </a:r>
            <a:r>
              <a:rPr lang="es-ES_tradnl" sz="1400" i="1" dirty="0">
                <a:solidFill>
                  <a:schemeClr val="bg1"/>
                </a:solidFill>
                <a:latin typeface="Dosis" panose="02010503020202060003" pitchFamily="50" charset="-18"/>
              </a:rPr>
              <a:t>ó</a:t>
            </a:r>
            <a:r>
              <a:rPr lang="pl-PL" sz="1400" i="1" dirty="0">
                <a:solidFill>
                  <a:schemeClr val="bg1"/>
                </a:solidFill>
                <a:latin typeface="Dosis" panose="02010503020202060003" pitchFamily="50" charset="-18"/>
              </a:rPr>
              <a:t>wnież tych wrażliwych i prywatnych. Bezpieczeństwo w sieci to zatem niezwykle istotna i ciągle aktualna kwestia. Dlatego tak ważne jest, aby niepowołane osoby nie miały dostępu do ważnych dla nas informacji. To niełatwe, ponieważ w trakcie podróży po sieci mimowolnie i na każdym kroku pozostawiamy po sobie ślady. Informacje o nas mogą zostać przechwycone lub pozyskane przez internetowych przestę</a:t>
            </a:r>
            <a:r>
              <a:rPr lang="es-ES_tradnl" sz="1400" i="1" dirty="0">
                <a:solidFill>
                  <a:schemeClr val="bg1"/>
                </a:solidFill>
                <a:latin typeface="Dosis" panose="02010503020202060003" pitchFamily="50" charset="-18"/>
              </a:rPr>
              <a:t>pcó</a:t>
            </a:r>
            <a:r>
              <a:rPr lang="pl-PL" sz="1400" i="1" dirty="0">
                <a:solidFill>
                  <a:schemeClr val="bg1"/>
                </a:solidFill>
                <a:latin typeface="Dosis" panose="02010503020202060003" pitchFamily="50" charset="-18"/>
              </a:rPr>
              <a:t>w. Paradoksalnie jednak częściej sami dajemy innym dostęp do nich, nawet nie zdając sobie z tego sprawy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osis" panose="02010503020202060003" pitchFamily="50" charset="-18"/>
              <a:ea typeface="Montserrat" charset="0"/>
              <a:cs typeface="Montserrat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90292160-1E3F-4AE1-BC85-D1C14224B656}"/>
              </a:ext>
            </a:extLst>
          </p:cNvPr>
          <p:cNvSpPr txBox="1"/>
          <p:nvPr/>
        </p:nvSpPr>
        <p:spPr>
          <a:xfrm>
            <a:off x="974876" y="3307561"/>
            <a:ext cx="1061352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chemeClr val="bg1"/>
                </a:solidFill>
                <a:latin typeface="Dosis" panose="02010503020202060003" pitchFamily="50" charset="-18"/>
              </a:rPr>
              <a:t>Problem, jaki ma zostać rozwiązany poprzez działania komunikacyjne to niewystarczający poziom wiedzy i świadomości w zakresie bezpieczeństwa w Internecie wśr</a:t>
            </a:r>
            <a:r>
              <a:rPr lang="es-ES_tradnl" sz="1400" dirty="0">
                <a:solidFill>
                  <a:schemeClr val="bg1"/>
                </a:solidFill>
                <a:latin typeface="Dosis" panose="02010503020202060003" pitchFamily="50" charset="-18"/>
              </a:rPr>
              <a:t>ó</a:t>
            </a:r>
            <a:r>
              <a:rPr lang="pl-PL" sz="1400" dirty="0">
                <a:solidFill>
                  <a:schemeClr val="bg1"/>
                </a:solidFill>
                <a:latin typeface="Dosis" panose="02010503020202060003" pitchFamily="50" charset="-18"/>
              </a:rPr>
              <a:t>d obywateli.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chemeClr val="bg1"/>
                </a:solidFill>
                <a:latin typeface="Dosis" panose="02010503020202060003" pitchFamily="50" charset="-18"/>
              </a:rPr>
              <a:t>Okoł</a:t>
            </a:r>
            <a:r>
              <a:rPr lang="it-IT" sz="1400" dirty="0">
                <a:solidFill>
                  <a:schemeClr val="bg1"/>
                </a:solidFill>
                <a:latin typeface="Dosis" panose="02010503020202060003" pitchFamily="50" charset="-18"/>
              </a:rPr>
              <a:t>o po</a:t>
            </a:r>
            <a:r>
              <a:rPr lang="pl-PL" sz="1400" dirty="0">
                <a:solidFill>
                  <a:schemeClr val="bg1"/>
                </a:solidFill>
                <a:latin typeface="Dosis" panose="02010503020202060003" pitchFamily="50" charset="-18"/>
              </a:rPr>
              <a:t>łowa polskich internaut</a:t>
            </a:r>
            <a:r>
              <a:rPr lang="es-ES_tradnl" sz="1400" dirty="0">
                <a:solidFill>
                  <a:schemeClr val="bg1"/>
                </a:solidFill>
                <a:latin typeface="Dosis" panose="02010503020202060003" pitchFamily="50" charset="-18"/>
              </a:rPr>
              <a:t>ó</a:t>
            </a:r>
            <a:r>
              <a:rPr lang="pl-PL" sz="1400" dirty="0">
                <a:solidFill>
                  <a:schemeClr val="bg1"/>
                </a:solidFill>
                <a:latin typeface="Dosis" panose="02010503020202060003" pitchFamily="50" charset="-18"/>
              </a:rPr>
              <a:t>w przyznaje, że nie ma wystarczającej wiedzy na temat zagrożeń związanych z cyberprzestępczością</a:t>
            </a:r>
            <a:r>
              <a:rPr lang="nl-NL" sz="1400" dirty="0">
                <a:solidFill>
                  <a:schemeClr val="bg1"/>
                </a:solidFill>
                <a:latin typeface="Dosis" panose="02010503020202060003" pitchFamily="50" charset="-18"/>
              </a:rPr>
              <a:t>. Jednak du</a:t>
            </a:r>
            <a:r>
              <a:rPr lang="pl-PL" sz="1400" dirty="0">
                <a:solidFill>
                  <a:schemeClr val="bg1"/>
                </a:solidFill>
                <a:latin typeface="Dosis" panose="02010503020202060003" pitchFamily="50" charset="-18"/>
              </a:rPr>
              <a:t>ża część obawia się kradzieży danych osobowych. Jednocześnie wielu użytkownik</a:t>
            </a:r>
            <a:r>
              <a:rPr lang="es-ES_tradnl" sz="1400" dirty="0">
                <a:solidFill>
                  <a:schemeClr val="bg1"/>
                </a:solidFill>
                <a:latin typeface="Dosis" panose="02010503020202060003" pitchFamily="50" charset="-18"/>
              </a:rPr>
              <a:t>ó</a:t>
            </a:r>
            <a:r>
              <a:rPr lang="pl-PL" sz="1400" dirty="0">
                <a:solidFill>
                  <a:schemeClr val="bg1"/>
                </a:solidFill>
                <a:latin typeface="Dosis" panose="02010503020202060003" pitchFamily="50" charset="-18"/>
              </a:rPr>
              <a:t>w Internetu nie wie, w jaki spos</a:t>
            </a:r>
            <a:r>
              <a:rPr lang="es-ES_tradnl" sz="1400" dirty="0">
                <a:solidFill>
                  <a:schemeClr val="bg1"/>
                </a:solidFill>
                <a:latin typeface="Dosis" panose="02010503020202060003" pitchFamily="50" charset="-18"/>
              </a:rPr>
              <a:t>ó</a:t>
            </a:r>
            <a:r>
              <a:rPr lang="pl-PL" sz="1400" dirty="0">
                <a:solidFill>
                  <a:schemeClr val="bg1"/>
                </a:solidFill>
                <a:latin typeface="Dosis" panose="02010503020202060003" pitchFamily="50" charset="-18"/>
              </a:rPr>
              <a:t>b bronić się przed sieciowymi zagrożeniami. Problemy bezpieczeństwa internetowego w dużej mierze dotykają dzieci, jednak, jak wskazują badania GUS, rodzice także nie mają pełnej świadomości tego, czym zajmują się ich dzieci w Internecie oraz jak mają bronić się przed zagrożeniami.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chemeClr val="bg1"/>
                </a:solidFill>
                <a:latin typeface="Dosis" panose="02010503020202060003" pitchFamily="50" charset="-18"/>
              </a:rPr>
              <a:t>Celem działań komunikacyjnych jest zwiększenie wśród obywateli świadomości zagrożeń związanych z korzystaniem z Internetu, przy jednoczesnym wzmocnieniu zaufania wobec aktywności w sieci, a także podkreślenie i wzrost wagi ochrony danych osobowych i zagrożeń wobec dzieci używających Internetu.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chemeClr val="bg1"/>
                </a:solidFill>
                <a:latin typeface="Dosis" panose="02010503020202060003" pitchFamily="50" charset="-18"/>
              </a:rPr>
              <a:t>Budują</a:t>
            </a:r>
            <a:r>
              <a:rPr lang="nl-NL" sz="1400" dirty="0">
                <a:solidFill>
                  <a:schemeClr val="bg1"/>
                </a:solidFill>
                <a:latin typeface="Dosis" panose="02010503020202060003" pitchFamily="50" charset="-18"/>
              </a:rPr>
              <a:t>c ten w</a:t>
            </a:r>
            <a:r>
              <a:rPr lang="pl-PL" sz="1400" dirty="0">
                <a:solidFill>
                  <a:schemeClr val="bg1"/>
                </a:solidFill>
                <a:latin typeface="Dosis" panose="02010503020202060003" pitchFamily="50" charset="-18"/>
              </a:rPr>
              <a:t>ątek strategiczny, zadaliśmy sobie pytanie: JAK TAK NAPRAWDĘ WYGLĄDA ZAGROŻENIE W SIECI? Wiele o nim słyszymy, wiemy, że musimy być </a:t>
            </a:r>
            <a:r>
              <a:rPr lang="it-IT" sz="1400" dirty="0">
                <a:solidFill>
                  <a:schemeClr val="bg1"/>
                </a:solidFill>
                <a:latin typeface="Dosis" panose="02010503020202060003" pitchFamily="50" charset="-18"/>
              </a:rPr>
              <a:t>ostro</a:t>
            </a:r>
            <a:r>
              <a:rPr lang="pl-PL" sz="1400" dirty="0">
                <a:solidFill>
                  <a:schemeClr val="bg1"/>
                </a:solidFill>
                <a:latin typeface="Dosis" panose="02010503020202060003" pitchFamily="50" charset="-18"/>
              </a:rPr>
              <a:t>żni, jednak nadal wiele kwestii pozostaje w sferze teorii, a wiedza o zagrożeniach nie jest skutecznie przekładana w praktyce.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chemeClr val="bg1"/>
                </a:solidFill>
                <a:latin typeface="Dosis" panose="02010503020202060003" pitchFamily="50" charset="-18"/>
              </a:rPr>
              <a:t>Stąd rekomendujemy, aby w działaniach komunikacyjnych dotyczących tego obszaru, poruszyć wątki edukacyjne, kt</a:t>
            </a:r>
            <a:r>
              <a:rPr lang="es-ES_tradnl" sz="1400" dirty="0">
                <a:solidFill>
                  <a:schemeClr val="bg1"/>
                </a:solidFill>
                <a:latin typeface="Dosis" panose="02010503020202060003" pitchFamily="50" charset="-18"/>
              </a:rPr>
              <a:t>ó</a:t>
            </a:r>
            <a:r>
              <a:rPr lang="pl-PL" sz="1400" dirty="0">
                <a:solidFill>
                  <a:schemeClr val="bg1"/>
                </a:solidFill>
                <a:latin typeface="Dosis" panose="02010503020202060003" pitchFamily="50" charset="-18"/>
              </a:rPr>
              <a:t>re uzmysłowią grupom docelowym zakres problemu, pozwolą na jego prawidłowe zdefiniowanie, ale r</a:t>
            </a:r>
            <a:r>
              <a:rPr lang="es-ES_tradnl" sz="1400" dirty="0">
                <a:solidFill>
                  <a:schemeClr val="bg1"/>
                </a:solidFill>
                <a:latin typeface="Dosis" panose="02010503020202060003" pitchFamily="50" charset="-18"/>
              </a:rPr>
              <a:t>ó</a:t>
            </a:r>
            <a:r>
              <a:rPr lang="pl-PL" sz="1400" dirty="0">
                <a:solidFill>
                  <a:schemeClr val="bg1"/>
                </a:solidFill>
                <a:latin typeface="Dosis" panose="02010503020202060003" pitchFamily="50" charset="-18"/>
              </a:rPr>
              <a:t>wnocześnie dostarczą realną wiedzę na temat możliwych rozwiązań – w tym zgłoszenia się z danym problemem do wyspecjalizowanej kom</a:t>
            </a:r>
            <a:r>
              <a:rPr lang="es-ES_tradnl" sz="1400" dirty="0">
                <a:solidFill>
                  <a:schemeClr val="bg1"/>
                </a:solidFill>
                <a:latin typeface="Dosis" panose="02010503020202060003" pitchFamily="50" charset="-18"/>
              </a:rPr>
              <a:t>ó</a:t>
            </a:r>
            <a:r>
              <a:rPr lang="pl-PL" sz="1400" dirty="0">
                <a:solidFill>
                  <a:schemeClr val="bg1"/>
                </a:solidFill>
                <a:latin typeface="Dosis" panose="02010503020202060003" pitchFamily="50" charset="-18"/>
              </a:rPr>
              <a:t>rki państwowej, kt</a:t>
            </a:r>
            <a:r>
              <a:rPr lang="es-ES_tradnl" sz="1400" dirty="0">
                <a:solidFill>
                  <a:schemeClr val="bg1"/>
                </a:solidFill>
                <a:latin typeface="Dosis" panose="02010503020202060003" pitchFamily="50" charset="-18"/>
              </a:rPr>
              <a:t>ó</a:t>
            </a:r>
            <a:r>
              <a:rPr lang="pl-PL" sz="1400" dirty="0">
                <a:solidFill>
                  <a:schemeClr val="bg1"/>
                </a:solidFill>
                <a:latin typeface="Dosis" panose="02010503020202060003" pitchFamily="50" charset="-18"/>
              </a:rPr>
              <a:t>ra go rozwiąże.</a:t>
            </a:r>
          </a:p>
          <a:p>
            <a:pPr algn="just"/>
            <a:endParaRPr lang="pl-PL" sz="1400" dirty="0">
              <a:solidFill>
                <a:schemeClr val="bg1"/>
              </a:solidFill>
              <a:latin typeface="Dosis" panose="02010503020202060003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23379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136698" y="1612066"/>
            <a:ext cx="573637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pl-PL" sz="1400" b="1" dirty="0">
                <a:solidFill>
                  <a:srgbClr val="553880"/>
                </a:solidFill>
                <a:latin typeface="Dosis" panose="02010503020202060003" pitchFamily="2" charset="-18"/>
              </a:rPr>
              <a:t>Osoby powyżej 34. roku życia, o niskiej świadomości zagrożeń</a:t>
            </a:r>
          </a:p>
          <a:p>
            <a:pPr algn="just"/>
            <a:r>
              <a:rPr lang="pl-PL" sz="1400" dirty="0">
                <a:latin typeface="Dosis" panose="02010503020202060003" pitchFamily="2" charset="-18"/>
              </a:rPr>
              <a:t>Populacja osób w wieku 34-64 liczy około 16,1 mln (z czego mieszkańcy wsi stanowią 6,2 mln). To wśród nich znajdują się adresaci kampanii. W ramach niniejszego obszaru wybrana została grupa korzystająca z Internetu, ale mniej w nim zakorzeniona niż młode pokolenie tzw. cyfrowych tubylców (pokolenie Z, pokolenie internetowe - grupa wiekowa osób, mających od urodzenia do czynienia z TIK). </a:t>
            </a:r>
          </a:p>
          <a:p>
            <a:pPr marL="342900" indent="-342900" algn="just">
              <a:buFont typeface="+mj-lt"/>
              <a:buAutoNum type="arabicPeriod"/>
            </a:pPr>
            <a:endParaRPr lang="pl-PL" sz="1400" b="1" dirty="0">
              <a:solidFill>
                <a:srgbClr val="553880"/>
              </a:solidFill>
              <a:latin typeface="Dosis" panose="02010503020202060003" pitchFamily="2" charset="-18"/>
            </a:endParaRPr>
          </a:p>
          <a:p>
            <a:pPr algn="just"/>
            <a:r>
              <a:rPr lang="pl-PL" sz="1400" b="1" dirty="0">
                <a:solidFill>
                  <a:srgbClr val="553880"/>
                </a:solidFill>
                <a:latin typeface="Dosis" panose="02010503020202060003" pitchFamily="2" charset="-18"/>
              </a:rPr>
              <a:t>2. Rodzice i opiekunowie dzieci w wieku szkolnym.</a:t>
            </a:r>
          </a:p>
          <a:p>
            <a:pPr algn="just"/>
            <a:r>
              <a:rPr lang="pl-PL" sz="1400" dirty="0">
                <a:latin typeface="Dosis" panose="02010503020202060003" pitchFamily="2" charset="-18"/>
              </a:rPr>
              <a:t>Z raportu CBOS „Dzieci i młodzież w Internecie – korzystanie i zagrożenia z perspektywy opiekunów” (2018)  wynika, że aż 93% opiekunów sądzi, że jest dobrze zorientowanych w tym, do jakich celów dzieci wykorzystują Internet. To aż o 8% więcej niż w 2015 roku. Jednocześnie aż 8 na 10 badanych wykazuje obawy związane z zagrożeniami, jakie dzieci mogą napotkać w sieci. </a:t>
            </a:r>
          </a:p>
          <a:p>
            <a:pPr algn="just"/>
            <a:endParaRPr lang="pl-PL" sz="1400" b="1" dirty="0">
              <a:solidFill>
                <a:srgbClr val="553880"/>
              </a:solidFill>
              <a:latin typeface="Dosis" panose="02010503020202060003" pitchFamily="2" charset="-18"/>
            </a:endParaRPr>
          </a:p>
          <a:p>
            <a:pPr algn="just"/>
            <a:r>
              <a:rPr lang="pl-PL" sz="1400" b="1" dirty="0">
                <a:solidFill>
                  <a:srgbClr val="553880"/>
                </a:solidFill>
                <a:latin typeface="Dosis" panose="02010503020202060003" pitchFamily="2" charset="-18"/>
              </a:rPr>
              <a:t>3. Przedsiębiorcy </a:t>
            </a:r>
          </a:p>
          <a:p>
            <a:pPr algn="just"/>
            <a:r>
              <a:rPr lang="pl-PL" sz="1400" dirty="0">
                <a:latin typeface="Dosis" panose="02010503020202060003" pitchFamily="2" charset="-18"/>
              </a:rPr>
              <a:t>W firmach z sektora MŚP brakuje najczęściej odpowiednio zabezpieczonej infrastruktury IT. Wpływ na zagrożenia mają zatem pracownicy – wyposażeni najczęściej w ogólną wiedzę na temat swoich działań w Internecie. </a:t>
            </a:r>
          </a:p>
          <a:p>
            <a:pPr marL="342900" indent="-342900" algn="just">
              <a:buAutoNum type="arabicPeriod"/>
            </a:pPr>
            <a:endParaRPr lang="pl-PL" sz="1400" b="1" dirty="0">
              <a:solidFill>
                <a:srgbClr val="553880"/>
              </a:solidFill>
              <a:latin typeface="Dosis" panose="02010503020202060003" pitchFamily="2" charset="-18"/>
            </a:endParaRPr>
          </a:p>
          <a:p>
            <a:pPr algn="just"/>
            <a:endParaRPr lang="pl-PL" sz="1400" b="1" dirty="0">
              <a:solidFill>
                <a:srgbClr val="7030A0"/>
              </a:solidFill>
              <a:latin typeface="Dosis" panose="02010503020202060003"/>
            </a:endParaRPr>
          </a:p>
          <a:p>
            <a:pPr algn="just"/>
            <a:endParaRPr lang="pl-PL" sz="1400" dirty="0">
              <a:latin typeface="Dosis" panose="02010503020202060003"/>
            </a:endParaRPr>
          </a:p>
        </p:txBody>
      </p:sp>
      <p:sp>
        <p:nvSpPr>
          <p:cNvPr id="30" name="Prostokąt: zaokrąglone rogi 17">
            <a:extLst>
              <a:ext uri="{FF2B5EF4-FFF2-40B4-BE49-F238E27FC236}">
                <a16:creationId xmlns:a16="http://schemas.microsoft.com/office/drawing/2014/main" xmlns="" id="{27F0E9C7-77CE-4784-9C4E-C306C21FC186}"/>
              </a:ext>
            </a:extLst>
          </p:cNvPr>
          <p:cNvSpPr/>
          <p:nvPr/>
        </p:nvSpPr>
        <p:spPr>
          <a:xfrm>
            <a:off x="352930" y="-3733"/>
            <a:ext cx="11777032" cy="155778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bg1"/>
              </a:solidFill>
              <a:latin typeface="Dosis" panose="02010503020202060003" pitchFamily="2" charset="-18"/>
              <a:ea typeface="Montserrat" charset="0"/>
              <a:cs typeface="Montserrat" charset="0"/>
            </a:endParaRPr>
          </a:p>
        </p:txBody>
      </p:sp>
      <p:sp>
        <p:nvSpPr>
          <p:cNvPr id="31" name="Shape 86">
            <a:extLst>
              <a:ext uri="{FF2B5EF4-FFF2-40B4-BE49-F238E27FC236}">
                <a16:creationId xmlns:a16="http://schemas.microsoft.com/office/drawing/2014/main" xmlns="" id="{796121B6-50A3-46C0-AFBD-75EADBF85FFC}"/>
              </a:ext>
            </a:extLst>
          </p:cNvPr>
          <p:cNvSpPr/>
          <p:nvPr/>
        </p:nvSpPr>
        <p:spPr>
          <a:xfrm>
            <a:off x="1001666" y="126401"/>
            <a:ext cx="10019265" cy="1471172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l-PL" sz="2800" b="1" dirty="0">
                <a:solidFill>
                  <a:schemeClr val="bg1"/>
                </a:solidFill>
                <a:latin typeface="Dosis" panose="02010503020202060003" pitchFamily="2" charset="-18"/>
                <a:ea typeface="Montserrat" charset="0"/>
                <a:cs typeface="Montserrat" charset="0"/>
                <a:sym typeface="Sk-Modernist"/>
              </a:rPr>
              <a:t>TRZY GRUPY DOCELOWE</a:t>
            </a:r>
          </a:p>
          <a:p>
            <a:pPr algn="ctr">
              <a:lnSpc>
                <a:spcPct val="80000"/>
              </a:lnSpc>
            </a:pPr>
            <a:r>
              <a:rPr lang="pl-PL" sz="2800" b="1" dirty="0">
                <a:solidFill>
                  <a:schemeClr val="bg1"/>
                </a:solidFill>
                <a:latin typeface="Dosis" panose="02010503020202060003" pitchFamily="2" charset="-18"/>
                <a:ea typeface="Montserrat" charset="0"/>
                <a:cs typeface="Montserrat" charset="0"/>
                <a:sym typeface="Sk-Modernist"/>
              </a:rPr>
              <a:t>RÓŻNE ASPEKTY KOMUNIKACYJNE</a:t>
            </a:r>
          </a:p>
          <a:p>
            <a:pPr algn="ctr">
              <a:lnSpc>
                <a:spcPct val="80000"/>
              </a:lnSpc>
            </a:pPr>
            <a:r>
              <a:rPr lang="pl-PL" sz="2800" b="1" dirty="0">
                <a:solidFill>
                  <a:schemeClr val="bg1"/>
                </a:solidFill>
                <a:latin typeface="Dosis" panose="02010503020202060003" pitchFamily="2" charset="-18"/>
                <a:ea typeface="Montserrat" charset="0"/>
                <a:cs typeface="Montserrat" charset="0"/>
                <a:sym typeface="Sk-Modernist"/>
              </a:rPr>
              <a:t>WE WSZYSTKICH PRZYPADKACH NIEZBĘDNE PROCESY EDUKACYJNO/INFOMACYJNE</a:t>
            </a:r>
          </a:p>
        </p:txBody>
      </p:sp>
      <p:graphicFrame>
        <p:nvGraphicFramePr>
          <p:cNvPr id="14" name="Diagram 13" descr="Diagram przedstawiający potrzeby i korzyści">
            <a:extLst>
              <a:ext uri="{FF2B5EF4-FFF2-40B4-BE49-F238E27FC236}">
                <a16:creationId xmlns:a16="http://schemas.microsoft.com/office/drawing/2014/main" xmlns="" id="{B590F470-B46A-4B14-8844-FE77C6EBCB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7661696"/>
              </p:ext>
            </p:extLst>
          </p:nvPr>
        </p:nvGraphicFramePr>
        <p:xfrm>
          <a:off x="6185971" y="1665030"/>
          <a:ext cx="5736369" cy="1465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6" name="Diagram 15" descr="diagram przedstawiający potrzeby i korzyści">
            <a:extLst>
              <a:ext uri="{FF2B5EF4-FFF2-40B4-BE49-F238E27FC236}">
                <a16:creationId xmlns:a16="http://schemas.microsoft.com/office/drawing/2014/main" xmlns="" id="{A269095C-5BD0-4E23-AB5E-98E62D2595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3365028"/>
              </p:ext>
            </p:extLst>
          </p:nvPr>
        </p:nvGraphicFramePr>
        <p:xfrm>
          <a:off x="7054467" y="3187812"/>
          <a:ext cx="4171721" cy="1841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7" name="Diagram 16" descr="diagram przedstawiający potrzeby i korzyści">
            <a:extLst>
              <a:ext uri="{FF2B5EF4-FFF2-40B4-BE49-F238E27FC236}">
                <a16:creationId xmlns:a16="http://schemas.microsoft.com/office/drawing/2014/main" xmlns="" id="{F2620CA7-8585-4D27-B14A-157C9940AC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8204405"/>
              </p:ext>
            </p:extLst>
          </p:nvPr>
        </p:nvGraphicFramePr>
        <p:xfrm>
          <a:off x="6918719" y="5101510"/>
          <a:ext cx="4270872" cy="1395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168706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: zaokrąglone rogi 17">
            <a:extLst>
              <a:ext uri="{FF2B5EF4-FFF2-40B4-BE49-F238E27FC236}">
                <a16:creationId xmlns:a16="http://schemas.microsoft.com/office/drawing/2014/main" xmlns="" id="{27F0E9C7-77CE-4784-9C4E-C306C21FC186}"/>
              </a:ext>
            </a:extLst>
          </p:cNvPr>
          <p:cNvSpPr/>
          <p:nvPr/>
        </p:nvSpPr>
        <p:spPr>
          <a:xfrm>
            <a:off x="495083" y="84719"/>
            <a:ext cx="11340548" cy="117281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pl-PL" sz="2800" b="1" dirty="0">
              <a:solidFill>
                <a:schemeClr val="bg1"/>
              </a:solidFill>
              <a:latin typeface="Dosis" panose="02010503020202060003" pitchFamily="2" charset="-18"/>
              <a:ea typeface="Montserrat" charset="0"/>
              <a:cs typeface="Montserrat" charset="0"/>
              <a:sym typeface="Sk-Modernist"/>
            </a:endParaRPr>
          </a:p>
        </p:txBody>
      </p:sp>
      <p:sp>
        <p:nvSpPr>
          <p:cNvPr id="5" name="Shape 86"/>
          <p:cNvSpPr/>
          <p:nvPr/>
        </p:nvSpPr>
        <p:spPr>
          <a:xfrm>
            <a:off x="368738" y="270858"/>
            <a:ext cx="11593238" cy="800540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l-PL" sz="2800" b="1" dirty="0">
                <a:solidFill>
                  <a:schemeClr val="bg1"/>
                </a:solidFill>
                <a:latin typeface="Dosis" panose="02010503020202060003" pitchFamily="2" charset="-18"/>
                <a:ea typeface="Montserrat" charset="0"/>
                <a:cs typeface="Montserrat" charset="0"/>
                <a:sym typeface="Sk-Modernist"/>
              </a:rPr>
              <a:t>REALIZACJA WYZNACZONYCH CELÓW KOMUNIKACYJNYCH</a:t>
            </a:r>
          </a:p>
          <a:p>
            <a:pPr algn="ctr">
              <a:lnSpc>
                <a:spcPct val="80000"/>
              </a:lnSpc>
            </a:pPr>
            <a:r>
              <a:rPr lang="pl-PL" sz="2800" b="1" dirty="0">
                <a:solidFill>
                  <a:schemeClr val="bg1"/>
                </a:solidFill>
                <a:latin typeface="Dosis" panose="02010503020202060003" pitchFamily="2" charset="-18"/>
                <a:ea typeface="Montserrat" charset="0"/>
                <a:cs typeface="Montserrat" charset="0"/>
                <a:sym typeface="Sk-Modernist"/>
              </a:rPr>
              <a:t>DZIAŁANIA PR</a:t>
            </a:r>
            <a:endParaRPr sz="2800" b="1" dirty="0">
              <a:solidFill>
                <a:schemeClr val="bg1"/>
              </a:solidFill>
              <a:latin typeface="Dosis" panose="02010503020202060003" pitchFamily="2" charset="-18"/>
              <a:ea typeface="Montserrat" charset="0"/>
              <a:cs typeface="Montserrat" charset="0"/>
              <a:sym typeface="Sk-Modernist"/>
            </a:endParaRP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xmlns="" id="{6522BBBF-3A71-4B8A-B4A2-33D797E89DC4}"/>
              </a:ext>
            </a:extLst>
          </p:cNvPr>
          <p:cNvCxnSpPr>
            <a:cxnSpLocks/>
          </p:cNvCxnSpPr>
          <p:nvPr/>
        </p:nvCxnSpPr>
        <p:spPr>
          <a:xfrm>
            <a:off x="6069211" y="1914026"/>
            <a:ext cx="26789" cy="4806263"/>
          </a:xfrm>
          <a:prstGeom prst="line">
            <a:avLst/>
          </a:prstGeom>
          <a:ln w="38100">
            <a:solidFill>
              <a:srgbClr val="230D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rostokąt 3"/>
          <p:cNvSpPr/>
          <p:nvPr/>
        </p:nvSpPr>
        <p:spPr>
          <a:xfrm>
            <a:off x="368738" y="1908580"/>
            <a:ext cx="5102718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553880"/>
                </a:solidFill>
                <a:latin typeface="Dosis" panose="02010503020202060003" pitchFamily="50" charset="-18"/>
              </a:rPr>
              <a:t>Cele szczegółowe komunikacji w obszarze „Bezpieczeństwo”</a:t>
            </a:r>
          </a:p>
          <a:p>
            <a:r>
              <a:rPr lang="pl-PL" sz="1200" dirty="0">
                <a:latin typeface="Dosis" panose="02010503020202060003" pitchFamily="50" charset="-18"/>
              </a:rPr>
              <a:t>Wzrost świadomości obywateli Polski w zakresie bezpieczeństwa w Internecie, w tym:</a:t>
            </a:r>
          </a:p>
          <a:p>
            <a:pPr marL="171450" lvl="0" indent="-171450" fontAlgn="base">
              <a:buFont typeface="Arial" panose="020B0604020202020204" pitchFamily="34" charset="0"/>
              <a:buChar char="•"/>
            </a:pPr>
            <a:r>
              <a:rPr lang="pl-PL" sz="1200" dirty="0">
                <a:effectLst>
                  <a:outerShdw sx="0" sy="0">
                    <a:srgbClr val="000000"/>
                  </a:outerShdw>
                </a:effectLst>
                <a:latin typeface="Dosis" panose="02010503020202060003" pitchFamily="50" charset="-18"/>
              </a:rPr>
              <a:t>wzrost świadomości zagrożeń związanych z korzystaniem z Internetu wśród osób indywidualnych i przedsiębiorców,</a:t>
            </a:r>
          </a:p>
          <a:p>
            <a:pPr marL="171450" lvl="0" indent="-171450" fontAlgn="base">
              <a:buFont typeface="Arial" panose="020B0604020202020204" pitchFamily="34" charset="0"/>
              <a:buChar char="•"/>
            </a:pPr>
            <a:r>
              <a:rPr lang="pl-PL" sz="1200" dirty="0">
                <a:effectLst>
                  <a:outerShdw sx="0" sy="0">
                    <a:srgbClr val="000000"/>
                  </a:outerShdw>
                </a:effectLst>
                <a:latin typeface="Dosis" panose="02010503020202060003" pitchFamily="50" charset="-18"/>
              </a:rPr>
              <a:t>jednoczesne zachowanie i wzmocnienie postawy zaufania obywateli wobec działań prowadzonych w sieci,</a:t>
            </a:r>
          </a:p>
          <a:p>
            <a:pPr marL="171450" lvl="0" indent="-171450" fontAlgn="base">
              <a:buFont typeface="Arial" panose="020B0604020202020204" pitchFamily="34" charset="0"/>
              <a:buChar char="•"/>
            </a:pPr>
            <a:r>
              <a:rPr lang="pl-PL" sz="1200" dirty="0">
                <a:effectLst>
                  <a:outerShdw sx="0" sy="0">
                    <a:srgbClr val="000000"/>
                  </a:outerShdw>
                </a:effectLst>
                <a:latin typeface="Dosis" panose="02010503020202060003" pitchFamily="50" charset="-18"/>
              </a:rPr>
              <a:t>wzrost świadomości wagi ochrony danych osobowych,</a:t>
            </a:r>
          </a:p>
          <a:p>
            <a:pPr marL="171450" lvl="0" indent="-171450" fontAlgn="base">
              <a:buFont typeface="Arial" panose="020B0604020202020204" pitchFamily="34" charset="0"/>
              <a:buChar char="•"/>
            </a:pPr>
            <a:r>
              <a:rPr lang="pl-PL" sz="1200" dirty="0">
                <a:effectLst>
                  <a:outerShdw sx="0" sy="0">
                    <a:srgbClr val="000000"/>
                  </a:outerShdw>
                </a:effectLst>
                <a:latin typeface="Dosis" panose="02010503020202060003" pitchFamily="50" charset="-18"/>
              </a:rPr>
              <a:t>wzrost świadomości dotyczącej zagrożeń wobec dzieci związanych z ich aktywnością w Internecie (cyberprzemoc, sexting, szkodliwe treści) wśród rodziców i opiekunów.</a:t>
            </a:r>
          </a:p>
          <a:p>
            <a:endParaRPr lang="pl-PL" sz="1200" b="1" dirty="0">
              <a:latin typeface="Dosis" panose="02010503020202060003" pitchFamily="50" charset="-18"/>
            </a:endParaRPr>
          </a:p>
          <a:p>
            <a:r>
              <a:rPr lang="pl-PL" sz="1200" b="1" dirty="0">
                <a:solidFill>
                  <a:srgbClr val="553880"/>
                </a:solidFill>
                <a:latin typeface="Dosis" panose="02010503020202060003" pitchFamily="50" charset="-18"/>
              </a:rPr>
              <a:t>Szczegółowe cele ilościowe</a:t>
            </a:r>
          </a:p>
          <a:p>
            <a:pPr marL="171450" lvl="0" indent="-171450" fontAlgn="base">
              <a:buFont typeface="Arial" panose="020B0604020202020204" pitchFamily="34" charset="0"/>
              <a:buChar char="•"/>
            </a:pPr>
            <a:r>
              <a:rPr lang="pl-PL" sz="1200" dirty="0">
                <a:effectLst>
                  <a:outerShdw sx="0" sy="0">
                    <a:srgbClr val="000000"/>
                  </a:outerShdw>
                </a:effectLst>
                <a:latin typeface="Dosis" panose="02010503020202060003" pitchFamily="50" charset="-18"/>
              </a:rPr>
              <a:t>Osią</a:t>
            </a:r>
            <a:r>
              <a:rPr lang="it-IT" sz="1200" dirty="0">
                <a:effectLst>
                  <a:outerShdw sx="0" sy="0">
                    <a:srgbClr val="000000"/>
                  </a:outerShdw>
                </a:effectLst>
                <a:latin typeface="Dosis" panose="02010503020202060003" pitchFamily="50" charset="-18"/>
              </a:rPr>
              <a:t>gni</a:t>
            </a:r>
            <a:r>
              <a:rPr lang="pl-PL" sz="1200" dirty="0">
                <a:effectLst>
                  <a:outerShdw sx="0" sy="0">
                    <a:srgbClr val="000000"/>
                  </a:outerShdw>
                </a:effectLst>
                <a:latin typeface="Dosis" panose="02010503020202060003" pitchFamily="50" charset="-18"/>
              </a:rPr>
              <a:t>ęcie zasięgu przekazu medialnego na poziomie dotarcia do 90% grupy docelowej, określonego jako analiza medialna badająca zasięg wszystkich informacji prasowych z obszaru bezpieczeństwo wygenerowanych przez agencję w trakcie kampanii i zbadana narzędziami badawczymi – analiza czytelnictwa, analiza słuchalności radia, analiza oglądalności TV, analiza użytkowania portali internetowych.</a:t>
            </a:r>
          </a:p>
          <a:p>
            <a:pPr marL="171450" lvl="0" indent="-171450" fontAlgn="base">
              <a:buFont typeface="Arial" panose="020B0604020202020204" pitchFamily="34" charset="0"/>
              <a:buChar char="•"/>
            </a:pPr>
            <a:r>
              <a:rPr lang="pl-PL" sz="1200" dirty="0">
                <a:effectLst>
                  <a:outerShdw sx="0" sy="0">
                    <a:srgbClr val="000000"/>
                  </a:outerShdw>
                </a:effectLst>
                <a:latin typeface="Dosis" panose="02010503020202060003" pitchFamily="50" charset="-18"/>
              </a:rPr>
              <a:t>Zbudowanie edukacyjnej komunikacji w ujęciu działań PR oraz </a:t>
            </a:r>
            <a:r>
              <a:rPr lang="pl-PL" sz="1200" dirty="0" err="1">
                <a:effectLst>
                  <a:outerShdw sx="0" sy="0">
                    <a:srgbClr val="000000"/>
                  </a:outerShdw>
                </a:effectLst>
                <a:latin typeface="Dosis" panose="02010503020202060003" pitchFamily="50" charset="-18"/>
              </a:rPr>
              <a:t>content</a:t>
            </a:r>
            <a:r>
              <a:rPr lang="pl-PL" sz="1200" dirty="0">
                <a:effectLst>
                  <a:outerShdw sx="0" sy="0">
                    <a:srgbClr val="000000"/>
                  </a:outerShdw>
                </a:effectLst>
                <a:latin typeface="Dosis" panose="02010503020202060003" pitchFamily="50" charset="-18"/>
              </a:rPr>
              <a:t> video na bazie działań edukacyjnych z psychologami. </a:t>
            </a:r>
          </a:p>
          <a:p>
            <a:pPr marL="171450" lvl="0" indent="-171450" fontAlgn="base">
              <a:buFont typeface="Arial" panose="020B0604020202020204" pitchFamily="34" charset="0"/>
              <a:buChar char="•"/>
            </a:pPr>
            <a:r>
              <a:rPr lang="pl-PL" sz="1200" dirty="0">
                <a:effectLst>
                  <a:outerShdw sx="0" sy="0">
                    <a:srgbClr val="000000"/>
                  </a:outerShdw>
                </a:effectLst>
                <a:latin typeface="Dosis" panose="02010503020202060003" pitchFamily="50" charset="-18"/>
              </a:rPr>
              <a:t>Dotarcie do 100 dziennikarzy poprzez spotkania szkoleniowe.</a:t>
            </a:r>
          </a:p>
          <a:p>
            <a:pPr algn="just"/>
            <a:endParaRPr lang="pl-PL" sz="1050" b="1" dirty="0">
              <a:effectLst>
                <a:outerShdw sx="0" sy="0">
                  <a:srgbClr val="000000"/>
                </a:outerShdw>
              </a:effectLst>
              <a:latin typeface="Dosis" panose="02010503020202060003" pitchFamily="50" charset="-18"/>
            </a:endParaRPr>
          </a:p>
          <a:p>
            <a:pPr algn="just"/>
            <a:endParaRPr lang="pl-PL" sz="1050" b="1" dirty="0">
              <a:latin typeface="Dosis" panose="02010503020202060003" pitchFamily="50" charset="-18"/>
            </a:endParaRPr>
          </a:p>
        </p:txBody>
      </p:sp>
      <p:sp>
        <p:nvSpPr>
          <p:cNvPr id="9" name="Prostokąt zaokrąglony 8"/>
          <p:cNvSpPr/>
          <p:nvPr/>
        </p:nvSpPr>
        <p:spPr>
          <a:xfrm>
            <a:off x="1328737" y="1433665"/>
            <a:ext cx="3114675" cy="298787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CELE</a:t>
            </a:r>
          </a:p>
        </p:txBody>
      </p:sp>
      <p:sp>
        <p:nvSpPr>
          <p:cNvPr id="10" name="Prostokąt zaokrąglony 9"/>
          <p:cNvSpPr/>
          <p:nvPr/>
        </p:nvSpPr>
        <p:spPr>
          <a:xfrm>
            <a:off x="7196137" y="1461623"/>
            <a:ext cx="3114675" cy="298787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NARZĘDZIA PR</a:t>
            </a:r>
          </a:p>
        </p:txBody>
      </p:sp>
      <p:sp>
        <p:nvSpPr>
          <p:cNvPr id="11" name="Prostokąt zaokrąglony 10"/>
          <p:cNvSpPr/>
          <p:nvPr/>
        </p:nvSpPr>
        <p:spPr>
          <a:xfrm>
            <a:off x="7517605" y="1802073"/>
            <a:ext cx="2471737" cy="599475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PROCESY BADAWCZE</a:t>
            </a:r>
          </a:p>
        </p:txBody>
      </p:sp>
      <p:sp>
        <p:nvSpPr>
          <p:cNvPr id="12" name="Prostokąt zaokrąglony 11"/>
          <p:cNvSpPr/>
          <p:nvPr/>
        </p:nvSpPr>
        <p:spPr>
          <a:xfrm>
            <a:off x="7517604" y="2476948"/>
            <a:ext cx="2471737" cy="599475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MEDIA RELATIONS</a:t>
            </a:r>
          </a:p>
        </p:txBody>
      </p:sp>
      <p:sp>
        <p:nvSpPr>
          <p:cNvPr id="13" name="Prostokąt zaokrąglony 12"/>
          <p:cNvSpPr/>
          <p:nvPr/>
        </p:nvSpPr>
        <p:spPr>
          <a:xfrm>
            <a:off x="7517603" y="3166118"/>
            <a:ext cx="2471737" cy="599475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WSPÓŁPRACA Z INFLUENCERAMI</a:t>
            </a:r>
          </a:p>
        </p:txBody>
      </p:sp>
      <p:sp>
        <p:nvSpPr>
          <p:cNvPr id="14" name="Prostokąt zaokrąglony 13"/>
          <p:cNvSpPr/>
          <p:nvPr/>
        </p:nvSpPr>
        <p:spPr>
          <a:xfrm>
            <a:off x="7517605" y="3863493"/>
            <a:ext cx="2471737" cy="599475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BRIEFINGI</a:t>
            </a:r>
          </a:p>
        </p:txBody>
      </p:sp>
      <p:sp>
        <p:nvSpPr>
          <p:cNvPr id="15" name="Prostokąt zaokrąglony 14"/>
          <p:cNvSpPr/>
          <p:nvPr/>
        </p:nvSpPr>
        <p:spPr>
          <a:xfrm>
            <a:off x="7517602" y="4578938"/>
            <a:ext cx="2471737" cy="599475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KOMUNIKACJA EKSPERCKA</a:t>
            </a:r>
          </a:p>
        </p:txBody>
      </p:sp>
      <p:sp>
        <p:nvSpPr>
          <p:cNvPr id="16" name="Prostokąt zaokrąglony 15"/>
          <p:cNvSpPr/>
          <p:nvPr/>
        </p:nvSpPr>
        <p:spPr>
          <a:xfrm>
            <a:off x="7517605" y="5250038"/>
            <a:ext cx="2471737" cy="599475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KOMUNIKACJA PORADNIKOWA</a:t>
            </a:r>
          </a:p>
        </p:txBody>
      </p:sp>
      <p:sp>
        <p:nvSpPr>
          <p:cNvPr id="17" name="Prostokąt zaokrąglony 16"/>
          <p:cNvSpPr/>
          <p:nvPr/>
        </p:nvSpPr>
        <p:spPr>
          <a:xfrm>
            <a:off x="7517605" y="5923783"/>
            <a:ext cx="2471737" cy="599475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SOCIAL MEDIA</a:t>
            </a:r>
          </a:p>
        </p:txBody>
      </p:sp>
    </p:spTree>
    <p:extLst>
      <p:ext uri="{BB962C8B-B14F-4D97-AF65-F5344CB8AC3E}">
        <p14:creationId xmlns:p14="http://schemas.microsoft.com/office/powerpoint/2010/main" val="11501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rostokąt zaokrąglony 27"/>
          <p:cNvSpPr/>
          <p:nvPr/>
        </p:nvSpPr>
        <p:spPr>
          <a:xfrm>
            <a:off x="387888" y="1690320"/>
            <a:ext cx="5175630" cy="41692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242527"/>
              </a:solidFill>
              <a:effectLst/>
              <a:uLnTx/>
              <a:uFillTx/>
              <a:latin typeface="Dosis" panose="02010503020202060003" pitchFamily="50" charset="-18"/>
            </a:endParaRPr>
          </a:p>
        </p:txBody>
      </p:sp>
      <p:sp>
        <p:nvSpPr>
          <p:cNvPr id="14" name="Prostokąt: zaokrąglone rogi 17">
            <a:extLst>
              <a:ext uri="{FF2B5EF4-FFF2-40B4-BE49-F238E27FC236}">
                <a16:creationId xmlns:a16="http://schemas.microsoft.com/office/drawing/2014/main" xmlns="" id="{27F0E9C7-77CE-4784-9C4E-C306C21FC186}"/>
              </a:ext>
            </a:extLst>
          </p:cNvPr>
          <p:cNvSpPr/>
          <p:nvPr/>
        </p:nvSpPr>
        <p:spPr>
          <a:xfrm>
            <a:off x="387888" y="18731"/>
            <a:ext cx="11697616" cy="117281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osis" panose="02010503020202060003" pitchFamily="2" charset="-18"/>
              <a:ea typeface="+mn-ea"/>
              <a:cs typeface="+mn-cs"/>
            </a:endParaRPr>
          </a:p>
        </p:txBody>
      </p:sp>
      <p:sp>
        <p:nvSpPr>
          <p:cNvPr id="5" name="Shape 86"/>
          <p:cNvSpPr/>
          <p:nvPr/>
        </p:nvSpPr>
        <p:spPr>
          <a:xfrm>
            <a:off x="534591" y="208734"/>
            <a:ext cx="11133073" cy="781752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osis" panose="02010503020202060003" pitchFamily="2" charset="-18"/>
                <a:ea typeface="Montserrat" charset="0"/>
                <a:cs typeface="Montserrat" charset="0"/>
                <a:sym typeface="Sk-Modernist"/>
              </a:rPr>
              <a:t>DOROSŁA GRUPA DOCELOWA POTRZEBUJE PORADY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osis" panose="02010503020202060003" pitchFamily="2" charset="-18"/>
                <a:ea typeface="Montserrat" charset="0"/>
                <a:cs typeface="Montserrat" charset="0"/>
                <a:sym typeface="Sk-Modernist"/>
              </a:rPr>
              <a:t>KOMUNIKACJA PORADNIKOWA Z UDZIAŁEM EKSPERTA NASK</a:t>
            </a:r>
          </a:p>
        </p:txBody>
      </p:sp>
      <p:sp>
        <p:nvSpPr>
          <p:cNvPr id="27" name="pole tekstowe 26"/>
          <p:cNvSpPr txBox="1"/>
          <p:nvPr/>
        </p:nvSpPr>
        <p:spPr>
          <a:xfrm>
            <a:off x="534591" y="2089914"/>
            <a:ext cx="4764522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553880"/>
                </a:solidFill>
                <a:latin typeface="Dosis" panose="02010503020202060003" pitchFamily="50" charset="-18"/>
              </a:rPr>
              <a:t>Insight komunikacyjny</a:t>
            </a:r>
          </a:p>
          <a:p>
            <a:endParaRPr lang="pl-PL" sz="1600" dirty="0">
              <a:latin typeface="Dosis" panose="02010503020202060003" pitchFamily="50" charset="-18"/>
            </a:endParaRPr>
          </a:p>
          <a:p>
            <a:r>
              <a:rPr lang="de-DE" sz="1600" dirty="0">
                <a:latin typeface="Dosis" panose="02010503020202060003" pitchFamily="50" charset="-18"/>
              </a:rPr>
              <a:t>INTERNET - </a:t>
            </a:r>
            <a:r>
              <a:rPr lang="pl-PL" sz="1600" dirty="0">
                <a:latin typeface="Dosis" panose="02010503020202060003" pitchFamily="50" charset="-18"/>
              </a:rPr>
              <a:t>jest obok nas na co dzień, nie wyobrażamy sobie wielu czynności bez jego udziału, ale czy tak naprawdę wiemy jak działa oraz jak powinniśmy z niego rozsądnie korzystać? Osoby z grupy docelowej podchodzą do Internetu jak do powszechnego narzędzia, wielokrotnie nie zastanawiając się, jak korzystać z niego w sposób odpowiedzialny. Za pośrednictwem prostej i zrozumiałej komunikacji o charakterze edukacyjnym, powinniśmy im przybliżyć podstawowe zasady związane z bezpieczeństwem w sieci.</a:t>
            </a:r>
          </a:p>
        </p:txBody>
      </p:sp>
      <p:pic>
        <p:nvPicPr>
          <p:cNvPr id="20" name="Obraz 19" descr="Diagram przedstawiający diagnozę komunikacyjną">
            <a:extLst>
              <a:ext uri="{FF2B5EF4-FFF2-40B4-BE49-F238E27FC236}">
                <a16:creationId xmlns:a16="http://schemas.microsoft.com/office/drawing/2014/main" xmlns="" id="{C3CE697C-5FBE-4311-9EE6-67DCBC297F2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81552"/>
            <a:ext cx="5835177" cy="51724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519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Podobny obra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759" y="5453845"/>
            <a:ext cx="1327150" cy="82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Obraz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2720" y="5382938"/>
            <a:ext cx="1239680" cy="909098"/>
          </a:xfrm>
          <a:prstGeom prst="rect">
            <a:avLst/>
          </a:prstGeom>
        </p:spPr>
      </p:pic>
      <p:pic>
        <p:nvPicPr>
          <p:cNvPr id="37" name="Obraz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6261" y="5471672"/>
            <a:ext cx="1209517" cy="848467"/>
          </a:xfrm>
          <a:prstGeom prst="rect">
            <a:avLst/>
          </a:prstGeom>
        </p:spPr>
      </p:pic>
      <p:sp>
        <p:nvSpPr>
          <p:cNvPr id="28" name="Prostokąt zaokrąglony 27"/>
          <p:cNvSpPr/>
          <p:nvPr/>
        </p:nvSpPr>
        <p:spPr>
          <a:xfrm>
            <a:off x="686863" y="1251061"/>
            <a:ext cx="10742598" cy="9063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: zaokrąglone rogi 17">
            <a:extLst>
              <a:ext uri="{FF2B5EF4-FFF2-40B4-BE49-F238E27FC236}">
                <a16:creationId xmlns:a16="http://schemas.microsoft.com/office/drawing/2014/main" xmlns="" id="{27F0E9C7-77CE-4784-9C4E-C306C21FC186}"/>
              </a:ext>
            </a:extLst>
          </p:cNvPr>
          <p:cNvSpPr/>
          <p:nvPr/>
        </p:nvSpPr>
        <p:spPr>
          <a:xfrm>
            <a:off x="387888" y="18731"/>
            <a:ext cx="11697616" cy="117281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000" b="1" dirty="0">
              <a:solidFill>
                <a:schemeClr val="bg1"/>
              </a:solidFill>
              <a:latin typeface="Dosis" panose="02010503020202060003" pitchFamily="2" charset="-18"/>
            </a:endParaRPr>
          </a:p>
        </p:txBody>
      </p:sp>
      <p:sp>
        <p:nvSpPr>
          <p:cNvPr id="5" name="Shape 86"/>
          <p:cNvSpPr/>
          <p:nvPr/>
        </p:nvSpPr>
        <p:spPr>
          <a:xfrm>
            <a:off x="534591" y="351648"/>
            <a:ext cx="11133073" cy="437043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l-PL" sz="2800" b="1" dirty="0">
                <a:solidFill>
                  <a:schemeClr val="bg1"/>
                </a:solidFill>
                <a:latin typeface="Dosis" panose="02010503020202060003" pitchFamily="2" charset="-18"/>
                <a:ea typeface="Montserrat" charset="0"/>
                <a:cs typeface="Montserrat" charset="0"/>
                <a:sym typeface="Sk-Modernist"/>
              </a:rPr>
              <a:t>MEDIA PORADNIKOWE NASZYM SPRZYMIERZEŃCEM</a:t>
            </a:r>
          </a:p>
        </p:txBody>
      </p:sp>
      <p:sp>
        <p:nvSpPr>
          <p:cNvPr id="27" name="pole tekstowe 26"/>
          <p:cNvSpPr txBox="1"/>
          <p:nvPr/>
        </p:nvSpPr>
        <p:spPr>
          <a:xfrm>
            <a:off x="686863" y="1293323"/>
            <a:ext cx="107425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latin typeface="Dosis" panose="02010503020202060003"/>
              </a:rPr>
              <a:t>Zdefiniowana w obszarze „Bezpieczeństwo” grupa docelowa osób dorosłych potrzebuje prostego komunikatu odnoszącego się </a:t>
            </a:r>
            <a:r>
              <a:rPr lang="pt-PT" sz="1400" dirty="0"/>
              <a:t>do reali</a:t>
            </a:r>
            <a:r>
              <a:rPr lang="es-ES_tradnl" sz="1400" dirty="0"/>
              <a:t>ó</a:t>
            </a:r>
            <a:r>
              <a:rPr lang="pl-PL" sz="1400" dirty="0">
                <a:latin typeface="Dosis" panose="02010503020202060003"/>
              </a:rPr>
              <a:t>w ich życia codziennego. Styl prowadzonej komunikacji musi realizować te cele, dlatego działania PR oparte na media relations wzmocnimy współpracą z ekspertami w prostym ujęciu typu: PYTANIE-ODPOWIEDŹ. </a:t>
            </a:r>
          </a:p>
        </p:txBody>
      </p:sp>
      <p:cxnSp>
        <p:nvCxnSpPr>
          <p:cNvPr id="29" name="Łącznik prosty 28">
            <a:extLst>
              <a:ext uri="{FF2B5EF4-FFF2-40B4-BE49-F238E27FC236}">
                <a16:creationId xmlns:a16="http://schemas.microsoft.com/office/drawing/2014/main" xmlns="" id="{6522BBBF-3A71-4B8A-B4A2-33D797E89DC4}"/>
              </a:ext>
            </a:extLst>
          </p:cNvPr>
          <p:cNvCxnSpPr>
            <a:cxnSpLocks/>
          </p:cNvCxnSpPr>
          <p:nvPr/>
        </p:nvCxnSpPr>
        <p:spPr>
          <a:xfrm>
            <a:off x="5656774" y="2312538"/>
            <a:ext cx="0" cy="4120372"/>
          </a:xfrm>
          <a:prstGeom prst="line">
            <a:avLst/>
          </a:prstGeom>
          <a:ln w="38100">
            <a:solidFill>
              <a:srgbClr val="230D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rostokąt zaokrąglony 29"/>
          <p:cNvSpPr/>
          <p:nvPr/>
        </p:nvSpPr>
        <p:spPr>
          <a:xfrm>
            <a:off x="467688" y="2225464"/>
            <a:ext cx="4950413" cy="416041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chemeClr val="bg1"/>
                </a:solidFill>
                <a:latin typeface="Dosis" panose="02010503020202060003" pitchFamily="2" charset="-18"/>
              </a:rPr>
              <a:t>PRZYKŁADOWY WĄTEK</a:t>
            </a:r>
          </a:p>
        </p:txBody>
      </p:sp>
      <p:sp>
        <p:nvSpPr>
          <p:cNvPr id="31" name="Prostokąt zaokrąglony 30"/>
          <p:cNvSpPr/>
          <p:nvPr/>
        </p:nvSpPr>
        <p:spPr>
          <a:xfrm>
            <a:off x="6101128" y="2275835"/>
            <a:ext cx="4950413" cy="416041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chemeClr val="bg1"/>
                </a:solidFill>
                <a:latin typeface="Dosis" panose="02010503020202060003" pitchFamily="2" charset="-18"/>
              </a:rPr>
              <a:t>PRZYKŁADOWA WIZUALIZACJA</a:t>
            </a:r>
          </a:p>
        </p:txBody>
      </p:sp>
      <p:sp>
        <p:nvSpPr>
          <p:cNvPr id="32" name="Prostokąt 31"/>
          <p:cNvSpPr/>
          <p:nvPr/>
        </p:nvSpPr>
        <p:spPr>
          <a:xfrm>
            <a:off x="281262" y="3053901"/>
            <a:ext cx="5256176" cy="2120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0"/>
              </a:spcAft>
            </a:pPr>
            <a:r>
              <a:rPr lang="pl-PL" b="1" u="sng" dirty="0">
                <a:solidFill>
                  <a:srgbClr val="69358A"/>
                </a:solidFill>
                <a:latin typeface="Dosis" panose="02010503020202060003" pitchFamily="2" charset="-18"/>
              </a:rPr>
              <a:t>Jak uniknąć ataku haker</a:t>
            </a:r>
            <a:r>
              <a:rPr lang="es-ES_tradnl" b="1" u="sng" dirty="0">
                <a:solidFill>
                  <a:srgbClr val="69358A"/>
                </a:solidFill>
                <a:latin typeface="Dosis" panose="02010503020202060003" pitchFamily="2" charset="-18"/>
              </a:rPr>
              <a:t>ó</a:t>
            </a:r>
            <a:r>
              <a:rPr lang="pl-PL" b="1" u="sng" dirty="0">
                <a:solidFill>
                  <a:srgbClr val="69358A"/>
                </a:solidFill>
                <a:latin typeface="Dosis" panose="02010503020202060003" pitchFamily="2" charset="-18"/>
              </a:rPr>
              <a:t>w?</a:t>
            </a: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1200"/>
              </a:spcAft>
            </a:pPr>
            <a:r>
              <a:rPr lang="pl-PL" sz="1400" dirty="0">
                <a:latin typeface="Dosis" panose="02010503020202060003"/>
                <a:ea typeface="Times New Roman" panose="02020603050405020304" pitchFamily="18" charset="0"/>
                <a:cs typeface="Times New Roman" panose="02020603050405020304" pitchFamily="18" charset="0"/>
              </a:rPr>
              <a:t>Wystarczy pamiętać o kilku podstawowych zasadach bezpieczeństwa w sieci. Jedną z najważniejszych jest nieotwieranie wiadomości ani załącznik</a:t>
            </a:r>
            <a:r>
              <a:rPr lang="es-ES_tradnl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pl-PL" sz="1400" dirty="0">
                <a:latin typeface="Dosis" panose="02010503020202060003"/>
                <a:ea typeface="Times New Roman" panose="02020603050405020304" pitchFamily="18" charset="0"/>
                <a:cs typeface="Times New Roman" panose="02020603050405020304" pitchFamily="18" charset="0"/>
              </a:rPr>
              <a:t>w pochodzących od nieznanych adresat</a:t>
            </a:r>
            <a:r>
              <a:rPr lang="es-ES_tradnl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pl-PL" sz="1400" dirty="0">
                <a:latin typeface="Dosis" panose="02010503020202060003"/>
                <a:ea typeface="Times New Roman" panose="02020603050405020304" pitchFamily="18" charset="0"/>
                <a:cs typeface="Times New Roman" panose="02020603050405020304" pitchFamily="18" charset="0"/>
              </a:rPr>
              <a:t>w. Nie powinniśmy r</a:t>
            </a:r>
            <a:r>
              <a:rPr lang="es-ES_tradnl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pl-PL" sz="1400" dirty="0">
                <a:latin typeface="Dosis" panose="02010503020202060003"/>
                <a:ea typeface="Times New Roman" panose="02020603050405020304" pitchFamily="18" charset="0"/>
                <a:cs typeface="Times New Roman" panose="02020603050405020304" pitchFamily="18" charset="0"/>
              </a:rPr>
              <a:t>wnież pobierać żadnych treś</a:t>
            </a:r>
            <a:r>
              <a:rPr lang="de-DE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 z niepewnych </a:t>
            </a:r>
            <a:r>
              <a:rPr lang="pl-PL" sz="1400" dirty="0">
                <a:latin typeface="Dosis" panose="02010503020202060003"/>
                <a:ea typeface="Times New Roman" panose="02020603050405020304" pitchFamily="18" charset="0"/>
                <a:cs typeface="Times New Roman" panose="02020603050405020304" pitchFamily="18" charset="0"/>
              </a:rPr>
              <a:t>źr</a:t>
            </a:r>
            <a:r>
              <a:rPr lang="es-ES_tradnl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pl-PL" sz="1400" dirty="0">
                <a:latin typeface="Dosis" panose="02010503020202060003"/>
                <a:ea typeface="Times New Roman" panose="02020603050405020304" pitchFamily="18" charset="0"/>
                <a:cs typeface="Times New Roman" panose="02020603050405020304" pitchFamily="18" charset="0"/>
              </a:rPr>
              <a:t>deł – stanowią one potencjalne zagrożenie zainfekowania naszego komputera. Bardzo ważne jest r</a:t>
            </a:r>
            <a:r>
              <a:rPr lang="es-ES_tradnl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pl-PL" sz="1400" dirty="0">
                <a:latin typeface="Dosis" panose="02010503020202060003"/>
                <a:ea typeface="Times New Roman" panose="02020603050405020304" pitchFamily="18" charset="0"/>
                <a:cs typeface="Times New Roman" panose="02020603050405020304" pitchFamily="18" charset="0"/>
              </a:rPr>
              <a:t>wnież to, aby sprzęt, z kt</a:t>
            </a:r>
            <a:r>
              <a:rPr lang="es-ES_tradnl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pl-PL" sz="1400" dirty="0">
                <a:latin typeface="Dosis" panose="02010503020202060003"/>
                <a:ea typeface="Times New Roman" panose="02020603050405020304" pitchFamily="18" charset="0"/>
                <a:cs typeface="Times New Roman" panose="02020603050405020304" pitchFamily="18" charset="0"/>
              </a:rPr>
              <a:t>rego korzystamy posiadał odpowiednie oprogramowanie antywirusowe.</a:t>
            </a:r>
          </a:p>
        </p:txBody>
      </p:sp>
      <p:pic>
        <p:nvPicPr>
          <p:cNvPr id="33" name="Obraz 32" descr="przykładowa wizualizacja wypowiedzi eksperta w czasopiśmie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63" y="2821829"/>
            <a:ext cx="4531242" cy="194075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4" name="Prostokąt zaokrąglony 33"/>
          <p:cNvSpPr/>
          <p:nvPr/>
        </p:nvSpPr>
        <p:spPr>
          <a:xfrm>
            <a:off x="7404818" y="4910925"/>
            <a:ext cx="2708558" cy="281651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chemeClr val="bg1"/>
                </a:solidFill>
                <a:latin typeface="Dosis" panose="02010503020202060003" pitchFamily="2" charset="-18"/>
              </a:rPr>
              <a:t>MEDIA</a:t>
            </a:r>
          </a:p>
        </p:txBody>
      </p:sp>
      <p:sp>
        <p:nvSpPr>
          <p:cNvPr id="35" name="pole tekstowe 34"/>
          <p:cNvSpPr txBox="1"/>
          <p:nvPr/>
        </p:nvSpPr>
        <p:spPr>
          <a:xfrm>
            <a:off x="6058162" y="5250285"/>
            <a:ext cx="5670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latin typeface="Dosis" panose="02010503020202060003"/>
              </a:rPr>
              <a:t>6 najpopularniejszych tygodników w grupie docelowej:</a:t>
            </a:r>
          </a:p>
        </p:txBody>
      </p:sp>
      <p:pic>
        <p:nvPicPr>
          <p:cNvPr id="3074" name="Picture 2" descr="Znalezione obrazy dla zapytania Å¼ycie na gorÄco 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653" y="5587690"/>
            <a:ext cx="724949" cy="5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Obraz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6045" y="5618351"/>
            <a:ext cx="933886" cy="498072"/>
          </a:xfrm>
          <a:prstGeom prst="rect">
            <a:avLst/>
          </a:prstGeom>
        </p:spPr>
      </p:pic>
      <p:pic>
        <p:nvPicPr>
          <p:cNvPr id="41" name="Obraz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17439" y="5528337"/>
            <a:ext cx="964112" cy="73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27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rostokąt zaokrąglony 27"/>
          <p:cNvSpPr/>
          <p:nvPr/>
        </p:nvSpPr>
        <p:spPr>
          <a:xfrm>
            <a:off x="387888" y="2232923"/>
            <a:ext cx="5175630" cy="33319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242527"/>
              </a:solidFill>
              <a:effectLst/>
              <a:uLnTx/>
              <a:uFillTx/>
              <a:latin typeface="Dosis" panose="02010503020202060003" pitchFamily="50" charset="-18"/>
              <a:ea typeface="+mn-ea"/>
              <a:cs typeface="+mn-cs"/>
            </a:endParaRPr>
          </a:p>
        </p:txBody>
      </p:sp>
      <p:sp>
        <p:nvSpPr>
          <p:cNvPr id="14" name="Prostokąt: zaokrąglone rogi 17">
            <a:extLst>
              <a:ext uri="{FF2B5EF4-FFF2-40B4-BE49-F238E27FC236}">
                <a16:creationId xmlns:a16="http://schemas.microsoft.com/office/drawing/2014/main" xmlns="" id="{27F0E9C7-77CE-4784-9C4E-C306C21FC186}"/>
              </a:ext>
            </a:extLst>
          </p:cNvPr>
          <p:cNvSpPr/>
          <p:nvPr/>
        </p:nvSpPr>
        <p:spPr>
          <a:xfrm>
            <a:off x="387888" y="18731"/>
            <a:ext cx="11697616" cy="117281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osis" panose="02010503020202060003" pitchFamily="2" charset="-18"/>
              <a:ea typeface="+mn-ea"/>
              <a:cs typeface="+mn-cs"/>
            </a:endParaRPr>
          </a:p>
        </p:txBody>
      </p:sp>
      <p:sp>
        <p:nvSpPr>
          <p:cNvPr id="5" name="Shape 86"/>
          <p:cNvSpPr/>
          <p:nvPr/>
        </p:nvSpPr>
        <p:spPr>
          <a:xfrm>
            <a:off x="534591" y="208734"/>
            <a:ext cx="11133073" cy="1126462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osis" panose="02010503020202060003" pitchFamily="2" charset="-18"/>
                <a:ea typeface="Montserrat" charset="0"/>
                <a:cs typeface="Montserrat" charset="0"/>
                <a:sym typeface="Sk-Modernist"/>
              </a:rPr>
              <a:t>MALI PRZEDSIĘBIORCY NIE ZDAJĄ SOBIE SPRAWY Z POZIOMU BEZPIECZEŃSTWA, JAKI POWINNI WDROŻYĆ W SWOICH FIRMACH</a:t>
            </a:r>
          </a:p>
        </p:txBody>
      </p:sp>
      <p:sp>
        <p:nvSpPr>
          <p:cNvPr id="27" name="pole tekstowe 26"/>
          <p:cNvSpPr txBox="1"/>
          <p:nvPr/>
        </p:nvSpPr>
        <p:spPr>
          <a:xfrm>
            <a:off x="593442" y="2373525"/>
            <a:ext cx="47645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5538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Insight komunikacyjny</a:t>
            </a:r>
          </a:p>
          <a:p>
            <a:pPr lvl="0"/>
            <a:endParaRPr lang="pl-PL" dirty="0">
              <a:latin typeface="Dosis" panose="02010503020202060003" pitchFamily="50" charset="-18"/>
            </a:endParaRPr>
          </a:p>
          <a:p>
            <a:pPr lvl="0"/>
            <a:r>
              <a:rPr lang="pl-PL" dirty="0">
                <a:latin typeface="Dosis" panose="02010503020202060003" pitchFamily="50" charset="-18"/>
              </a:rPr>
              <a:t>Poziom bezpieczeństwa teleinformatycznego w małych i średnich firmach pozostaje na mało zaawansowanym poziomie. Wynika to w dużej mierze z braku świadomości zagrożeń. Rolą działań PR jest edukacja w zakresie sposobów przeciwdziałania negatywnym skutkom cyberprzemocy, poprzez wzmacnianie świadomości przedsiębiorców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242527"/>
              </a:solidFill>
              <a:effectLst/>
              <a:uLnTx/>
              <a:uFillTx/>
              <a:latin typeface="Dosis" panose="02010503020202060003" pitchFamily="50" charset="-18"/>
            </a:endParaRPr>
          </a:p>
        </p:txBody>
      </p:sp>
      <p:sp>
        <p:nvSpPr>
          <p:cNvPr id="2" name="Prostokąt: zaokrąglone rogi 1">
            <a:extLst>
              <a:ext uri="{FF2B5EF4-FFF2-40B4-BE49-F238E27FC236}">
                <a16:creationId xmlns:a16="http://schemas.microsoft.com/office/drawing/2014/main" xmlns="" id="{BD3C0384-4FF1-4927-B001-2F3D71D62247}"/>
              </a:ext>
            </a:extLst>
          </p:cNvPr>
          <p:cNvSpPr/>
          <p:nvPr/>
        </p:nvSpPr>
        <p:spPr>
          <a:xfrm>
            <a:off x="6096000" y="1520328"/>
            <a:ext cx="5708112" cy="117281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POZYCJONOWANIE EKSPERTÓW NASK</a:t>
            </a:r>
          </a:p>
        </p:txBody>
      </p:sp>
      <p:sp>
        <p:nvSpPr>
          <p:cNvPr id="8" name="Prostokąt: zaokrąglone rogi 7">
            <a:extLst>
              <a:ext uri="{FF2B5EF4-FFF2-40B4-BE49-F238E27FC236}">
                <a16:creationId xmlns:a16="http://schemas.microsoft.com/office/drawing/2014/main" xmlns="" id="{B1DC5ED7-5014-49D5-A190-8FA80E55469D}"/>
              </a:ext>
            </a:extLst>
          </p:cNvPr>
          <p:cNvSpPr/>
          <p:nvPr/>
        </p:nvSpPr>
        <p:spPr>
          <a:xfrm>
            <a:off x="6096000" y="2839637"/>
            <a:ext cx="5708112" cy="117281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KOMUNIKACJA EDUKACYJNA</a:t>
            </a:r>
          </a:p>
        </p:txBody>
      </p:sp>
      <p:sp>
        <p:nvSpPr>
          <p:cNvPr id="9" name="Prostokąt: zaokrąglone rogi 8">
            <a:extLst>
              <a:ext uri="{FF2B5EF4-FFF2-40B4-BE49-F238E27FC236}">
                <a16:creationId xmlns:a16="http://schemas.microsoft.com/office/drawing/2014/main" xmlns="" id="{C17A56E5-89C1-4348-BBEB-1B630D611720}"/>
              </a:ext>
            </a:extLst>
          </p:cNvPr>
          <p:cNvSpPr/>
          <p:nvPr/>
        </p:nvSpPr>
        <p:spPr>
          <a:xfrm>
            <a:off x="6096000" y="4164855"/>
            <a:ext cx="5708112" cy="117281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INTERPRETACJA BADAŃ</a:t>
            </a:r>
          </a:p>
        </p:txBody>
      </p:sp>
    </p:spTree>
    <p:extLst>
      <p:ext uri="{BB962C8B-B14F-4D97-AF65-F5344CB8AC3E}">
        <p14:creationId xmlns:p14="http://schemas.microsoft.com/office/powerpoint/2010/main" val="416563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rostokąt zaokrąglony 27"/>
          <p:cNvSpPr/>
          <p:nvPr/>
        </p:nvSpPr>
        <p:spPr>
          <a:xfrm>
            <a:off x="686863" y="1251061"/>
            <a:ext cx="10742598" cy="9063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>
              <a:latin typeface="Dosis" panose="02010503020202060003" pitchFamily="50" charset="-18"/>
            </a:endParaRPr>
          </a:p>
        </p:txBody>
      </p:sp>
      <p:sp>
        <p:nvSpPr>
          <p:cNvPr id="14" name="Prostokąt: zaokrąglone rogi 17">
            <a:extLst>
              <a:ext uri="{FF2B5EF4-FFF2-40B4-BE49-F238E27FC236}">
                <a16:creationId xmlns:a16="http://schemas.microsoft.com/office/drawing/2014/main" xmlns="" id="{27F0E9C7-77CE-4784-9C4E-C306C21FC186}"/>
              </a:ext>
            </a:extLst>
          </p:cNvPr>
          <p:cNvSpPr/>
          <p:nvPr/>
        </p:nvSpPr>
        <p:spPr>
          <a:xfrm>
            <a:off x="387888" y="64495"/>
            <a:ext cx="11340548" cy="117281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000" b="1" dirty="0">
              <a:solidFill>
                <a:schemeClr val="bg1"/>
              </a:solidFill>
              <a:latin typeface="Dosis" panose="02010503020202060003" pitchFamily="50" charset="-18"/>
            </a:endParaRPr>
          </a:p>
        </p:txBody>
      </p:sp>
      <p:sp>
        <p:nvSpPr>
          <p:cNvPr id="5" name="Shape 86"/>
          <p:cNvSpPr/>
          <p:nvPr/>
        </p:nvSpPr>
        <p:spPr>
          <a:xfrm>
            <a:off x="594912" y="251789"/>
            <a:ext cx="10741446" cy="781752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l-PL" sz="2800" b="1" dirty="0">
                <a:solidFill>
                  <a:schemeClr val="bg1"/>
                </a:solidFill>
                <a:latin typeface="Dosis" panose="02010503020202060003" pitchFamily="50" charset="-18"/>
                <a:ea typeface="Montserrat" charset="0"/>
                <a:cs typeface="Montserrat" charset="0"/>
                <a:sym typeface="Sk-Modernist"/>
              </a:rPr>
              <a:t>PRZYKŁADOWE NARZĘDZIE PR</a:t>
            </a:r>
          </a:p>
          <a:p>
            <a:pPr algn="ctr">
              <a:lnSpc>
                <a:spcPct val="80000"/>
              </a:lnSpc>
            </a:pPr>
            <a:r>
              <a:rPr lang="pl-PL" sz="2800" b="1" dirty="0">
                <a:solidFill>
                  <a:schemeClr val="bg1"/>
                </a:solidFill>
                <a:latin typeface="Dosis" panose="02010503020202060003" pitchFamily="50" charset="-18"/>
                <a:ea typeface="Montserrat" charset="0"/>
                <a:cs typeface="Montserrat" charset="0"/>
                <a:sym typeface="Sk-Modernist"/>
              </a:rPr>
              <a:t>EDUKACYJNO–EKSPERCKA KOMUNIKACJA DO PRZEDSIĘBIORCÓW</a:t>
            </a:r>
          </a:p>
        </p:txBody>
      </p:sp>
      <p:sp>
        <p:nvSpPr>
          <p:cNvPr id="27" name="pole tekstowe 26"/>
          <p:cNvSpPr txBox="1"/>
          <p:nvPr/>
        </p:nvSpPr>
        <p:spPr>
          <a:xfrm>
            <a:off x="686863" y="1442627"/>
            <a:ext cx="10742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400" dirty="0">
                <a:latin typeface="Dosis" panose="02010503020202060003" pitchFamily="50" charset="-18"/>
              </a:rPr>
              <a:t>W przypadku przedsiębiorców, podobnie jak osób indywidualnych, musimy posłużyć się przekazem o charakterze edukacyjno-informacyjnym, przedstawiając realne przykłady zaniechania procedur bezpieczeństwa i wynikające z tego zagrożenia oraz ich konsekwencje.</a:t>
            </a:r>
          </a:p>
        </p:txBody>
      </p:sp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xmlns="" id="{6522BBBF-3A71-4B8A-B4A2-33D797E89DC4}"/>
              </a:ext>
            </a:extLst>
          </p:cNvPr>
          <p:cNvCxnSpPr>
            <a:cxnSpLocks/>
          </p:cNvCxnSpPr>
          <p:nvPr/>
        </p:nvCxnSpPr>
        <p:spPr>
          <a:xfrm>
            <a:off x="5741441" y="2312538"/>
            <a:ext cx="0" cy="4120372"/>
          </a:xfrm>
          <a:prstGeom prst="line">
            <a:avLst/>
          </a:prstGeom>
          <a:ln w="38100">
            <a:solidFill>
              <a:srgbClr val="230D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rostokąt zaokrąglony 20"/>
          <p:cNvSpPr/>
          <p:nvPr/>
        </p:nvSpPr>
        <p:spPr>
          <a:xfrm>
            <a:off x="6096000" y="2225464"/>
            <a:ext cx="5333458" cy="416041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chemeClr val="bg1"/>
                </a:solidFill>
                <a:latin typeface="Dosis" panose="02010503020202060003" pitchFamily="50" charset="-18"/>
              </a:rPr>
              <a:t>PRZYKŁADOWE WĄTKI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6048816" y="2765809"/>
            <a:ext cx="50302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pl-PL" sz="1400" dirty="0">
                <a:latin typeface="Dosis" panose="02010503020202060003" pitchFamily="50" charset="-18"/>
              </a:rPr>
              <a:t>Zasoby Twojej firmy, a świadomość pracowników w zakresie zagrożeń w sieci.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pl-PL" sz="1400" dirty="0">
                <a:latin typeface="Dosis" panose="02010503020202060003" pitchFamily="50" charset="-18"/>
              </a:rPr>
              <a:t>Bezpieczeństwo dostępu – mechanizmy uwierzytelniania.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pl-PL" sz="1400" dirty="0">
                <a:latin typeface="Dosis" panose="02010503020202060003" pitchFamily="50" charset="-18"/>
              </a:rPr>
              <a:t>Bezpieczeństwo danych – jak nie narazić ich na atak hakerów?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pl-PL" sz="1400" dirty="0">
                <a:latin typeface="Dosis" panose="02010503020202060003" pitchFamily="50" charset="-18"/>
              </a:rPr>
              <a:t>Internet jako podstawowe narzędzie pracy – jak odpowiedzialnie z niego korzystać?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pl-PL" sz="1400" dirty="0">
                <a:latin typeface="Dosis" panose="02010503020202060003" pitchFamily="50" charset="-18"/>
              </a:rPr>
              <a:t>Strona Twojej firmy – jak zabezpieczyć ją przed atakiem?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pl-PL" sz="1400" dirty="0">
                <a:latin typeface="Dosis" panose="02010503020202060003" pitchFamily="50" charset="-18"/>
              </a:rPr>
              <a:t>Wsparcie IT – wewnątrz czy na zewnątrz firmy? Plusy i minusy.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pl-PL" sz="1400" dirty="0">
                <a:latin typeface="Dosis" panose="02010503020202060003" pitchFamily="50" charset="-18"/>
              </a:rPr>
              <a:t>Kradzież istotnych danych – kroki, które należy podjąć. 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pl-PL" sz="1400" dirty="0">
                <a:latin typeface="Dosis" panose="02010503020202060003" pitchFamily="50" charset="-18"/>
              </a:rPr>
              <a:t>Czynnik ludzki jako najsłabsze ogniwo bezpieczeństwa IT w firmie.</a:t>
            </a:r>
          </a:p>
        </p:txBody>
      </p:sp>
      <p:sp>
        <p:nvSpPr>
          <p:cNvPr id="23" name="Prostokąt zaokrąglony 22"/>
          <p:cNvSpPr/>
          <p:nvPr/>
        </p:nvSpPr>
        <p:spPr>
          <a:xfrm>
            <a:off x="686863" y="2219290"/>
            <a:ext cx="4731238" cy="416041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chemeClr val="bg1"/>
                </a:solidFill>
                <a:latin typeface="Dosis" panose="02010503020202060003" pitchFamily="50" charset="-18"/>
              </a:rPr>
              <a:t>NARZĘDZIA</a:t>
            </a:r>
          </a:p>
        </p:txBody>
      </p:sp>
      <p:sp>
        <p:nvSpPr>
          <p:cNvPr id="3" name="Prostokąt zaokrąglony 2"/>
          <p:cNvSpPr/>
          <p:nvPr/>
        </p:nvSpPr>
        <p:spPr>
          <a:xfrm>
            <a:off x="1398022" y="2790857"/>
            <a:ext cx="2902515" cy="424472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latin typeface="Dosis" panose="02010503020202060003" pitchFamily="50" charset="-18"/>
              </a:rPr>
              <a:t>Materiały prasowe</a:t>
            </a:r>
          </a:p>
        </p:txBody>
      </p:sp>
      <p:sp>
        <p:nvSpPr>
          <p:cNvPr id="25" name="Prostokąt zaokrąglony 24"/>
          <p:cNvSpPr/>
          <p:nvPr/>
        </p:nvSpPr>
        <p:spPr>
          <a:xfrm>
            <a:off x="1398021" y="3426237"/>
            <a:ext cx="2902515" cy="424472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latin typeface="Dosis" panose="02010503020202060003" pitchFamily="50" charset="-18"/>
              </a:rPr>
              <a:t>Pozycjonowanie ekspertów</a:t>
            </a:r>
          </a:p>
        </p:txBody>
      </p:sp>
      <p:sp>
        <p:nvSpPr>
          <p:cNvPr id="36" name="Prostokąt zaokrąglony 35"/>
          <p:cNvSpPr/>
          <p:nvPr/>
        </p:nvSpPr>
        <p:spPr>
          <a:xfrm>
            <a:off x="1398022" y="4081957"/>
            <a:ext cx="2902515" cy="424472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latin typeface="Dosis" panose="02010503020202060003" pitchFamily="50" charset="-18"/>
              </a:rPr>
              <a:t>Materiały video do SM</a:t>
            </a:r>
          </a:p>
        </p:txBody>
      </p:sp>
      <p:sp>
        <p:nvSpPr>
          <p:cNvPr id="40" name="Prostokąt zaokrąglony 39"/>
          <p:cNvSpPr/>
          <p:nvPr/>
        </p:nvSpPr>
        <p:spPr>
          <a:xfrm>
            <a:off x="1398022" y="4623145"/>
            <a:ext cx="2902511" cy="368599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chemeClr val="bg1"/>
                </a:solidFill>
                <a:latin typeface="Dosis" panose="02010503020202060003" pitchFamily="50" charset="-18"/>
              </a:rPr>
              <a:t>MEDIA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1993925" y="5053621"/>
            <a:ext cx="269025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600" dirty="0">
                <a:latin typeface="Dosis" panose="02010503020202060003" pitchFamily="50" charset="-18"/>
              </a:rPr>
              <a:t>Biznesowe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600" dirty="0">
                <a:latin typeface="Dosis" panose="02010503020202060003" pitchFamily="50" charset="-18"/>
              </a:rPr>
              <a:t>Opiniotwórcze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600" dirty="0">
                <a:latin typeface="Dosis" panose="02010503020202060003" pitchFamily="50" charset="-18"/>
              </a:rPr>
              <a:t>Poradnikowe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600" dirty="0">
                <a:latin typeface="Dosis" panose="02010503020202060003" pitchFamily="50" charset="-18"/>
              </a:rPr>
              <a:t>Regionalne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600" dirty="0">
                <a:latin typeface="Dosis" panose="02010503020202060003" pitchFamily="50" charset="-18"/>
              </a:rPr>
              <a:t>Lokalne</a:t>
            </a:r>
          </a:p>
        </p:txBody>
      </p:sp>
    </p:spTree>
    <p:extLst>
      <p:ext uri="{BB962C8B-B14F-4D97-AF65-F5344CB8AC3E}">
        <p14:creationId xmlns:p14="http://schemas.microsoft.com/office/powerpoint/2010/main" val="367157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zaokrąglony 12">
            <a:extLst>
              <a:ext uri="{FF2B5EF4-FFF2-40B4-BE49-F238E27FC236}">
                <a16:creationId xmlns:a16="http://schemas.microsoft.com/office/drawing/2014/main" xmlns="" id="{73C376CC-6AA6-43ED-AC15-D8E74A75267D}"/>
              </a:ext>
            </a:extLst>
          </p:cNvPr>
          <p:cNvSpPr/>
          <p:nvPr/>
        </p:nvSpPr>
        <p:spPr>
          <a:xfrm>
            <a:off x="471488" y="1423694"/>
            <a:ext cx="11087100" cy="4805656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>
              <a:latin typeface="Dosis" panose="02010503020202060003" pitchFamily="50" charset="-18"/>
            </a:endParaRPr>
          </a:p>
        </p:txBody>
      </p:sp>
      <p:sp>
        <p:nvSpPr>
          <p:cNvPr id="14" name="Prostokąt: zaokrąglone rogi 17">
            <a:extLst>
              <a:ext uri="{FF2B5EF4-FFF2-40B4-BE49-F238E27FC236}">
                <a16:creationId xmlns:a16="http://schemas.microsoft.com/office/drawing/2014/main" xmlns="" id="{27F0E9C7-77CE-4784-9C4E-C306C21FC186}"/>
              </a:ext>
            </a:extLst>
          </p:cNvPr>
          <p:cNvSpPr/>
          <p:nvPr/>
        </p:nvSpPr>
        <p:spPr>
          <a:xfrm>
            <a:off x="387888" y="18731"/>
            <a:ext cx="11697616" cy="117281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osis" panose="02010503020202060003" pitchFamily="2" charset="-18"/>
              <a:ea typeface="+mn-ea"/>
              <a:cs typeface="+mn-cs"/>
            </a:endParaRPr>
          </a:p>
        </p:txBody>
      </p:sp>
      <p:sp>
        <p:nvSpPr>
          <p:cNvPr id="5" name="Shape 86"/>
          <p:cNvSpPr/>
          <p:nvPr/>
        </p:nvSpPr>
        <p:spPr>
          <a:xfrm>
            <a:off x="534591" y="208734"/>
            <a:ext cx="11133073" cy="437043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osis" panose="02010503020202060003" pitchFamily="2" charset="-18"/>
                <a:ea typeface="Montserrat" charset="0"/>
                <a:cs typeface="Montserrat" charset="0"/>
                <a:sym typeface="Sk-Modernist"/>
              </a:rPr>
              <a:t>PRZYKŁADOWE WĄTKI KOMUNIKACYJNE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A844420B-73DF-450D-A089-7246907D62D9}"/>
              </a:ext>
            </a:extLst>
          </p:cNvPr>
          <p:cNvSpPr txBox="1"/>
          <p:nvPr/>
        </p:nvSpPr>
        <p:spPr>
          <a:xfrm>
            <a:off x="1317033" y="1879835"/>
            <a:ext cx="98393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l-PL" b="1" dirty="0">
                <a:latin typeface="Dosis" panose="02010503020202060003" pitchFamily="2" charset="-18"/>
              </a:rPr>
              <a:t>Potrzeba edukacji polskich przedsiębiorców i ich pracowników w zakresie bezpieczeństwa w sieci.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l-PL" b="1" dirty="0">
              <a:latin typeface="Dosis" panose="02010503020202060003" pitchFamily="2" charset="-18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l-PL" b="1" dirty="0">
                <a:latin typeface="Dosis" panose="02010503020202060003" pitchFamily="2" charset="-18"/>
              </a:rPr>
              <a:t>Bezpieczeństwo kluczowych dla firmy zasobów.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l-PL" b="1" dirty="0">
              <a:latin typeface="Dosis" panose="02010503020202060003" pitchFamily="2" charset="-18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l-PL" b="1" dirty="0">
                <a:latin typeface="Dosis" panose="02010503020202060003" pitchFamily="2" charset="-18"/>
              </a:rPr>
              <a:t>Narzędzia, które pomogą nam uchronić się przed wyciekiem danych i cyberprzestępczością.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l-PL" b="1" dirty="0">
              <a:latin typeface="Dosis" panose="02010503020202060003" pitchFamily="2" charset="-18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l-PL" b="1" dirty="0">
                <a:latin typeface="Dosis" panose="02010503020202060003" pitchFamily="2" charset="-18"/>
              </a:rPr>
              <a:t>Jak odpowiedzialnie wykorzystywać Internet, jako narzędzie pracy vs. jak jest wykorzystywany najczęściej.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l-PL" b="1" dirty="0">
              <a:latin typeface="Dosis" panose="02010503020202060003" pitchFamily="2" charset="-18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l-PL" b="1" dirty="0">
                <a:latin typeface="Dosis" panose="02010503020202060003" pitchFamily="2" charset="-18"/>
              </a:rPr>
              <a:t>Perspektywa polskich przedsiębiorców – na ile są świadomi zagrożeń i jak starają się przed nimi uchronić?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l-PL" b="1" dirty="0">
              <a:latin typeface="Dosis" panose="02010503020202060003" pitchFamily="2" charset="-18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l-PL" b="1" dirty="0">
                <a:latin typeface="Dosis" panose="02010503020202060003" pitchFamily="2" charset="-18"/>
              </a:rPr>
              <a:t>Case </a:t>
            </a:r>
            <a:r>
              <a:rPr lang="pl-PL" b="1" dirty="0" err="1">
                <a:latin typeface="Dosis" panose="02010503020202060003" pitchFamily="2" charset="-18"/>
              </a:rPr>
              <a:t>study</a:t>
            </a:r>
            <a:r>
              <a:rPr lang="pl-PL" b="1" dirty="0">
                <a:latin typeface="Dosis" panose="02010503020202060003" pitchFamily="2" charset="-18"/>
              </a:rPr>
              <a:t>: firma X stała się ofiarą cyberprzestępstwa – w jaki sposób i jak można było tego uniknąć?</a:t>
            </a:r>
          </a:p>
        </p:txBody>
      </p:sp>
    </p:spTree>
    <p:extLst>
      <p:ext uri="{BB962C8B-B14F-4D97-AF65-F5344CB8AC3E}">
        <p14:creationId xmlns:p14="http://schemas.microsoft.com/office/powerpoint/2010/main" val="147604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rostokąt zaokrąglony 27"/>
          <p:cNvSpPr/>
          <p:nvPr/>
        </p:nvSpPr>
        <p:spPr>
          <a:xfrm>
            <a:off x="387888" y="2278547"/>
            <a:ext cx="5175630" cy="29573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242527"/>
              </a:solidFill>
              <a:effectLst/>
              <a:uLnTx/>
              <a:uFillTx/>
              <a:latin typeface="Dosis" panose="02010503020202060003" pitchFamily="50" charset="-18"/>
              <a:ea typeface="+mn-ea"/>
              <a:cs typeface="+mn-cs"/>
            </a:endParaRPr>
          </a:p>
        </p:txBody>
      </p:sp>
      <p:sp>
        <p:nvSpPr>
          <p:cNvPr id="14" name="Prostokąt: zaokrąglone rogi 17">
            <a:extLst>
              <a:ext uri="{FF2B5EF4-FFF2-40B4-BE49-F238E27FC236}">
                <a16:creationId xmlns:a16="http://schemas.microsoft.com/office/drawing/2014/main" xmlns="" id="{27F0E9C7-77CE-4784-9C4E-C306C21FC186}"/>
              </a:ext>
            </a:extLst>
          </p:cNvPr>
          <p:cNvSpPr/>
          <p:nvPr/>
        </p:nvSpPr>
        <p:spPr>
          <a:xfrm>
            <a:off x="387888" y="18731"/>
            <a:ext cx="11697616" cy="117281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osis" panose="02010503020202060003" pitchFamily="2" charset="-18"/>
              <a:ea typeface="+mn-ea"/>
              <a:cs typeface="+mn-cs"/>
            </a:endParaRPr>
          </a:p>
        </p:txBody>
      </p:sp>
      <p:sp>
        <p:nvSpPr>
          <p:cNvPr id="5" name="Shape 86"/>
          <p:cNvSpPr/>
          <p:nvPr/>
        </p:nvSpPr>
        <p:spPr>
          <a:xfrm>
            <a:off x="534591" y="208734"/>
            <a:ext cx="11133073" cy="781752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osis" panose="02010503020202060003" pitchFamily="2" charset="-18"/>
                <a:ea typeface="Montserrat" charset="0"/>
                <a:cs typeface="Montserrat" charset="0"/>
                <a:sym typeface="Sk-Modernist"/>
              </a:rPr>
              <a:t>STAŁY WZROST ŚWIADOMOŚCI ZAGROŻEŃ PŁYNĄCYCH Z SIECI WŚRÓD RODZICÓW I OPIEKUNÓW</a:t>
            </a:r>
          </a:p>
        </p:txBody>
      </p:sp>
      <p:sp>
        <p:nvSpPr>
          <p:cNvPr id="27" name="pole tekstowe 26"/>
          <p:cNvSpPr txBox="1"/>
          <p:nvPr/>
        </p:nvSpPr>
        <p:spPr>
          <a:xfrm>
            <a:off x="593442" y="2373525"/>
            <a:ext cx="476452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553880"/>
                </a:solidFill>
                <a:effectLst/>
                <a:uLnTx/>
                <a:uFillTx/>
                <a:latin typeface="Dosis" panose="02010503020202060003" pitchFamily="50" charset="-18"/>
              </a:rPr>
              <a:t>Insight komunikacyjny</a:t>
            </a:r>
          </a:p>
          <a:p>
            <a:endParaRPr lang="pl-PL" dirty="0">
              <a:latin typeface="Dosis" panose="02010503020202060003" pitchFamily="50" charset="-18"/>
            </a:endParaRPr>
          </a:p>
          <a:p>
            <a:r>
              <a:rPr lang="pl-PL" dirty="0">
                <a:latin typeface="Dosis" panose="02010503020202060003" pitchFamily="50" charset="-18"/>
              </a:rPr>
              <a:t>Temat bezpieczeństwa dzieci w sieci jest szeroko omawiany na wielu płaszczyznach – organizacje społeczne, środowiska nauczycielskie, konferencje, media, jednak wątki te muszą </a:t>
            </a:r>
            <a:r>
              <a:rPr lang="fr-FR" dirty="0">
                <a:latin typeface="Dosis" panose="02010503020202060003" pitchFamily="50" charset="-18"/>
              </a:rPr>
              <a:t>stale go</a:t>
            </a:r>
            <a:r>
              <a:rPr lang="pl-PL" dirty="0">
                <a:latin typeface="Dosis" panose="02010503020202060003" pitchFamily="50" charset="-18"/>
              </a:rPr>
              <a:t>ścić na łamach medi</a:t>
            </a:r>
            <a:r>
              <a:rPr lang="es-ES_tradnl" dirty="0">
                <a:latin typeface="Dosis" panose="02010503020202060003" pitchFamily="50" charset="-18"/>
              </a:rPr>
              <a:t>ó</a:t>
            </a:r>
            <a:r>
              <a:rPr lang="pl-PL" dirty="0">
                <a:latin typeface="Dosis" panose="02010503020202060003" pitchFamily="50" charset="-18"/>
              </a:rPr>
              <a:t>w z racji na skalę zagrożenia, a także wciąż zbyt małą wiedzę rodzic</a:t>
            </a:r>
            <a:r>
              <a:rPr lang="es-ES_tradnl" dirty="0">
                <a:latin typeface="Dosis" panose="02010503020202060003" pitchFamily="50" charset="-18"/>
              </a:rPr>
              <a:t>ó</a:t>
            </a:r>
            <a:r>
              <a:rPr lang="pl-PL" dirty="0">
                <a:latin typeface="Dosis" panose="02010503020202060003" pitchFamily="50" charset="-18"/>
              </a:rPr>
              <a:t>w i opiekun</a:t>
            </a:r>
            <a:r>
              <a:rPr lang="es-ES_tradnl" dirty="0">
                <a:latin typeface="Dosis" panose="02010503020202060003" pitchFamily="50" charset="-18"/>
              </a:rPr>
              <a:t>ó</a:t>
            </a:r>
            <a:r>
              <a:rPr lang="pl-PL" dirty="0">
                <a:latin typeface="Dosis" panose="02010503020202060003" pitchFamily="50" charset="-18"/>
              </a:rPr>
              <a:t>w przy jednoczesnym, stałym rozwoju zagrożeń online. </a:t>
            </a:r>
          </a:p>
        </p:txBody>
      </p:sp>
      <p:sp>
        <p:nvSpPr>
          <p:cNvPr id="2" name="Prostokąt: zaokrąglone rogi 1">
            <a:extLst>
              <a:ext uri="{FF2B5EF4-FFF2-40B4-BE49-F238E27FC236}">
                <a16:creationId xmlns:a16="http://schemas.microsoft.com/office/drawing/2014/main" xmlns="" id="{BD3C0384-4FF1-4927-B001-2F3D71D62247}"/>
              </a:ext>
            </a:extLst>
          </p:cNvPr>
          <p:cNvSpPr/>
          <p:nvPr/>
        </p:nvSpPr>
        <p:spPr>
          <a:xfrm>
            <a:off x="6173118" y="1345784"/>
            <a:ext cx="5708112" cy="93276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latin typeface="Dosis" panose="02010503020202060003" pitchFamily="50" charset="-18"/>
              </a:rPr>
              <a:t>Komunikacja oparta na wynikach badań „Nastolatki 3.0”</a:t>
            </a:r>
          </a:p>
        </p:txBody>
      </p:sp>
      <p:sp>
        <p:nvSpPr>
          <p:cNvPr id="8" name="Prostokąt: zaokrąglone rogi 7">
            <a:extLst>
              <a:ext uri="{FF2B5EF4-FFF2-40B4-BE49-F238E27FC236}">
                <a16:creationId xmlns:a16="http://schemas.microsoft.com/office/drawing/2014/main" xmlns="" id="{B1DC5ED7-5014-49D5-A190-8FA80E55469D}"/>
              </a:ext>
            </a:extLst>
          </p:cNvPr>
          <p:cNvSpPr/>
          <p:nvPr/>
        </p:nvSpPr>
        <p:spPr>
          <a:xfrm>
            <a:off x="6173118" y="2432782"/>
            <a:ext cx="5708112" cy="93276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latin typeface="Dosis" panose="02010503020202060003" pitchFamily="50" charset="-18"/>
              </a:rPr>
              <a:t>Budowa grupy ekspertów wspierających komunikację obszaru „Bezpieczeństwo” – Psycholożki Matki</a:t>
            </a:r>
          </a:p>
        </p:txBody>
      </p:sp>
      <p:sp>
        <p:nvSpPr>
          <p:cNvPr id="9" name="Prostokąt: zaokrąglone rogi 8">
            <a:extLst>
              <a:ext uri="{FF2B5EF4-FFF2-40B4-BE49-F238E27FC236}">
                <a16:creationId xmlns:a16="http://schemas.microsoft.com/office/drawing/2014/main" xmlns="" id="{C17A56E5-89C1-4348-BBEB-1B630D611720}"/>
              </a:ext>
            </a:extLst>
          </p:cNvPr>
          <p:cNvSpPr/>
          <p:nvPr/>
        </p:nvSpPr>
        <p:spPr>
          <a:xfrm>
            <a:off x="6173118" y="3492456"/>
            <a:ext cx="5708112" cy="93276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Dosis" panose="02010503020202060003" pitchFamily="50" charset="-18"/>
              </a:rPr>
              <a:t>Ekspercka komunikacja media relations wykorzystuj</a:t>
            </a:r>
            <a:r>
              <a:rPr lang="pl-PL" dirty="0">
                <a:latin typeface="Dosis" panose="02010503020202060003" pitchFamily="50" charset="-18"/>
              </a:rPr>
              <a:t>ą</a:t>
            </a:r>
            <a:r>
              <a:rPr lang="pt-PT" dirty="0">
                <a:latin typeface="Dosis" panose="02010503020202060003" pitchFamily="50" charset="-18"/>
              </a:rPr>
              <a:t>ca </a:t>
            </a:r>
            <a:r>
              <a:rPr lang="pl-PL" dirty="0">
                <a:latin typeface="Dosis" panose="02010503020202060003" pitchFamily="50" charset="-18"/>
              </a:rPr>
              <a:t>współpracę</a:t>
            </a:r>
            <a:r>
              <a:rPr lang="de-DE" dirty="0">
                <a:latin typeface="Dosis" panose="02010503020202060003" pitchFamily="50" charset="-18"/>
              </a:rPr>
              <a:t> z psycholo</a:t>
            </a:r>
            <a:r>
              <a:rPr lang="pl-PL" dirty="0">
                <a:latin typeface="Dosis" panose="02010503020202060003" pitchFamily="50" charset="-18"/>
              </a:rPr>
              <a:t>ż</a:t>
            </a:r>
            <a:r>
              <a:rPr lang="de-DE" dirty="0">
                <a:latin typeface="Dosis" panose="02010503020202060003" pitchFamily="50" charset="-18"/>
              </a:rPr>
              <a:t>kami</a:t>
            </a:r>
            <a:endParaRPr lang="pl-PL" dirty="0">
              <a:latin typeface="Dosis" panose="02010503020202060003" pitchFamily="50" charset="-18"/>
            </a:endParaRPr>
          </a:p>
        </p:txBody>
      </p:sp>
      <p:sp>
        <p:nvSpPr>
          <p:cNvPr id="10" name="Prostokąt: zaokrąglone rogi 9">
            <a:extLst>
              <a:ext uri="{FF2B5EF4-FFF2-40B4-BE49-F238E27FC236}">
                <a16:creationId xmlns:a16="http://schemas.microsoft.com/office/drawing/2014/main" xmlns="" id="{769C9A54-9A44-41E9-9825-1DB48E7EF979}"/>
              </a:ext>
            </a:extLst>
          </p:cNvPr>
          <p:cNvSpPr/>
          <p:nvPr/>
        </p:nvSpPr>
        <p:spPr>
          <a:xfrm>
            <a:off x="6173118" y="4599980"/>
            <a:ext cx="5708112" cy="93276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Dosis" panose="02010503020202060003" pitchFamily="50" charset="-18"/>
              </a:rPr>
              <a:t>Komunikacja oparta na grupie ekspert</a:t>
            </a:r>
            <a:r>
              <a:rPr lang="pl-PL" dirty="0">
                <a:latin typeface="Dosis" panose="02010503020202060003" pitchFamily="50" charset="-18"/>
              </a:rPr>
              <a:t>ów zwią</a:t>
            </a:r>
            <a:r>
              <a:rPr lang="de-DE" dirty="0">
                <a:latin typeface="Dosis" panose="02010503020202060003" pitchFamily="50" charset="-18"/>
              </a:rPr>
              <a:t>zanych z Dy</a:t>
            </a:r>
            <a:r>
              <a:rPr lang="pl-PL" dirty="0">
                <a:latin typeface="Dosis" panose="02010503020202060003" pitchFamily="50" charset="-18"/>
              </a:rPr>
              <a:t>ż</a:t>
            </a:r>
            <a:r>
              <a:rPr lang="de-DE" dirty="0">
                <a:latin typeface="Dosis" panose="02010503020202060003" pitchFamily="50" charset="-18"/>
              </a:rPr>
              <a:t>urnet.pl</a:t>
            </a:r>
            <a:endParaRPr lang="pl-PL" dirty="0">
              <a:latin typeface="Dosis" panose="02010503020202060003" pitchFamily="50" charset="-18"/>
            </a:endParaRPr>
          </a:p>
        </p:txBody>
      </p:sp>
      <p:sp>
        <p:nvSpPr>
          <p:cNvPr id="11" name="Prostokąt: zaokrąglone rogi 10">
            <a:extLst>
              <a:ext uri="{FF2B5EF4-FFF2-40B4-BE49-F238E27FC236}">
                <a16:creationId xmlns:a16="http://schemas.microsoft.com/office/drawing/2014/main" xmlns="" id="{194268DD-C75D-4157-9028-0562120BF807}"/>
              </a:ext>
            </a:extLst>
          </p:cNvPr>
          <p:cNvSpPr/>
          <p:nvPr/>
        </p:nvSpPr>
        <p:spPr>
          <a:xfrm>
            <a:off x="6173118" y="5685143"/>
            <a:ext cx="5708112" cy="93276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latin typeface="Dosis" panose="02010503020202060003" pitchFamily="50" charset="-18"/>
              </a:rPr>
              <a:t>Edukacyjne media relations</a:t>
            </a:r>
          </a:p>
        </p:txBody>
      </p:sp>
    </p:spTree>
    <p:extLst>
      <p:ext uri="{BB962C8B-B14F-4D97-AF65-F5344CB8AC3E}">
        <p14:creationId xmlns:p14="http://schemas.microsoft.com/office/powerpoint/2010/main" val="269478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zaokrąglony 2"/>
          <p:cNvSpPr/>
          <p:nvPr/>
        </p:nvSpPr>
        <p:spPr>
          <a:xfrm>
            <a:off x="175177" y="1246424"/>
            <a:ext cx="11822192" cy="8177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3200">
              <a:latin typeface="Dosis" panose="02010503020202060003" pitchFamily="50" charset="-18"/>
            </a:endParaRPr>
          </a:p>
        </p:txBody>
      </p:sp>
      <p:sp>
        <p:nvSpPr>
          <p:cNvPr id="14" name="Prostokąt: zaokrąglone rogi 17">
            <a:extLst>
              <a:ext uri="{FF2B5EF4-FFF2-40B4-BE49-F238E27FC236}">
                <a16:creationId xmlns:a16="http://schemas.microsoft.com/office/drawing/2014/main" xmlns="" id="{27F0E9C7-77CE-4784-9C4E-C306C21FC186}"/>
              </a:ext>
            </a:extLst>
          </p:cNvPr>
          <p:cNvSpPr/>
          <p:nvPr/>
        </p:nvSpPr>
        <p:spPr>
          <a:xfrm>
            <a:off x="387888" y="19587"/>
            <a:ext cx="11340548" cy="117281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000" b="1" dirty="0">
              <a:solidFill>
                <a:schemeClr val="bg1"/>
              </a:solidFill>
              <a:latin typeface="Dosis" panose="02010503020202060003" pitchFamily="50" charset="-18"/>
            </a:endParaRPr>
          </a:p>
        </p:txBody>
      </p:sp>
      <p:sp>
        <p:nvSpPr>
          <p:cNvPr id="5" name="Shape 86"/>
          <p:cNvSpPr/>
          <p:nvPr/>
        </p:nvSpPr>
        <p:spPr>
          <a:xfrm>
            <a:off x="465666" y="252566"/>
            <a:ext cx="11070168" cy="880241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l-PL" sz="3200" b="1" dirty="0">
                <a:solidFill>
                  <a:schemeClr val="bg1"/>
                </a:solidFill>
                <a:latin typeface="Dosis" panose="02010503020202060003" pitchFamily="50" charset="-18"/>
                <a:ea typeface="Montserrat" charset="0"/>
                <a:cs typeface="Montserrat" charset="0"/>
                <a:sym typeface="Sk-Modernist"/>
              </a:rPr>
              <a:t>PRZYKŁADOWE NARZĘDZIE PR</a:t>
            </a:r>
          </a:p>
          <a:p>
            <a:pPr algn="ctr">
              <a:lnSpc>
                <a:spcPct val="80000"/>
              </a:lnSpc>
            </a:pPr>
            <a:r>
              <a:rPr lang="pl-PL" sz="3200" b="1" dirty="0">
                <a:solidFill>
                  <a:schemeClr val="bg1"/>
                </a:solidFill>
                <a:latin typeface="Dosis" panose="02010503020202060003" pitchFamily="50" charset="-18"/>
                <a:ea typeface="Montserrat" charset="0"/>
                <a:cs typeface="Montserrat" charset="0"/>
                <a:sym typeface="Sk-Modernist"/>
              </a:rPr>
              <a:t>BUDOWA GRUPY EKSPERTÓW – PSYCHOLOŻKI MATKI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259E50F1-6901-41C6-ADC0-9018B92D2395}"/>
              </a:ext>
            </a:extLst>
          </p:cNvPr>
          <p:cNvSpPr/>
          <p:nvPr/>
        </p:nvSpPr>
        <p:spPr>
          <a:xfrm>
            <a:off x="582592" y="1258947"/>
            <a:ext cx="1095114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latin typeface="Dosis" panose="02010503020202060003" pitchFamily="50" charset="-18"/>
              </a:rPr>
              <a:t>Do realizacji celu ilościowego i jakościowego kampanii zbudujemy grupę ekspercką, kt</a:t>
            </a:r>
            <a:r>
              <a:rPr lang="es-ES_tradnl" sz="1000" dirty="0">
                <a:latin typeface="Dosis" panose="02010503020202060003" pitchFamily="50" charset="-18"/>
              </a:rPr>
              <a:t>ó</a:t>
            </a:r>
            <a:r>
              <a:rPr lang="pl-PL" sz="1000" dirty="0">
                <a:latin typeface="Dosis" panose="02010503020202060003" pitchFamily="50" charset="-18"/>
              </a:rPr>
              <a:t>ra będzie wspierać działania komunikacyjne, przedstawiając tzw. ludzkie oblicze problemu. Dotyczy on każdego rodzica, choć każdy mierzy się z nim w różnym stopniu. Zazwyczaj rodzice nie są w peł</a:t>
            </a:r>
            <a:r>
              <a:rPr lang="it-IT" sz="1000" dirty="0">
                <a:latin typeface="Dosis" panose="02010503020202060003" pitchFamily="50" charset="-18"/>
              </a:rPr>
              <a:t>ni </a:t>
            </a:r>
            <a:r>
              <a:rPr lang="pl-PL" sz="1000" dirty="0">
                <a:latin typeface="Dosis" panose="02010503020202060003" pitchFamily="50" charset="-18"/>
              </a:rPr>
              <a:t>świadomi zagrożeń ani tego, jak na dany problem powinni zareagować, aby pom</a:t>
            </a:r>
            <a:r>
              <a:rPr lang="es-ES_tradnl" sz="1000" dirty="0">
                <a:latin typeface="Dosis" panose="02010503020202060003" pitchFamily="50" charset="-18"/>
              </a:rPr>
              <a:t>ó</a:t>
            </a:r>
            <a:r>
              <a:rPr lang="pl-PL" sz="1000" dirty="0">
                <a:latin typeface="Dosis" panose="02010503020202060003" pitchFamily="50" charset="-18"/>
              </a:rPr>
              <a:t>c dziecku. Psycholożki przeprowadzą dyskusję edukacyjną na tematy związane z bezpieczeństwem w sieci. Rolą tej kampanii jest bowiem bardzo precyzyjne nazwanie niebezpieczeństw takich, jak: cyberprzemoc, hazard online, seksting, uwodzenie dzieci, a nie bazowanie tylko na og</a:t>
            </a:r>
            <a:r>
              <a:rPr lang="es-ES_tradnl" sz="1000" dirty="0">
                <a:latin typeface="Dosis" panose="02010503020202060003" pitchFamily="50" charset="-18"/>
              </a:rPr>
              <a:t>ó</a:t>
            </a:r>
            <a:r>
              <a:rPr lang="pl-PL" sz="1000" dirty="0">
                <a:latin typeface="Dosis" panose="02010503020202060003" pitchFamily="50" charset="-18"/>
              </a:rPr>
              <a:t>lnej wiedzy wskazującej, iż niebezpieczeństwa w sieci istnieją. Dodatkowo, grupa psycholożek przygotuje „</a:t>
            </a:r>
            <a:r>
              <a:rPr lang="de-DE" sz="1000" dirty="0">
                <a:latin typeface="Dosis" panose="02010503020202060003" pitchFamily="50" charset="-18"/>
              </a:rPr>
              <a:t>schemat</a:t>
            </a:r>
            <a:r>
              <a:rPr lang="pl-PL" sz="1000" dirty="0">
                <a:latin typeface="Dosis" panose="02010503020202060003" pitchFamily="50" charset="-18"/>
              </a:rPr>
              <a:t>” rodzicielskiego postępowania wobec dzieci z uwzględnieniem ich codziennych zwyczajów związanych z użytkowaniem Internetu:</a:t>
            </a:r>
          </a:p>
          <a:p>
            <a:pPr algn="just"/>
            <a:endParaRPr lang="pl-PL" sz="2000" b="1" dirty="0">
              <a:latin typeface="Dosis" panose="02010503020202060003" pitchFamily="50" charset="-18"/>
            </a:endParaRPr>
          </a:p>
        </p:txBody>
      </p:sp>
      <p:sp>
        <p:nvSpPr>
          <p:cNvPr id="15" name="Prostokąt zaokrąglony 14"/>
          <p:cNvSpPr/>
          <p:nvPr/>
        </p:nvSpPr>
        <p:spPr>
          <a:xfrm>
            <a:off x="3463983" y="2220477"/>
            <a:ext cx="4950413" cy="416041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chemeClr val="bg1"/>
                </a:solidFill>
                <a:latin typeface="Dosis" panose="02010503020202060003" pitchFamily="50" charset="-18"/>
              </a:rPr>
              <a:t>KONCEPCJA</a:t>
            </a:r>
          </a:p>
        </p:txBody>
      </p:sp>
      <p:sp>
        <p:nvSpPr>
          <p:cNvPr id="8" name="Prostokąt zaokrąglony 7"/>
          <p:cNvSpPr/>
          <p:nvPr/>
        </p:nvSpPr>
        <p:spPr>
          <a:xfrm>
            <a:off x="1050348" y="3127519"/>
            <a:ext cx="2679123" cy="119062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latin typeface="Dosis" panose="02010503020202060003" pitchFamily="50" charset="-18"/>
              </a:rPr>
              <a:t>SPOTKANIA EDUKACYJNE Z DZIENNIKARZAMI I BLOGERAMI</a:t>
            </a:r>
            <a:endParaRPr lang="pl-PL" b="1" dirty="0">
              <a:latin typeface="Dosis" panose="02010503020202060003" pitchFamily="50" charset="-18"/>
            </a:endParaRPr>
          </a:p>
        </p:txBody>
      </p:sp>
      <p:sp>
        <p:nvSpPr>
          <p:cNvPr id="17" name="Prostokąt zaokrąglony 16"/>
          <p:cNvSpPr/>
          <p:nvPr/>
        </p:nvSpPr>
        <p:spPr>
          <a:xfrm>
            <a:off x="4501747" y="3127519"/>
            <a:ext cx="2679123" cy="119062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latin typeface="Dosis" panose="02010503020202060003" pitchFamily="50" charset="-18"/>
              </a:rPr>
              <a:t>EDUKACYJNE </a:t>
            </a:r>
            <a:r>
              <a:rPr lang="pl-PL" b="1" dirty="0">
                <a:latin typeface="Dosis" panose="02010503020202060003" pitchFamily="50" charset="-18"/>
              </a:rPr>
              <a:t>MATERIAŁY VIDEO</a:t>
            </a:r>
          </a:p>
        </p:txBody>
      </p:sp>
      <p:sp>
        <p:nvSpPr>
          <p:cNvPr id="18" name="Prostokąt zaokrąglony 17"/>
          <p:cNvSpPr/>
          <p:nvPr/>
        </p:nvSpPr>
        <p:spPr>
          <a:xfrm>
            <a:off x="8052726" y="3127519"/>
            <a:ext cx="2679123" cy="119062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latin typeface="Dosis" panose="02010503020202060003" pitchFamily="50" charset="-18"/>
              </a:rPr>
              <a:t>EKSPERCKA KOMUNIKACJA MEDIA RELATIONS</a:t>
            </a:r>
          </a:p>
        </p:txBody>
      </p:sp>
      <p:sp>
        <p:nvSpPr>
          <p:cNvPr id="20" name="Prostokąt zaokrąglony 19"/>
          <p:cNvSpPr/>
          <p:nvPr/>
        </p:nvSpPr>
        <p:spPr>
          <a:xfrm>
            <a:off x="1150200" y="4364985"/>
            <a:ext cx="2536248" cy="1929497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Dosis" panose="02010503020202060003" pitchFamily="50" charset="-18"/>
            </a:endParaRPr>
          </a:p>
        </p:txBody>
      </p:sp>
      <p:sp>
        <p:nvSpPr>
          <p:cNvPr id="21" name="pole tekstowe 20"/>
          <p:cNvSpPr txBox="1"/>
          <p:nvPr/>
        </p:nvSpPr>
        <p:spPr>
          <a:xfrm>
            <a:off x="1210238" y="4478600"/>
            <a:ext cx="225374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400" dirty="0">
                <a:latin typeface="Dosis" panose="02010503020202060003" pitchFamily="50" charset="-18"/>
              </a:rPr>
              <a:t>Cykl 4 spotkań w formie śniadań prasowych.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400" dirty="0">
                <a:latin typeface="Dosis" panose="02010503020202060003" pitchFamily="50" charset="-18"/>
              </a:rPr>
              <a:t>Każde z nich będzie poświęcone kilku wybranym aspektom bezpieczeństwa dzieci w sieci.</a:t>
            </a:r>
          </a:p>
        </p:txBody>
      </p:sp>
      <p:sp>
        <p:nvSpPr>
          <p:cNvPr id="22" name="Prostokąt zaokrąglony 21"/>
          <p:cNvSpPr/>
          <p:nvPr/>
        </p:nvSpPr>
        <p:spPr>
          <a:xfrm>
            <a:off x="4558304" y="4364986"/>
            <a:ext cx="2499488" cy="2043113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pl-PL">
              <a:latin typeface="Dosis" panose="02010503020202060003" pitchFamily="50" charset="-18"/>
            </a:endParaRPr>
          </a:p>
        </p:txBody>
      </p:sp>
      <p:sp>
        <p:nvSpPr>
          <p:cNvPr id="23" name="pole tekstowe 22"/>
          <p:cNvSpPr txBox="1"/>
          <p:nvPr/>
        </p:nvSpPr>
        <p:spPr>
          <a:xfrm>
            <a:off x="4558304" y="4478600"/>
            <a:ext cx="24994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400" dirty="0">
                <a:latin typeface="Dosis" panose="02010503020202060003" pitchFamily="50" charset="-18"/>
              </a:rPr>
              <a:t>Mini-cykl filmowy, w którym każda z psycholożek poruszy temat wybranego zagadnienia w rozmowie z rodzicem.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400" dirty="0">
                <a:latin typeface="Dosis" panose="02010503020202060003" pitchFamily="50" charset="-18"/>
              </a:rPr>
              <a:t>3-5 min. + skróty do wykorzystania w SM.</a:t>
            </a:r>
          </a:p>
        </p:txBody>
      </p:sp>
      <p:sp>
        <p:nvSpPr>
          <p:cNvPr id="24" name="Prostokąt zaokrąglony 23"/>
          <p:cNvSpPr/>
          <p:nvPr/>
        </p:nvSpPr>
        <p:spPr>
          <a:xfrm>
            <a:off x="8232361" y="4364986"/>
            <a:ext cx="2499488" cy="2043113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pl-PL">
              <a:latin typeface="Dosis" panose="02010503020202060003" pitchFamily="50" charset="-18"/>
            </a:endParaRPr>
          </a:p>
        </p:txBody>
      </p:sp>
      <p:sp>
        <p:nvSpPr>
          <p:cNvPr id="25" name="pole tekstowe 24"/>
          <p:cNvSpPr txBox="1"/>
          <p:nvPr/>
        </p:nvSpPr>
        <p:spPr>
          <a:xfrm>
            <a:off x="8297976" y="4666726"/>
            <a:ext cx="236825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400" dirty="0">
                <a:latin typeface="Dosis" panose="02010503020202060003" pitchFamily="50" charset="-18"/>
              </a:rPr>
              <a:t>Zaangażowanie psycholożek w tworzenie materiałów prasowych.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400" dirty="0">
                <a:latin typeface="Dosis" panose="02010503020202060003" pitchFamily="50" charset="-18"/>
              </a:rPr>
              <a:t>3 merytoryczne materiały z każdą z psycholożek.</a:t>
            </a:r>
          </a:p>
        </p:txBody>
      </p:sp>
    </p:spTree>
    <p:extLst>
      <p:ext uri="{BB962C8B-B14F-4D97-AF65-F5344CB8AC3E}">
        <p14:creationId xmlns:p14="http://schemas.microsoft.com/office/powerpoint/2010/main" val="320309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ostokąt: zaokrąglone rogi 17">
            <a:extLst>
              <a:ext uri="{FF2B5EF4-FFF2-40B4-BE49-F238E27FC236}">
                <a16:creationId xmlns:a16="http://schemas.microsoft.com/office/drawing/2014/main" xmlns="" id="{27F0E9C7-77CE-4784-9C4E-C306C21FC186}"/>
              </a:ext>
            </a:extLst>
          </p:cNvPr>
          <p:cNvSpPr/>
          <p:nvPr/>
        </p:nvSpPr>
        <p:spPr>
          <a:xfrm>
            <a:off x="379828" y="35233"/>
            <a:ext cx="11340548" cy="117281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>
                <a:solidFill>
                  <a:schemeClr val="bg1"/>
                </a:solidFill>
                <a:latin typeface="Dosis" panose="02010503020202060003" pitchFamily="50" charset="-18"/>
                <a:ea typeface="Montserrat" charset="0"/>
                <a:cs typeface="Montserrat" charset="0"/>
              </a:rPr>
              <a:t>DOCIERAMY DO RÓŻNORODNYCH GRUP DOCELOWYCH</a:t>
            </a:r>
            <a:endParaRPr lang="en-US" sz="2800" b="1" dirty="0">
              <a:solidFill>
                <a:schemeClr val="bg1"/>
              </a:solidFill>
              <a:latin typeface="Dosis" panose="02010503020202060003" pitchFamily="50" charset="-18"/>
              <a:ea typeface="Montserrat" charset="0"/>
              <a:cs typeface="Montserrat" charset="0"/>
            </a:endParaRPr>
          </a:p>
        </p:txBody>
      </p:sp>
      <p:sp>
        <p:nvSpPr>
          <p:cNvPr id="2" name="Prostokąt: zaokrąglone rogi 1">
            <a:extLst>
              <a:ext uri="{FF2B5EF4-FFF2-40B4-BE49-F238E27FC236}">
                <a16:creationId xmlns:a16="http://schemas.microsoft.com/office/drawing/2014/main" xmlns="" id="{98E2EE79-6D37-4212-97E5-671ED1CDDD14}"/>
              </a:ext>
            </a:extLst>
          </p:cNvPr>
          <p:cNvSpPr/>
          <p:nvPr/>
        </p:nvSpPr>
        <p:spPr>
          <a:xfrm>
            <a:off x="379828" y="1531345"/>
            <a:ext cx="11474321" cy="2886419"/>
          </a:xfrm>
          <a:prstGeom prst="roundRect">
            <a:avLst/>
          </a:prstGeom>
          <a:solidFill>
            <a:srgbClr val="200C36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bg1"/>
                </a:solidFill>
                <a:latin typeface="Dosis" panose="02010503020202060003" pitchFamily="50" charset="-18"/>
              </a:rPr>
              <a:t>Oczekują one różnego typu przekazu</a:t>
            </a:r>
          </a:p>
          <a:p>
            <a:pPr algn="ctr"/>
            <a:endParaRPr lang="pl-PL" dirty="0">
              <a:solidFill>
                <a:schemeClr val="bg1"/>
              </a:solidFill>
              <a:latin typeface="Dosis" panose="02010503020202060003" pitchFamily="50" charset="-18"/>
            </a:endParaRPr>
          </a:p>
          <a:p>
            <a:pPr algn="ctr"/>
            <a:r>
              <a:rPr lang="pl-PL" dirty="0">
                <a:solidFill>
                  <a:schemeClr val="bg1"/>
                </a:solidFill>
                <a:latin typeface="Dosis" panose="02010503020202060003" pitchFamily="50" charset="-18"/>
              </a:rPr>
              <a:t>Konsumują media różnego typu</a:t>
            </a:r>
          </a:p>
          <a:p>
            <a:pPr algn="ctr"/>
            <a:endParaRPr lang="pl-PL" dirty="0">
              <a:solidFill>
                <a:schemeClr val="bg1"/>
              </a:solidFill>
              <a:latin typeface="Dosis" panose="02010503020202060003" pitchFamily="50" charset="-18"/>
            </a:endParaRPr>
          </a:p>
          <a:p>
            <a:pPr algn="ctr"/>
            <a:r>
              <a:rPr lang="pl-PL" dirty="0">
                <a:solidFill>
                  <a:schemeClr val="bg1"/>
                </a:solidFill>
                <a:latin typeface="Dosis" panose="02010503020202060003" pitchFamily="50" charset="-18"/>
              </a:rPr>
              <a:t>Nie chcą być biernym odbiorcą</a:t>
            </a:r>
          </a:p>
          <a:p>
            <a:pPr algn="ctr"/>
            <a:endParaRPr lang="pl-PL" dirty="0">
              <a:solidFill>
                <a:schemeClr val="bg1"/>
              </a:solidFill>
              <a:latin typeface="Dosis" panose="02010503020202060003" pitchFamily="50" charset="-18"/>
            </a:endParaRPr>
          </a:p>
          <a:p>
            <a:pPr algn="ctr"/>
            <a:r>
              <a:rPr lang="pl-PL" dirty="0">
                <a:solidFill>
                  <a:schemeClr val="bg1"/>
                </a:solidFill>
                <a:latin typeface="Dosis" panose="02010503020202060003" pitchFamily="50" charset="-18"/>
              </a:rPr>
              <a:t>Zależy im na zrozumieniu tematu/idei, a nie tylko informacji o niej</a:t>
            </a:r>
          </a:p>
        </p:txBody>
      </p:sp>
      <p:sp>
        <p:nvSpPr>
          <p:cNvPr id="13" name="Prostokąt: zaokrąglone rogi 12">
            <a:extLst>
              <a:ext uri="{FF2B5EF4-FFF2-40B4-BE49-F238E27FC236}">
                <a16:creationId xmlns:a16="http://schemas.microsoft.com/office/drawing/2014/main" xmlns="" id="{5131C18D-4E77-4BF6-AB31-69C0F2359C25}"/>
              </a:ext>
            </a:extLst>
          </p:cNvPr>
          <p:cNvSpPr/>
          <p:nvPr/>
        </p:nvSpPr>
        <p:spPr>
          <a:xfrm>
            <a:off x="379828" y="4924539"/>
            <a:ext cx="11340548" cy="117281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>
                <a:solidFill>
                  <a:schemeClr val="bg1"/>
                </a:solidFill>
                <a:latin typeface="Dosis" panose="02010503020202060003" pitchFamily="50" charset="-18"/>
                <a:ea typeface="Montserrat" charset="0"/>
                <a:cs typeface="Montserrat" charset="0"/>
              </a:rPr>
              <a:t>MUSIMY ICH ZROZUMIEĆ</a:t>
            </a:r>
          </a:p>
          <a:p>
            <a:pPr algn="ctr"/>
            <a:r>
              <a:rPr lang="pl-PL" sz="2800" b="1" dirty="0">
                <a:solidFill>
                  <a:schemeClr val="bg1"/>
                </a:solidFill>
                <a:latin typeface="Dosis" panose="02010503020202060003" pitchFamily="50" charset="-18"/>
                <a:ea typeface="Montserrat" charset="0"/>
                <a:cs typeface="Montserrat" charset="0"/>
              </a:rPr>
              <a:t>MUSIMY ICH ZAINTRYGOWAĆ, A NIE JEDYNIE POINFORMOWAĆ</a:t>
            </a:r>
            <a:endParaRPr lang="en-US" sz="2800" b="1" dirty="0">
              <a:solidFill>
                <a:schemeClr val="bg1"/>
              </a:solidFill>
              <a:latin typeface="Dosis" panose="02010503020202060003" pitchFamily="50" charset="-18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58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zaokrąglony 12">
            <a:extLst>
              <a:ext uri="{FF2B5EF4-FFF2-40B4-BE49-F238E27FC236}">
                <a16:creationId xmlns:a16="http://schemas.microsoft.com/office/drawing/2014/main" xmlns="" id="{7D5357B8-9EEA-4310-83ED-5D2E9A393AD6}"/>
              </a:ext>
            </a:extLst>
          </p:cNvPr>
          <p:cNvSpPr/>
          <p:nvPr/>
        </p:nvSpPr>
        <p:spPr>
          <a:xfrm>
            <a:off x="471488" y="1381552"/>
            <a:ext cx="11087100" cy="4805656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>
              <a:latin typeface="Dosis" panose="02010503020202060003" pitchFamily="50" charset="-18"/>
            </a:endParaRPr>
          </a:p>
        </p:txBody>
      </p:sp>
      <p:sp>
        <p:nvSpPr>
          <p:cNvPr id="14" name="Prostokąt: zaokrąglone rogi 17">
            <a:extLst>
              <a:ext uri="{FF2B5EF4-FFF2-40B4-BE49-F238E27FC236}">
                <a16:creationId xmlns:a16="http://schemas.microsoft.com/office/drawing/2014/main" xmlns="" id="{27F0E9C7-77CE-4784-9C4E-C306C21FC186}"/>
              </a:ext>
            </a:extLst>
          </p:cNvPr>
          <p:cNvSpPr/>
          <p:nvPr/>
        </p:nvSpPr>
        <p:spPr>
          <a:xfrm>
            <a:off x="387888" y="18731"/>
            <a:ext cx="11697616" cy="117281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osis" panose="02010503020202060003" pitchFamily="2" charset="-18"/>
              <a:ea typeface="+mn-ea"/>
              <a:cs typeface="+mn-cs"/>
            </a:endParaRPr>
          </a:p>
        </p:txBody>
      </p:sp>
      <p:sp>
        <p:nvSpPr>
          <p:cNvPr id="5" name="Shape 86"/>
          <p:cNvSpPr/>
          <p:nvPr/>
        </p:nvSpPr>
        <p:spPr>
          <a:xfrm>
            <a:off x="534591" y="208734"/>
            <a:ext cx="11133073" cy="437043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osis" panose="02010503020202060003" pitchFamily="2" charset="-18"/>
                <a:ea typeface="Montserrat" charset="0"/>
                <a:cs typeface="Montserrat" charset="0"/>
                <a:sym typeface="Sk-Modernist"/>
              </a:rPr>
              <a:t>PRZYKŁADOWE WĄTKI KOMUNIKACYJNE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94F19206-7BF9-4CB1-9490-D3C726DC5F69}"/>
              </a:ext>
            </a:extLst>
          </p:cNvPr>
          <p:cNvSpPr txBox="1"/>
          <p:nvPr/>
        </p:nvSpPr>
        <p:spPr>
          <a:xfrm>
            <a:off x="1034980" y="1391600"/>
            <a:ext cx="1054072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latin typeface="Dosis" panose="02010503020202060003" pitchFamily="2" charset="-18"/>
              </a:rPr>
              <a:t>Szkodliwe treści w Internecie, czy potrafimy je nazwać oraz zdefiniować?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latin typeface="Dosis" panose="02010503020202060003" pitchFamily="2" charset="-18"/>
              </a:rPr>
              <a:t>Wizerunek online (jak dzieci wykorzystują narzędzia internetowe do kreowania swojego wizerunku).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latin typeface="Dosis" panose="02010503020202060003" pitchFamily="2" charset="-18"/>
              </a:rPr>
              <a:t>Edukacja medialna rodziców – jak obserwować dzieci i ich zachowania w Internecie, aby wyprzedzić ewentualne zagrożenia.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latin typeface="Dosis" panose="02010503020202060003" pitchFamily="2" charset="-18"/>
              </a:rPr>
              <a:t>Sexting – temat, który dotyka dzieci.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latin typeface="Dosis" panose="02010503020202060003" pitchFamily="2" charset="-18"/>
              </a:rPr>
              <a:t>Materiały pornograficzne – co spotyka dzieci w Internecie, jak rozmawiać z dziećmi o treściach pornograficznych.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latin typeface="Dosis" panose="02010503020202060003" pitchFamily="2" charset="-18"/>
              </a:rPr>
              <a:t>Ochrona dzieci w Internecie – zmiana zachowań rodzicielskich.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latin typeface="Dosis" panose="02010503020202060003" pitchFamily="2" charset="-18"/>
              </a:rPr>
              <a:t>Cyberprzemoc.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latin typeface="Dosis" panose="02010503020202060003" pitchFamily="2" charset="-18"/>
              </a:rPr>
              <a:t>Zachowania online w grupie rówieśniczej/w klasie.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latin typeface="Dosis" panose="02010503020202060003" pitchFamily="2" charset="-18"/>
              </a:rPr>
              <a:t>Hejt w sieci – czy nasze dziecko może być jego ofiarą?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latin typeface="Dosis" panose="02010503020202060003" pitchFamily="2" charset="-18"/>
              </a:rPr>
              <a:t>Granica pomiędzy nadzorem a kontrolą – jak zbudować postawę zaufania.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latin typeface="Dosis" panose="02010503020202060003" pitchFamily="2" charset="-18"/>
              </a:rPr>
              <a:t>Ewolucja zagrożeń w sieci – z jakimi zjawiskami mamy dziś do czynienia?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latin typeface="Dosis" panose="02010503020202060003" pitchFamily="2" charset="-18"/>
              </a:rPr>
              <a:t>Granica online-offline w świecie nastolatków – czy ona w ogóle istnieje?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latin typeface="Dosis" panose="02010503020202060003" pitchFamily="2" charset="-18"/>
              </a:rPr>
              <a:t>Uzależnienie od Internetu – problem cyfrowego świata?</a:t>
            </a:r>
          </a:p>
        </p:txBody>
      </p:sp>
    </p:spTree>
    <p:extLst>
      <p:ext uri="{BB962C8B-B14F-4D97-AF65-F5344CB8AC3E}">
        <p14:creationId xmlns:p14="http://schemas.microsoft.com/office/powerpoint/2010/main" val="43873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rostokąt: zaokrąglone rogi 17">
            <a:extLst>
              <a:ext uri="{FF2B5EF4-FFF2-40B4-BE49-F238E27FC236}">
                <a16:creationId xmlns:a16="http://schemas.microsoft.com/office/drawing/2014/main" xmlns="" id="{27F0E9C7-77CE-4784-9C4E-C306C21FC186}"/>
              </a:ext>
            </a:extLst>
          </p:cNvPr>
          <p:cNvSpPr/>
          <p:nvPr/>
        </p:nvSpPr>
        <p:spPr>
          <a:xfrm>
            <a:off x="366495" y="142481"/>
            <a:ext cx="11340548" cy="117281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bg1"/>
              </a:solidFill>
              <a:latin typeface="Dosis" panose="02010503020202060003" pitchFamily="2" charset="-18"/>
              <a:ea typeface="Montserrat" charset="0"/>
              <a:cs typeface="Montserrat" charset="0"/>
            </a:endParaRPr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8352" y="4858555"/>
            <a:ext cx="2224816" cy="1630566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8639" y="3016039"/>
            <a:ext cx="2504242" cy="2504242"/>
          </a:xfrm>
          <a:prstGeom prst="rect">
            <a:avLst/>
          </a:prstGeom>
        </p:spPr>
      </p:pic>
      <p:sp>
        <p:nvSpPr>
          <p:cNvPr id="5" name="Shape 86"/>
          <p:cNvSpPr/>
          <p:nvPr/>
        </p:nvSpPr>
        <p:spPr>
          <a:xfrm>
            <a:off x="1624343" y="200127"/>
            <a:ext cx="8824852" cy="1145250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l-PL" sz="2800" b="1" dirty="0">
                <a:solidFill>
                  <a:schemeClr val="bg1"/>
                </a:solidFill>
                <a:latin typeface="Dosis" panose="02010503020202060003" pitchFamily="2" charset="-18"/>
                <a:ea typeface="Montserrat" charset="0"/>
                <a:cs typeface="Montserrat" charset="0"/>
                <a:sym typeface="Sk-Modernist"/>
              </a:rPr>
              <a:t>KLUCZOWE MEDIA,</a:t>
            </a:r>
          </a:p>
          <a:p>
            <a:pPr algn="ctr">
              <a:lnSpc>
                <a:spcPct val="80000"/>
              </a:lnSpc>
            </a:pPr>
            <a:r>
              <a:rPr lang="pl-PL" sz="2800" b="1" dirty="0">
                <a:solidFill>
                  <a:schemeClr val="bg1"/>
                </a:solidFill>
                <a:latin typeface="Dosis" panose="02010503020202060003" pitchFamily="2" charset="-18"/>
                <a:ea typeface="Montserrat" charset="0"/>
                <a:cs typeface="Montserrat" charset="0"/>
                <a:sym typeface="Sk-Modernist"/>
              </a:rPr>
              <a:t>DO KTÓRYCH BĘDĄ KIEROWANE DZIAŁANIA </a:t>
            </a:r>
          </a:p>
          <a:p>
            <a:pPr algn="ctr">
              <a:lnSpc>
                <a:spcPct val="80000"/>
              </a:lnSpc>
            </a:pPr>
            <a:r>
              <a:rPr lang="pl-PL" sz="2800" b="1" dirty="0">
                <a:solidFill>
                  <a:schemeClr val="bg1"/>
                </a:solidFill>
                <a:latin typeface="Dosis" panose="02010503020202060003" pitchFamily="2" charset="-18"/>
                <a:ea typeface="Montserrat" charset="0"/>
                <a:cs typeface="Montserrat" charset="0"/>
                <a:sym typeface="Sk-Modernist"/>
              </a:rPr>
              <a:t>W RAMACH OBSZARU „BEZPIECZEŃŚTWO”</a:t>
            </a:r>
            <a:endParaRPr sz="2800" b="1" dirty="0">
              <a:solidFill>
                <a:schemeClr val="bg1"/>
              </a:solidFill>
              <a:latin typeface="Dosis" panose="02010503020202060003" pitchFamily="2" charset="-18"/>
              <a:ea typeface="Montserrat" charset="0"/>
              <a:cs typeface="Montserrat" charset="0"/>
              <a:sym typeface="Sk-Modernist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8016DFAA-B01C-4EFA-BE6C-19C06F4BD9C3}"/>
              </a:ext>
            </a:extLst>
          </p:cNvPr>
          <p:cNvSpPr txBox="1"/>
          <p:nvPr/>
        </p:nvSpPr>
        <p:spPr>
          <a:xfrm>
            <a:off x="838886" y="1622945"/>
            <a:ext cx="89676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>
                <a:latin typeface="Dosis" panose="02010503020202060003" pitchFamily="2" charset="-18"/>
              </a:rPr>
              <a:t>Proponowana lista mediów została przygotowana na bazie analizy czytelnictwa i konsumpcji mediów przez określone grupy docelowe</a:t>
            </a:r>
          </a:p>
          <a:p>
            <a:pPr algn="just"/>
            <a:endParaRPr lang="pl-PL" dirty="0">
              <a:latin typeface="Dosis" panose="02010503020202060003" pitchFamily="2" charset="-18"/>
            </a:endParaRPr>
          </a:p>
          <a:p>
            <a:pPr algn="just"/>
            <a:endParaRPr lang="pl-PL" dirty="0">
              <a:latin typeface="Dosis" panose="02010503020202060003" pitchFamily="2" charset="-18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>
              <a:latin typeface="Dosis" panose="02010503020202060003" pitchFamily="2" charset="-18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>
              <a:latin typeface="Dosis" panose="02010503020202060003" pitchFamily="2" charset="-18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>
              <a:latin typeface="Dosis" panose="02010503020202060003" pitchFamily="2" charset="-18"/>
            </a:endParaRPr>
          </a:p>
          <a:p>
            <a:pPr algn="just"/>
            <a:endParaRPr lang="pl-PL" dirty="0">
              <a:latin typeface="Dosis" panose="02010503020202060003" pitchFamily="2" charset="-18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8742" y="3877212"/>
            <a:ext cx="1795229" cy="1110909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1126" y="4139710"/>
            <a:ext cx="2550937" cy="1282363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06534" y="5233181"/>
            <a:ext cx="1880252" cy="919234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2780" y="2513656"/>
            <a:ext cx="1852726" cy="1852726"/>
          </a:xfrm>
          <a:prstGeom prst="rect">
            <a:avLst/>
          </a:prstGeom>
        </p:spPr>
      </p:pic>
      <p:pic>
        <p:nvPicPr>
          <p:cNvPr id="4098" name="Picture 2" descr="Znalezione obrazy dla zapytania tygodnik powszechny 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568" y="5233181"/>
            <a:ext cx="2950693" cy="90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42574" y="2215020"/>
            <a:ext cx="2747564" cy="1602037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71546" y="2730080"/>
            <a:ext cx="2651990" cy="871804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6909" y="5119197"/>
            <a:ext cx="2121592" cy="1109568"/>
          </a:xfrm>
          <a:prstGeom prst="rect">
            <a:avLst/>
          </a:prstGeom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6909" y="3822145"/>
            <a:ext cx="2042337" cy="1036410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3675" y="2258538"/>
            <a:ext cx="1904785" cy="142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55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230D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Symbol zastępczy obrazu 4" descr="Obraz zawierający klawiatura, sprzęt elektroniczny&#10;&#10;Opis wygenerowany przy bardzo wysokim poziomie pewności">
            <a:extLst>
              <a:ext uri="{FF2B5EF4-FFF2-40B4-BE49-F238E27FC236}">
                <a16:creationId xmlns:a16="http://schemas.microsoft.com/office/drawing/2014/main" xmlns="" id="{213D2BE6-8413-4E61-975A-5B0663F53F8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0181" b="10181"/>
          <a:stretch>
            <a:fillRect/>
          </a:stretch>
        </p:blipFill>
        <p:spPr/>
      </p:pic>
      <p:sp>
        <p:nvSpPr>
          <p:cNvPr id="15" name="Rectangle 14"/>
          <p:cNvSpPr/>
          <p:nvPr/>
        </p:nvSpPr>
        <p:spPr>
          <a:xfrm>
            <a:off x="420774" y="414616"/>
            <a:ext cx="11350451" cy="6028765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2256" y="581585"/>
            <a:ext cx="96500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l-PL" sz="2400" b="1" dirty="0">
                <a:solidFill>
                  <a:srgbClr val="FFFFFF"/>
                </a:solidFill>
                <a:latin typeface="Dosis" panose="02010503020202060003" pitchFamily="2" charset="-18"/>
                <a:ea typeface="Montserrat" charset="0"/>
                <a:cs typeface="Montserrat" charset="0"/>
              </a:rPr>
              <a:t>Polska jest (już!) krajem cyfrowych technologii </a:t>
            </a:r>
          </a:p>
          <a:p>
            <a:pPr lvl="0" algn="ctr">
              <a:defRPr/>
            </a:pPr>
            <a:r>
              <a:rPr lang="pl-PL" sz="2400" b="1" dirty="0">
                <a:solidFill>
                  <a:srgbClr val="FFFFFF"/>
                </a:solidFill>
                <a:latin typeface="Dosis" panose="02010503020202060003" pitchFamily="2" charset="-18"/>
                <a:ea typeface="Montserrat" charset="0"/>
                <a:cs typeface="Montserrat" charset="0"/>
              </a:rPr>
              <a:t>i usług dla obywateli</a:t>
            </a:r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xmlns="" id="{7363E67B-7CA9-4481-BC47-F7E0349E3E4A}"/>
              </a:ext>
            </a:extLst>
          </p:cNvPr>
          <p:cNvSpPr txBox="1"/>
          <p:nvPr/>
        </p:nvSpPr>
        <p:spPr>
          <a:xfrm>
            <a:off x="742256" y="1535812"/>
            <a:ext cx="10863590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600" dirty="0">
              <a:solidFill>
                <a:srgbClr val="FFFFFF"/>
              </a:solidFill>
              <a:latin typeface="Dosis" panose="02010503020202060003" pitchFamily="2" charset="-18"/>
              <a:ea typeface="Montserrat" charset="0"/>
              <a:cs typeface="Montserrat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Ø"/>
              <a:defRPr/>
            </a:pPr>
            <a:r>
              <a:rPr lang="pl-PL" sz="1600" dirty="0">
                <a:solidFill>
                  <a:srgbClr val="FFFFFF"/>
                </a:solidFill>
                <a:latin typeface="Dosis" panose="02010503020202060003" pitchFamily="2" charset="-18"/>
                <a:ea typeface="Montserrat" charset="0"/>
                <a:cs typeface="Montserrat" charset="0"/>
              </a:rPr>
              <a:t>Cyfrowe Państwo jest postrzegane, jako usługodawca, który dostarczając usługi publiczne, zapewnia obywatelom konkretne korzyści – pozwalając załatwiać konkretne sprawy szybko, bezpiecznie i bezproblemowo.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600" dirty="0">
              <a:solidFill>
                <a:srgbClr val="FFFFFF"/>
              </a:solidFill>
              <a:latin typeface="Dosis" panose="02010503020202060003" pitchFamily="2" charset="-18"/>
              <a:ea typeface="Montserrat" charset="0"/>
              <a:cs typeface="Montserrat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Ø"/>
              <a:defRPr/>
            </a:pPr>
            <a:r>
              <a:rPr lang="pl-PL" sz="1600" dirty="0">
                <a:solidFill>
                  <a:srgbClr val="FFFFFF"/>
                </a:solidFill>
                <a:latin typeface="Dosis" panose="02010503020202060003" pitchFamily="2" charset="-18"/>
                <a:ea typeface="Montserrat" charset="0"/>
                <a:cs typeface="Montserrat" charset="0"/>
              </a:rPr>
              <a:t>Założenie firmy przez Internet, złożenie wniosku o dowód osobisty online, zarejestrowanie narodzin dziecka w sieci, sprawdzenie punktów karnych za pomocą kilku kliknięć,  – to codzienność, którą rozumie i z której korzysta większość Polaków, bez obaw. </a:t>
            </a:r>
            <a:endParaRPr lang="pl-PL" sz="1600" dirty="0">
              <a:solidFill>
                <a:srgbClr val="FF0000"/>
              </a:solidFill>
              <a:latin typeface="Dosis" panose="02010503020202060003" pitchFamily="2" charset="-18"/>
              <a:ea typeface="Montserrat" charset="0"/>
              <a:cs typeface="Montserrat" charset="0"/>
            </a:endParaRPr>
          </a:p>
          <a:p>
            <a:pPr lvl="0" algn="just">
              <a:defRPr/>
            </a:pPr>
            <a:endParaRPr lang="pl-PL" sz="1600" dirty="0">
              <a:solidFill>
                <a:srgbClr val="FFFFFF"/>
              </a:solidFill>
              <a:latin typeface="Dosis" panose="02010503020202060003" pitchFamily="2" charset="-18"/>
              <a:ea typeface="Montserrat" charset="0"/>
              <a:cs typeface="Montserrat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Ø"/>
              <a:defRPr/>
            </a:pPr>
            <a:r>
              <a:rPr lang="pl-PL" sz="1600" dirty="0">
                <a:solidFill>
                  <a:srgbClr val="FFFFFF"/>
                </a:solidFill>
                <a:latin typeface="Dosis" panose="02010503020202060003" pitchFamily="2" charset="-18"/>
                <a:ea typeface="Montserrat" charset="0"/>
                <a:cs typeface="Montserrat" charset="0"/>
              </a:rPr>
              <a:t>Dzięki nauce programowania, dzieci jak i dorośli naturalnie poruszają się w świecie wirtualnym, doskonale rozumiejąc prawa jakimi się rządzi, dzięki czemu kolejne pokolenia będą nie tylko beneficjentami społeczeństwa cyfrowego, ale również jego współtwórcami.</a:t>
            </a:r>
          </a:p>
          <a:p>
            <a:pPr lvl="0" algn="just">
              <a:defRPr/>
            </a:pPr>
            <a:endParaRPr lang="pl-PL" sz="1600" dirty="0">
              <a:solidFill>
                <a:srgbClr val="FFFFFF"/>
              </a:solidFill>
              <a:latin typeface="Dosis" panose="02010503020202060003" pitchFamily="2" charset="-18"/>
              <a:ea typeface="Montserrat" charset="0"/>
              <a:cs typeface="Montserrat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Ø"/>
              <a:defRPr/>
            </a:pPr>
            <a:r>
              <a:rPr lang="pl-PL" sz="1600" dirty="0">
                <a:solidFill>
                  <a:srgbClr val="FFFFFF"/>
                </a:solidFill>
                <a:latin typeface="Dosis" panose="02010503020202060003" pitchFamily="2" charset="-18"/>
                <a:ea typeface="Montserrat" charset="0"/>
                <a:cs typeface="Montserrat" charset="0"/>
              </a:rPr>
              <a:t>Użytkownicy sieci są świadomi, że korzystanie z technologii cyfrowych to także dbałość o bezpieczeństwo swoich zachowań online i przekazywanych danych.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  <a:defRPr/>
            </a:pPr>
            <a:endParaRPr lang="pl-PL" sz="1600" dirty="0">
              <a:solidFill>
                <a:srgbClr val="FFFFFF"/>
              </a:solidFill>
              <a:latin typeface="Dosis" panose="02010503020202060003" pitchFamily="2" charset="-18"/>
              <a:ea typeface="Montserrat" charset="0"/>
              <a:cs typeface="Montserrat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Ø"/>
              <a:defRPr/>
            </a:pPr>
            <a:r>
              <a:rPr lang="pl-PL" sz="1600" dirty="0">
                <a:solidFill>
                  <a:srgbClr val="FFFFFF"/>
                </a:solidFill>
                <a:latin typeface="Dosis" panose="02010503020202060003" pitchFamily="2" charset="-18"/>
                <a:ea typeface="Montserrat" charset="0"/>
                <a:cs typeface="Montserrat" charset="0"/>
              </a:rPr>
              <a:t>Ministerstwo Cyfryzacji i NASK aktywnie działają na rzecz rozwoju społeczeństwa cyfrowego, zapewniając narzędzia, usługi, edukację, rozwój i ochronę, a obywatele mają tego pełną świadomość.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400" dirty="0">
                <a:solidFill>
                  <a:srgbClr val="FFFFFF"/>
                </a:solidFill>
                <a:latin typeface="Dosis" panose="02010503020202060003" pitchFamily="2" charset="-18"/>
                <a:ea typeface="Montserrat" charset="0"/>
                <a:cs typeface="Montserrat" charset="0"/>
              </a:rPr>
              <a:t> 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osis" panose="02010503020202060003" pitchFamily="2" charset="-18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01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ostokąt: zaokrąglone rogi 17">
            <a:extLst>
              <a:ext uri="{FF2B5EF4-FFF2-40B4-BE49-F238E27FC236}">
                <a16:creationId xmlns:a16="http://schemas.microsoft.com/office/drawing/2014/main" xmlns="" id="{27F0E9C7-77CE-4784-9C4E-C306C21FC186}"/>
              </a:ext>
            </a:extLst>
          </p:cNvPr>
          <p:cNvSpPr/>
          <p:nvPr/>
        </p:nvSpPr>
        <p:spPr>
          <a:xfrm>
            <a:off x="379828" y="35233"/>
            <a:ext cx="11340548" cy="117281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>
                <a:solidFill>
                  <a:schemeClr val="bg1"/>
                </a:solidFill>
                <a:latin typeface="Dosis" panose="02010503020202060003" pitchFamily="50" charset="-18"/>
                <a:ea typeface="Montserrat" charset="0"/>
                <a:cs typeface="Montserrat" charset="0"/>
              </a:rPr>
              <a:t>WSPÓŁCZESNE DZIAŁANIA PR MUSZĄ KORZYSTAĆ Z WIELU NARZĘDZI KOMUNIKACYJNYCH</a:t>
            </a:r>
            <a:endParaRPr lang="en-US" sz="2800" b="1" dirty="0">
              <a:solidFill>
                <a:schemeClr val="bg1"/>
              </a:solidFill>
              <a:latin typeface="Dosis" panose="02010503020202060003" pitchFamily="50" charset="-18"/>
              <a:ea typeface="Montserrat" charset="0"/>
              <a:cs typeface="Montserrat" charset="0"/>
            </a:endParaRPr>
          </a:p>
        </p:txBody>
      </p:sp>
      <p:sp>
        <p:nvSpPr>
          <p:cNvPr id="5" name="Prostokąt zaokrąglony 4"/>
          <p:cNvSpPr/>
          <p:nvPr/>
        </p:nvSpPr>
        <p:spPr>
          <a:xfrm>
            <a:off x="495199" y="1322513"/>
            <a:ext cx="11109805" cy="117281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200" b="1" dirty="0">
              <a:latin typeface="Dosis" panose="02010503020202060003" pitchFamily="50" charset="-18"/>
            </a:endParaRPr>
          </a:p>
          <a:p>
            <a:pPr algn="ctr"/>
            <a:r>
              <a:rPr lang="pl-PL" sz="1200" b="1" dirty="0">
                <a:latin typeface="Dosis" panose="02010503020202060003" pitchFamily="50" charset="-18"/>
              </a:rPr>
              <a:t>Działania PR to nie tylko komunikacja media relations. Przez 3 lata realizacji kampanii będziemy korzystać z wielu narzędzi PR, dzięki którym informacja prasowa nie będzie jedynym głównym źródłem wiedzy dla dziennikarzy. Dostarczymy im badania, </a:t>
            </a:r>
            <a:r>
              <a:rPr lang="pl-PL" sz="1200" b="1" dirty="0" err="1">
                <a:latin typeface="Dosis" panose="02010503020202060003" pitchFamily="50" charset="-18"/>
              </a:rPr>
              <a:t>case</a:t>
            </a:r>
            <a:r>
              <a:rPr lang="pl-PL" sz="1200" b="1" dirty="0">
                <a:latin typeface="Dosis" panose="02010503020202060003" pitchFamily="50" charset="-18"/>
              </a:rPr>
              <a:t> </a:t>
            </a:r>
            <a:r>
              <a:rPr lang="pl-PL" sz="1200" b="1" dirty="0" err="1">
                <a:latin typeface="Dosis" panose="02010503020202060003" pitchFamily="50" charset="-18"/>
              </a:rPr>
              <a:t>study</a:t>
            </a:r>
            <a:r>
              <a:rPr lang="pl-PL" sz="1200" b="1" dirty="0">
                <a:latin typeface="Dosis" panose="02010503020202060003" pitchFamily="50" charset="-18"/>
              </a:rPr>
              <a:t>, komentarze eksperckie, realne doświadczenia związane z tematem kampanii, tak aby ich wiedza związana z tematem była pogłębiona, zrozumiała i różnorodna. Takie podejście da możliwość dotarcia dzięki mediom do grup docelowych wielowątkowo, tak aby nasi odbiorcy zrozumieli idee i wpisali je w codzienną potrzebę ich wdrożenia</a:t>
            </a:r>
            <a:endParaRPr lang="pl-PL" sz="1200" b="1" dirty="0">
              <a:solidFill>
                <a:schemeClr val="tx1"/>
              </a:solidFill>
              <a:latin typeface="Dosis" panose="02010503020202060003" pitchFamily="50" charset="-18"/>
            </a:endParaRPr>
          </a:p>
        </p:txBody>
      </p:sp>
      <p:sp>
        <p:nvSpPr>
          <p:cNvPr id="13" name="Prostokąt: zaokrąglone rogi 21">
            <a:extLst>
              <a:ext uri="{FF2B5EF4-FFF2-40B4-BE49-F238E27FC236}">
                <a16:creationId xmlns:a16="http://schemas.microsoft.com/office/drawing/2014/main" xmlns="" id="{DF3B73BD-262D-42C4-8BCF-6FD0E90E3339}"/>
              </a:ext>
            </a:extLst>
          </p:cNvPr>
          <p:cNvSpPr/>
          <p:nvPr/>
        </p:nvSpPr>
        <p:spPr>
          <a:xfrm>
            <a:off x="1504860" y="2584225"/>
            <a:ext cx="4263887" cy="575887"/>
          </a:xfrm>
          <a:prstGeom prst="roundRect">
            <a:avLst/>
          </a:prstGeom>
          <a:solidFill>
            <a:srgbClr val="200C3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pl-PL" sz="1200" b="1" dirty="0">
                <a:latin typeface="Dosis" panose="02010503020202060003" pitchFamily="50" charset="-18"/>
              </a:rPr>
              <a:t>procesy badawcze</a:t>
            </a:r>
            <a:endParaRPr kumimoji="0" lang="pl-PL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osis" panose="02010503020202060003" pitchFamily="50" charset="-18"/>
              <a:ea typeface="GungsuhChe" panose="02030609000101010101" pitchFamily="49" charset="-127"/>
              <a:cs typeface="Lato" panose="020F0502020204030203" pitchFamily="34" charset="0"/>
            </a:endParaRPr>
          </a:p>
        </p:txBody>
      </p:sp>
      <p:sp>
        <p:nvSpPr>
          <p:cNvPr id="14" name="Prostokąt: zaokrąglone rogi 21">
            <a:extLst>
              <a:ext uri="{FF2B5EF4-FFF2-40B4-BE49-F238E27FC236}">
                <a16:creationId xmlns:a16="http://schemas.microsoft.com/office/drawing/2014/main" xmlns="" id="{DF3B73BD-262D-42C4-8BCF-6FD0E90E3339}"/>
              </a:ext>
            </a:extLst>
          </p:cNvPr>
          <p:cNvSpPr/>
          <p:nvPr/>
        </p:nvSpPr>
        <p:spPr>
          <a:xfrm>
            <a:off x="1504859" y="3305543"/>
            <a:ext cx="4263887" cy="575887"/>
          </a:xfrm>
          <a:prstGeom prst="roundRect">
            <a:avLst/>
          </a:prstGeom>
          <a:solidFill>
            <a:srgbClr val="200C3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pl-PL" sz="1200" b="1" dirty="0">
                <a:latin typeface="Dosis" panose="02010503020202060003" pitchFamily="50" charset="-18"/>
              </a:rPr>
              <a:t>media relations</a:t>
            </a:r>
            <a:endParaRPr kumimoji="0" lang="pl-PL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osis" panose="02010503020202060003" pitchFamily="50" charset="-18"/>
              <a:ea typeface="GungsuhChe" panose="02030609000101010101" pitchFamily="49" charset="-127"/>
              <a:cs typeface="Lato" panose="020F0502020204030203" pitchFamily="34" charset="0"/>
            </a:endParaRPr>
          </a:p>
        </p:txBody>
      </p:sp>
      <p:sp>
        <p:nvSpPr>
          <p:cNvPr id="15" name="Prostokąt: zaokrąglone rogi 21">
            <a:extLst>
              <a:ext uri="{FF2B5EF4-FFF2-40B4-BE49-F238E27FC236}">
                <a16:creationId xmlns:a16="http://schemas.microsoft.com/office/drawing/2014/main" xmlns="" id="{DF3B73BD-262D-42C4-8BCF-6FD0E90E3339}"/>
              </a:ext>
            </a:extLst>
          </p:cNvPr>
          <p:cNvSpPr/>
          <p:nvPr/>
        </p:nvSpPr>
        <p:spPr>
          <a:xfrm>
            <a:off x="1504859" y="4040622"/>
            <a:ext cx="4263887" cy="575887"/>
          </a:xfrm>
          <a:prstGeom prst="roundRect">
            <a:avLst/>
          </a:prstGeom>
          <a:solidFill>
            <a:srgbClr val="200C3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pl-PL" sz="1200" b="1" dirty="0">
                <a:latin typeface="Dosis" panose="02010503020202060003" pitchFamily="50" charset="-18"/>
              </a:rPr>
              <a:t>dedykowane cykle</a:t>
            </a:r>
          </a:p>
          <a:p>
            <a:pPr lvl="0" algn="ctr">
              <a:defRPr/>
            </a:pPr>
            <a:r>
              <a:rPr lang="pl-PL" sz="1200" b="1" dirty="0">
                <a:latin typeface="Dosis" panose="02010503020202060003" pitchFamily="50" charset="-18"/>
              </a:rPr>
              <a:t> poradników, artykułów i programów edukacyjnych</a:t>
            </a:r>
            <a:endParaRPr kumimoji="0" lang="pl-PL" sz="12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osis" panose="02010503020202060003" pitchFamily="50" charset="-18"/>
              <a:ea typeface="GungsuhChe" panose="02030609000101010101" pitchFamily="49" charset="-127"/>
              <a:cs typeface="Lato" panose="020F0502020204030203" pitchFamily="34" charset="0"/>
            </a:endParaRPr>
          </a:p>
        </p:txBody>
      </p:sp>
      <p:sp>
        <p:nvSpPr>
          <p:cNvPr id="16" name="Prostokąt: zaokrąglone rogi 21">
            <a:extLst>
              <a:ext uri="{FF2B5EF4-FFF2-40B4-BE49-F238E27FC236}">
                <a16:creationId xmlns:a16="http://schemas.microsoft.com/office/drawing/2014/main" xmlns="" id="{DF3B73BD-262D-42C4-8BCF-6FD0E90E3339}"/>
              </a:ext>
            </a:extLst>
          </p:cNvPr>
          <p:cNvSpPr/>
          <p:nvPr/>
        </p:nvSpPr>
        <p:spPr>
          <a:xfrm>
            <a:off x="1481953" y="4819769"/>
            <a:ext cx="4263887" cy="575887"/>
          </a:xfrm>
          <a:prstGeom prst="roundRect">
            <a:avLst/>
          </a:prstGeom>
          <a:solidFill>
            <a:srgbClr val="200C3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pl-PL" sz="1200" b="1" dirty="0">
                <a:latin typeface="Dosis" panose="02010503020202060003" pitchFamily="50" charset="-18"/>
              </a:rPr>
              <a:t>spotkania i warsztaty dla mediów, </a:t>
            </a:r>
            <a:r>
              <a:rPr lang="pl-PL" sz="1200" b="1" dirty="0" err="1">
                <a:latin typeface="Dosis" panose="02010503020202060003" pitchFamily="50" charset="-18"/>
              </a:rPr>
              <a:t>blogerów</a:t>
            </a:r>
            <a:r>
              <a:rPr lang="pl-PL" sz="1200" b="1" dirty="0">
                <a:latin typeface="Dosis" panose="02010503020202060003" pitchFamily="50" charset="-18"/>
              </a:rPr>
              <a:t> i liderów opinii</a:t>
            </a:r>
            <a:endParaRPr kumimoji="0" lang="pl-PL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osis" panose="02010503020202060003" pitchFamily="50" charset="-18"/>
              <a:ea typeface="GungsuhChe" panose="02030609000101010101" pitchFamily="49" charset="-127"/>
              <a:cs typeface="Lato" panose="020F0502020204030203" pitchFamily="34" charset="0"/>
            </a:endParaRPr>
          </a:p>
        </p:txBody>
      </p:sp>
      <p:sp>
        <p:nvSpPr>
          <p:cNvPr id="17" name="Prostokąt: zaokrąglone rogi 21">
            <a:extLst>
              <a:ext uri="{FF2B5EF4-FFF2-40B4-BE49-F238E27FC236}">
                <a16:creationId xmlns:a16="http://schemas.microsoft.com/office/drawing/2014/main" xmlns="" id="{DF3B73BD-262D-42C4-8BCF-6FD0E90E3339}"/>
              </a:ext>
            </a:extLst>
          </p:cNvPr>
          <p:cNvSpPr/>
          <p:nvPr/>
        </p:nvSpPr>
        <p:spPr>
          <a:xfrm>
            <a:off x="6050101" y="2581476"/>
            <a:ext cx="4263887" cy="575887"/>
          </a:xfrm>
          <a:prstGeom prst="roundRect">
            <a:avLst/>
          </a:prstGeom>
          <a:solidFill>
            <a:srgbClr val="200C3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pl-PL" sz="1200" b="1" dirty="0">
                <a:latin typeface="Dosis" panose="02010503020202060003" pitchFamily="50" charset="-18"/>
              </a:rPr>
              <a:t>publikacje tematyczne (broszury, poradniki, e-booki)</a:t>
            </a:r>
            <a:endParaRPr kumimoji="0" lang="pl-PL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osis" panose="02010503020202060003" pitchFamily="50" charset="-18"/>
              <a:ea typeface="GungsuhChe" panose="02030609000101010101" pitchFamily="49" charset="-127"/>
              <a:cs typeface="Lato" panose="020F0502020204030203" pitchFamily="34" charset="0"/>
            </a:endParaRPr>
          </a:p>
        </p:txBody>
      </p:sp>
      <p:sp>
        <p:nvSpPr>
          <p:cNvPr id="19" name="Prostokąt: zaokrąglone rogi 21">
            <a:extLst>
              <a:ext uri="{FF2B5EF4-FFF2-40B4-BE49-F238E27FC236}">
                <a16:creationId xmlns:a16="http://schemas.microsoft.com/office/drawing/2014/main" xmlns="" id="{DF3B73BD-262D-42C4-8BCF-6FD0E90E3339}"/>
              </a:ext>
            </a:extLst>
          </p:cNvPr>
          <p:cNvSpPr/>
          <p:nvPr/>
        </p:nvSpPr>
        <p:spPr>
          <a:xfrm>
            <a:off x="6050100" y="3374870"/>
            <a:ext cx="4263887" cy="575887"/>
          </a:xfrm>
          <a:prstGeom prst="roundRect">
            <a:avLst/>
          </a:prstGeom>
          <a:solidFill>
            <a:srgbClr val="200C3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pl-PL" sz="1200" b="1" dirty="0">
                <a:latin typeface="Dosis" panose="02010503020202060003" pitchFamily="50" charset="-18"/>
              </a:rPr>
              <a:t>edukacyjna współpraca z </a:t>
            </a:r>
            <a:r>
              <a:rPr lang="pl-PL" sz="1200" b="1" dirty="0" err="1">
                <a:latin typeface="Dosis" panose="02010503020202060003" pitchFamily="50" charset="-18"/>
              </a:rPr>
              <a:t>influencerami</a:t>
            </a:r>
            <a:r>
              <a:rPr lang="pl-PL" sz="1200" b="1" dirty="0">
                <a:latin typeface="Dosis" panose="02010503020202060003" pitchFamily="50" charset="-18"/>
              </a:rPr>
              <a:t> </a:t>
            </a:r>
            <a:endParaRPr kumimoji="0" lang="pl-PL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osis" panose="02010503020202060003" pitchFamily="50" charset="-18"/>
              <a:ea typeface="GungsuhChe" panose="02030609000101010101" pitchFamily="49" charset="-127"/>
              <a:cs typeface="Lato" panose="020F0502020204030203" pitchFamily="34" charset="0"/>
            </a:endParaRPr>
          </a:p>
        </p:txBody>
      </p:sp>
      <p:sp>
        <p:nvSpPr>
          <p:cNvPr id="20" name="Prostokąt: zaokrąglone rogi 21">
            <a:extLst>
              <a:ext uri="{FF2B5EF4-FFF2-40B4-BE49-F238E27FC236}">
                <a16:creationId xmlns:a16="http://schemas.microsoft.com/office/drawing/2014/main" xmlns="" id="{DF3B73BD-262D-42C4-8BCF-6FD0E90E3339}"/>
              </a:ext>
            </a:extLst>
          </p:cNvPr>
          <p:cNvSpPr/>
          <p:nvPr/>
        </p:nvSpPr>
        <p:spPr>
          <a:xfrm>
            <a:off x="6050099" y="4130030"/>
            <a:ext cx="4263887" cy="575887"/>
          </a:xfrm>
          <a:prstGeom prst="roundRect">
            <a:avLst/>
          </a:prstGeom>
          <a:solidFill>
            <a:srgbClr val="200C3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pl-PL" sz="1200" b="1" dirty="0">
                <a:latin typeface="Dosis" panose="02010503020202060003" pitchFamily="50" charset="-18"/>
              </a:rPr>
              <a:t>komentarze eksperckie</a:t>
            </a:r>
            <a:endParaRPr kumimoji="0" lang="pl-PL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osis" panose="02010503020202060003" pitchFamily="50" charset="-18"/>
              <a:ea typeface="GungsuhChe" panose="02030609000101010101" pitchFamily="49" charset="-127"/>
              <a:cs typeface="Lato" panose="020F0502020204030203" pitchFamily="34" charset="0"/>
            </a:endParaRPr>
          </a:p>
        </p:txBody>
      </p:sp>
      <p:sp>
        <p:nvSpPr>
          <p:cNvPr id="21" name="Prostokąt: zaokrąglone rogi 21">
            <a:extLst>
              <a:ext uri="{FF2B5EF4-FFF2-40B4-BE49-F238E27FC236}">
                <a16:creationId xmlns:a16="http://schemas.microsoft.com/office/drawing/2014/main" xmlns="" id="{DF3B73BD-262D-42C4-8BCF-6FD0E90E3339}"/>
              </a:ext>
            </a:extLst>
          </p:cNvPr>
          <p:cNvSpPr/>
          <p:nvPr/>
        </p:nvSpPr>
        <p:spPr>
          <a:xfrm>
            <a:off x="5983996" y="4877454"/>
            <a:ext cx="4263887" cy="575887"/>
          </a:xfrm>
          <a:prstGeom prst="roundRect">
            <a:avLst/>
          </a:prstGeom>
          <a:solidFill>
            <a:srgbClr val="200C3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latin typeface="Dosis" panose="02010503020202060003" pitchFamily="50" charset="-18"/>
              </a:rPr>
              <a:t>media społecznościowe</a:t>
            </a:r>
          </a:p>
        </p:txBody>
      </p:sp>
      <p:sp>
        <p:nvSpPr>
          <p:cNvPr id="12" name="Prostokąt: zaokrąglone rogi 21">
            <a:extLst>
              <a:ext uri="{FF2B5EF4-FFF2-40B4-BE49-F238E27FC236}">
                <a16:creationId xmlns:a16="http://schemas.microsoft.com/office/drawing/2014/main" xmlns="" id="{DE77E24A-278E-4276-800E-0DB3AE1512CF}"/>
              </a:ext>
            </a:extLst>
          </p:cNvPr>
          <p:cNvSpPr/>
          <p:nvPr/>
        </p:nvSpPr>
        <p:spPr>
          <a:xfrm>
            <a:off x="1504858" y="5554848"/>
            <a:ext cx="4263887" cy="575887"/>
          </a:xfrm>
          <a:prstGeom prst="roundRect">
            <a:avLst/>
          </a:prstGeom>
          <a:solidFill>
            <a:srgbClr val="200C3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latin typeface="Dosis" panose="02010503020202060003" pitchFamily="50" charset="-18"/>
              </a:rPr>
              <a:t>edukacyjno-</a:t>
            </a:r>
            <a:r>
              <a:rPr lang="pl-PL" sz="1200" b="1" dirty="0" err="1">
                <a:latin typeface="Dosis" panose="02010503020202060003" pitchFamily="50" charset="-18"/>
              </a:rPr>
              <a:t>lifestylowe</a:t>
            </a:r>
            <a:r>
              <a:rPr lang="pl-PL" sz="1200" b="1" dirty="0">
                <a:latin typeface="Dosis" panose="02010503020202060003" pitchFamily="50" charset="-18"/>
              </a:rPr>
              <a:t> materiały video</a:t>
            </a:r>
          </a:p>
        </p:txBody>
      </p:sp>
      <p:sp>
        <p:nvSpPr>
          <p:cNvPr id="22" name="Prostokąt: zaokrąglone rogi 21">
            <a:extLst>
              <a:ext uri="{FF2B5EF4-FFF2-40B4-BE49-F238E27FC236}">
                <a16:creationId xmlns:a16="http://schemas.microsoft.com/office/drawing/2014/main" xmlns="" id="{887A86F3-6BF1-4158-9554-BEC41EF48C76}"/>
              </a:ext>
            </a:extLst>
          </p:cNvPr>
          <p:cNvSpPr/>
          <p:nvPr/>
        </p:nvSpPr>
        <p:spPr>
          <a:xfrm>
            <a:off x="5983995" y="5585456"/>
            <a:ext cx="4263887" cy="575887"/>
          </a:xfrm>
          <a:prstGeom prst="roundRect">
            <a:avLst/>
          </a:prstGeom>
          <a:solidFill>
            <a:srgbClr val="200C3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latin typeface="Dosis" panose="02010503020202060003" pitchFamily="50" charset="-18"/>
              </a:rPr>
              <a:t>infografiki</a:t>
            </a:r>
          </a:p>
        </p:txBody>
      </p:sp>
    </p:spTree>
    <p:extLst>
      <p:ext uri="{BB962C8B-B14F-4D97-AF65-F5344CB8AC3E}">
        <p14:creationId xmlns:p14="http://schemas.microsoft.com/office/powerpoint/2010/main" val="312053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230D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Symbol zastępczy obrazu 4" descr="Obraz zawierający kobieta, osoba, patrzenie, siedzi&#10;&#10;Opis wygenerowany przy bardzo wysokim poziomie pewności">
            <a:extLst>
              <a:ext uri="{FF2B5EF4-FFF2-40B4-BE49-F238E27FC236}">
                <a16:creationId xmlns:a16="http://schemas.microsoft.com/office/drawing/2014/main" xmlns="" id="{AFB37638-7F8A-442D-BE22-0567FB3B67A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22" b="1322"/>
          <a:stretch>
            <a:fillRect/>
          </a:stretch>
        </p:blipFill>
        <p:spPr/>
      </p:pic>
      <p:sp>
        <p:nvSpPr>
          <p:cNvPr id="15" name="Rectangle 14"/>
          <p:cNvSpPr/>
          <p:nvPr/>
        </p:nvSpPr>
        <p:spPr>
          <a:xfrm>
            <a:off x="420773" y="414617"/>
            <a:ext cx="11350451" cy="6028765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osis" panose="02010503020202060003" pitchFamily="50" charset="-1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7511" y="538354"/>
            <a:ext cx="28463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osis" panose="02010503020202060003" pitchFamily="50" charset="-18"/>
                <a:ea typeface="Montserrat" charset="0"/>
                <a:cs typeface="Montserrat" charset="0"/>
              </a:rPr>
              <a:t>JAKOŚĆ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osis" panose="02010503020202060003" pitchFamily="50" charset="-18"/>
                <a:ea typeface="Montserrat" charset="0"/>
                <a:cs typeface="Montserrat" charset="0"/>
              </a:rPr>
              <a:t>ŻYCIA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C26DE057-0DE8-4499-A72E-369C03B44CF8}"/>
              </a:ext>
            </a:extLst>
          </p:cNvPr>
          <p:cNvSpPr txBox="1"/>
          <p:nvPr/>
        </p:nvSpPr>
        <p:spPr>
          <a:xfrm>
            <a:off x="5872163" y="538354"/>
            <a:ext cx="56356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400" i="1" dirty="0">
                <a:solidFill>
                  <a:schemeClr val="bg1"/>
                </a:solidFill>
                <a:latin typeface="Dosis" panose="02010503020202060003" pitchFamily="50" charset="-18"/>
              </a:rPr>
              <a:t>Czy wszystkie sprawy można już załatwić online, a każdą informację, jakiej potrzebujemy, da się znaleźć w sieci? Rozwój cywilizacyjny z pewnością zmierza w tym właśnie kierunku. Świat wchodzi w etap tzw. czwartej rewolucji przemysłowej, opartej właśnie na rozwiązaniach cyfrowych. Dotyczą one robotyzacji, automatyzacji, magazynowania energii czy rozwoju sztucznej inteligencji. Świat biegnie do przodu. Czas zadbać o obywatela, który często nie jest jeszcze świadomy tego, jak ogromny potencjał kryje w sobie Internet oraz jak korzystanie z jego dobrodziejstw może pozytywnie wpłynąć na jakość codziennego życia.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8667E194-FB8B-405A-B04F-AC9FF98FD455}"/>
              </a:ext>
            </a:extLst>
          </p:cNvPr>
          <p:cNvSpPr txBox="1"/>
          <p:nvPr/>
        </p:nvSpPr>
        <p:spPr>
          <a:xfrm>
            <a:off x="723088" y="2907609"/>
            <a:ext cx="1074582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rgbClr val="FFFFFF"/>
                </a:solidFill>
                <a:latin typeface="Dosis" panose="02010503020202060003" pitchFamily="50" charset="-18"/>
              </a:rPr>
              <a:t>Obszar „Jakość życia” dotyczy zwiększenia świadomości wpływu technologii informacyjno-komunikacyjnych na poprawę życia obywateli. Przez jakość życia w kampanii rozumiane są wszelkie funkcjonalności, które ułatwiają codzienne sytuacje. To między innymi e-usługi administracji państwowej, ale także bankowość internetowa, dostęp do dóbr kultury, szeroko rozumiana edukacja, komunikacja, a także cały wachlarz możliwości płynących z cyfryzacji w przedsiębiorstwach.</a:t>
            </a: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rgbClr val="FFFFFF"/>
                </a:solidFill>
                <a:latin typeface="Dosis" panose="02010503020202060003" pitchFamily="50" charset="-18"/>
              </a:rPr>
              <a:t>Naczelnym celem jest zwiększenie świadomości pozytywnego wpływu TIK na poprawę jakości życia polskich obywateli w zakresie:</a:t>
            </a:r>
          </a:p>
          <a:p>
            <a:pPr marL="800100" lvl="1" indent="-342900" algn="just">
              <a:buAutoNum type="arabicPeriod"/>
            </a:pPr>
            <a:r>
              <a:rPr lang="pl-PL" sz="1600" dirty="0">
                <a:solidFill>
                  <a:srgbClr val="FFFFFF"/>
                </a:solidFill>
                <a:latin typeface="Dosis" panose="02010503020202060003" pitchFamily="50" charset="-18"/>
              </a:rPr>
              <a:t>korzystania z e-usług prywatnych i publicznych (w tym m.in.: bankowość internetowa, płacenie rachunków, zakupy,  </a:t>
            </a:r>
          </a:p>
          <a:p>
            <a:pPr lvl="1" algn="just"/>
            <a:r>
              <a:rPr lang="pl-PL" sz="1600" dirty="0">
                <a:solidFill>
                  <a:srgbClr val="FFFFFF"/>
                </a:solidFill>
                <a:latin typeface="Dosis" panose="02010503020202060003" pitchFamily="50" charset="-18"/>
              </a:rPr>
              <a:t>         rezerwacje, umawianie wizyt lekarskich, korzystanie z komunikacji publicznej – plany i rozkłady jazdy, zakup biletów),</a:t>
            </a:r>
          </a:p>
          <a:p>
            <a:pPr lvl="1" algn="just"/>
            <a:r>
              <a:rPr lang="pl-PL" sz="1600" dirty="0">
                <a:solidFill>
                  <a:srgbClr val="FFFFFF"/>
                </a:solidFill>
                <a:latin typeface="Dosis" panose="02010503020202060003" pitchFamily="50" charset="-18"/>
              </a:rPr>
              <a:t>2.     korzystania z dóbr kultury i z rozrywki (w tym m.in.: książki, filmy, muzyka),</a:t>
            </a:r>
          </a:p>
          <a:p>
            <a:pPr lvl="1" algn="just"/>
            <a:r>
              <a:rPr lang="pl-PL" sz="1600" dirty="0">
                <a:solidFill>
                  <a:srgbClr val="FFFFFF"/>
                </a:solidFill>
                <a:latin typeface="Dosis" panose="02010503020202060003" pitchFamily="50" charset="-18"/>
              </a:rPr>
              <a:t>3.     korzystania z materiałów edukacyjnych (w tym m.in.: nauka online, zasoby dydaktyczne online),</a:t>
            </a:r>
          </a:p>
          <a:p>
            <a:pPr lvl="1" algn="just"/>
            <a:r>
              <a:rPr lang="pl-PL" sz="1600" dirty="0">
                <a:solidFill>
                  <a:srgbClr val="FFFFFF"/>
                </a:solidFill>
                <a:latin typeface="Dosis" panose="02010503020202060003" pitchFamily="50" charset="-18"/>
              </a:rPr>
              <a:t>4.     komunikacji z innymi osobami (komunikatory, media społecznościowe, e-maile etc.),</a:t>
            </a:r>
          </a:p>
          <a:p>
            <a:pPr lvl="1" algn="just"/>
            <a:r>
              <a:rPr lang="pl-PL" sz="1600" dirty="0">
                <a:solidFill>
                  <a:srgbClr val="FFFFFF"/>
                </a:solidFill>
                <a:latin typeface="Dosis" panose="02010503020202060003" pitchFamily="50" charset="-18"/>
              </a:rPr>
              <a:t>5.     możliwości płynących z cyfryzacji w przedsiębiorstwach.</a:t>
            </a: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osis" panose="02010503020202060003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69125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379828" y="1723203"/>
            <a:ext cx="476937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553880"/>
                </a:solidFill>
                <a:effectLst/>
                <a:uLnTx/>
                <a:uFillTx/>
                <a:latin typeface="Dosis" panose="02010503020202060003" pitchFamily="50" charset="-18"/>
              </a:rPr>
              <a:t>Osoby w wieku 45-64 lat - w zasięgu Internetu, ale z niego nie korzystają lub korzystają sporadycznie.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rgbClr val="553880"/>
              </a:solidFill>
              <a:effectLst/>
              <a:uLnTx/>
              <a:uFillTx/>
              <a:latin typeface="Dosis" panose="02010503020202060003" pitchFamily="50" charset="-18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242527"/>
                </a:solidFill>
                <a:effectLst/>
                <a:uLnTx/>
                <a:uFillTx/>
                <a:latin typeface="Dosis" panose="02010503020202060003" pitchFamily="50" charset="-18"/>
              </a:rPr>
              <a:t>Przekłada się to na niekorzystanie lub rzadkie korzystanie z usług ułatwiających codzienne życie, jak np. internetowe zakupy, bankowość elektroniczna czy e-administracja (25% wobec średniej krajowej 30%).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srgbClr val="242527"/>
              </a:solidFill>
              <a:effectLst/>
              <a:uLnTx/>
              <a:uFillTx/>
              <a:latin typeface="Dosis" panose="02010503020202060003" pitchFamily="50" charset="-18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srgbClr val="242527"/>
              </a:solidFill>
              <a:effectLst/>
              <a:uLnTx/>
              <a:uFillTx/>
              <a:latin typeface="Dosis" panose="02010503020202060003" pitchFamily="50" charset="-18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553880"/>
                </a:solidFill>
                <a:effectLst/>
                <a:uLnTx/>
                <a:uFillTx/>
                <a:latin typeface="Dosis" panose="02010503020202060003" pitchFamily="50" charset="-18"/>
              </a:rPr>
              <a:t>Przedsiębiorcy z sektora mikro, małych i średnich firm w Polsce.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rgbClr val="553880"/>
              </a:solidFill>
              <a:effectLst/>
              <a:uLnTx/>
              <a:uFillTx/>
              <a:latin typeface="Dosis" panose="02010503020202060003" pitchFamily="50" charset="-18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242527"/>
                </a:solidFill>
                <a:effectLst/>
                <a:uLnTx/>
                <a:uFillTx/>
                <a:latin typeface="Dosis" panose="02010503020202060003" pitchFamily="50" charset="-18"/>
              </a:rPr>
              <a:t>Przedsiębiorcy z sektora mikro, małych i średnich firm w Polsce nie mają pełnej świadomości, jeśli chodzi o korzyści płynące z cyfryzacji w przedsiębiorstwach i dopiero odkrywają potencjał technologii informatycznych. Według konfederacji Lewiatan, cyfrowymi można nazwać niespełna 40% przedsiębiorstw z tej grupy.</a:t>
            </a:r>
          </a:p>
        </p:txBody>
      </p:sp>
      <p:sp>
        <p:nvSpPr>
          <p:cNvPr id="15" name="Prostokąt: zaokrąglone rogi 14">
            <a:extLst>
              <a:ext uri="{FF2B5EF4-FFF2-40B4-BE49-F238E27FC236}">
                <a16:creationId xmlns:a16="http://schemas.microsoft.com/office/drawing/2014/main" xmlns="" id="{0CC24CA8-E4E6-461C-9A34-D941349D71E7}"/>
              </a:ext>
            </a:extLst>
          </p:cNvPr>
          <p:cNvSpPr/>
          <p:nvPr/>
        </p:nvSpPr>
        <p:spPr>
          <a:xfrm>
            <a:off x="379828" y="35233"/>
            <a:ext cx="11340548" cy="117281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>
                <a:solidFill>
                  <a:schemeClr val="bg1"/>
                </a:solidFill>
                <a:latin typeface="Dosis" panose="02010503020202060003" pitchFamily="50" charset="-18"/>
                <a:ea typeface="Montserrat" charset="0"/>
                <a:cs typeface="Montserrat" charset="0"/>
              </a:rPr>
              <a:t>MUSIMY DOTRZEĆ DO BARDZO TRADYCYJNYCH GRUP DOCELOWYCH</a:t>
            </a:r>
            <a:endParaRPr lang="en-US" sz="2800" b="1" dirty="0">
              <a:solidFill>
                <a:schemeClr val="bg1"/>
              </a:solidFill>
              <a:latin typeface="Dosis" panose="02010503020202060003" pitchFamily="50" charset="-18"/>
              <a:ea typeface="Montserrat" charset="0"/>
              <a:cs typeface="Montserrat" charset="0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2D6A0C33-85E0-4BF1-9F80-E8F0A6B4A88A}"/>
              </a:ext>
            </a:extLst>
          </p:cNvPr>
          <p:cNvSpPr/>
          <p:nvPr/>
        </p:nvSpPr>
        <p:spPr>
          <a:xfrm>
            <a:off x="5662668" y="1727092"/>
            <a:ext cx="5960125" cy="1574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  <a:spcAft>
                <a:spcPts val="600"/>
              </a:spcAft>
            </a:pPr>
            <a:r>
              <a:rPr lang="pl-PL" sz="1400" b="1" dirty="0">
                <a:solidFill>
                  <a:srgbClr val="69358A"/>
                </a:solidFill>
                <a:latin typeface="Dosis" panose="02010503020202060003" pitchFamily="50" charset="-18"/>
                <a:cs typeface="Times New Roman" panose="02020603050405020304" pitchFamily="18" charset="0"/>
              </a:rPr>
              <a:t>Insight komunikacyjny</a:t>
            </a:r>
          </a:p>
          <a:p>
            <a:pPr>
              <a:lnSpc>
                <a:spcPct val="115000"/>
              </a:lnSpc>
              <a:spcBef>
                <a:spcPts val="300"/>
              </a:spcBef>
              <a:spcAft>
                <a:spcPts val="1200"/>
              </a:spcAft>
            </a:pPr>
            <a:r>
              <a:rPr lang="pl-PL" sz="1100" dirty="0">
                <a:latin typeface="Dosis" panose="02010503020202060003" pitchFamily="50" charset="-18"/>
                <a:ea typeface="Calibri" panose="020F0502020204030204" pitchFamily="34" charset="0"/>
                <a:cs typeface="Times New Roman" panose="02020603050405020304" pitchFamily="18" charset="0"/>
              </a:rPr>
              <a:t>Zależy nam na przedstawieniu w komunikacji obszarów, z których mogą korzystać w ujęciu szeroko pojętej jakości życia, stąd wiodącym elementem komunikacyjnym musi być argumentacja związana z potrzebą oswajania technologii internetowych. Główny nacisk w komunikacji powinien być położony na zachowania życiowe, a dopiero na drugim planie – technologiczne. Powinniśmy mówić zrozumiałym dla wszystkich językiem korzyści, w ujęciu codziennych potrzeb, które można realizować dzięki technologiom. Komunikacja PR przyczyni się dzięki temu do pokonania barier mentalnych wobec barier technologicznych.</a:t>
            </a:r>
            <a:endParaRPr lang="pl-PL" sz="1100" dirty="0">
              <a:latin typeface="Dosis" panose="02010503020202060003" pitchFamily="50" charset="-18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53A260FC-FFDF-470B-9890-3449BEF673E8}"/>
              </a:ext>
            </a:extLst>
          </p:cNvPr>
          <p:cNvSpPr/>
          <p:nvPr/>
        </p:nvSpPr>
        <p:spPr>
          <a:xfrm>
            <a:off x="5662668" y="3696050"/>
            <a:ext cx="6096000" cy="196130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900"/>
              </a:spcBef>
              <a:spcAft>
                <a:spcPts val="600"/>
              </a:spcAft>
            </a:pPr>
            <a:r>
              <a:rPr lang="pl-PL" sz="1400" b="1" dirty="0">
                <a:solidFill>
                  <a:srgbClr val="69358A"/>
                </a:solidFill>
                <a:latin typeface="Dosis" panose="02010503020202060003" pitchFamily="50" charset="-18"/>
                <a:ea typeface="Calibri" panose="020F0502020204030204" pitchFamily="34" charset="0"/>
                <a:cs typeface="Times New Roman" panose="02020603050405020304" pitchFamily="18" charset="0"/>
              </a:rPr>
              <a:t>Insight komunikacyjny</a:t>
            </a:r>
            <a:endParaRPr lang="pl-PL" sz="1400" b="1" dirty="0">
              <a:solidFill>
                <a:srgbClr val="69358A"/>
              </a:solidFill>
              <a:latin typeface="Dosis" panose="02010503020202060003" pitchFamily="50" charset="-1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300"/>
              </a:spcBef>
              <a:spcAft>
                <a:spcPts val="1200"/>
              </a:spcAft>
            </a:pPr>
            <a:r>
              <a:rPr lang="pl-PL" sz="1100" dirty="0">
                <a:latin typeface="Dosis" panose="02010503020202060003" pitchFamily="50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Przedsiębiorcy powinni nie tylko zrozumieć ułatwienia w prowadzeniu biznesu wynikające z cyfryzacji, ale przede wszystkim poznać produkty, z których mogą korzystać. Proces poznawczy musi być prowadzony „praktycznym językiem korzyści” i docierać do nich za pośrednictwem mediów zarówno biznesowych, jak i </a:t>
            </a:r>
            <a:r>
              <a:rPr lang="pl-PL" sz="1100" dirty="0" err="1">
                <a:latin typeface="Dosis" panose="02010503020202060003" pitchFamily="50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lifestyle’owych</a:t>
            </a:r>
            <a:r>
              <a:rPr lang="pl-PL" sz="1100" dirty="0">
                <a:latin typeface="Dosis" panose="02010503020202060003" pitchFamily="50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 i ogólnoinformacyjnych.</a:t>
            </a:r>
          </a:p>
          <a:p>
            <a:pPr>
              <a:lnSpc>
                <a:spcPct val="115000"/>
              </a:lnSpc>
              <a:spcBef>
                <a:spcPts val="300"/>
              </a:spcBef>
              <a:spcAft>
                <a:spcPts val="1200"/>
              </a:spcAft>
            </a:pPr>
            <a:r>
              <a:rPr lang="pl-PL" sz="1100" dirty="0">
                <a:latin typeface="Dosis" panose="02010503020202060003" pitchFamily="50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W działaniach komunikacyjnych, obok monologu, stawiamy na dialog i bezpośrednie dotarcie do przedsiębiorców, poznanie ich wiedzy technologicznej i edukację w zakresie narzędzi internetowych, wspierających procesy biznesowe.</a:t>
            </a:r>
          </a:p>
        </p:txBody>
      </p:sp>
    </p:spTree>
    <p:extLst>
      <p:ext uri="{BB962C8B-B14F-4D97-AF65-F5344CB8AC3E}">
        <p14:creationId xmlns:p14="http://schemas.microsoft.com/office/powerpoint/2010/main" val="298305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: zaokrąglone rogi 17">
            <a:extLst>
              <a:ext uri="{FF2B5EF4-FFF2-40B4-BE49-F238E27FC236}">
                <a16:creationId xmlns:a16="http://schemas.microsoft.com/office/drawing/2014/main" xmlns="" id="{27F0E9C7-77CE-4784-9C4E-C306C21FC186}"/>
              </a:ext>
            </a:extLst>
          </p:cNvPr>
          <p:cNvSpPr/>
          <p:nvPr/>
        </p:nvSpPr>
        <p:spPr>
          <a:xfrm>
            <a:off x="107155" y="76379"/>
            <a:ext cx="12000382" cy="185157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bg1"/>
              </a:solidFill>
              <a:latin typeface="Dosis" panose="02010503020202060003" pitchFamily="2" charset="-18"/>
              <a:ea typeface="Montserrat" charset="0"/>
              <a:cs typeface="Montserrat" charset="0"/>
            </a:endParaRPr>
          </a:p>
        </p:txBody>
      </p:sp>
      <p:sp>
        <p:nvSpPr>
          <p:cNvPr id="16" name="Shape 86"/>
          <p:cNvSpPr/>
          <p:nvPr/>
        </p:nvSpPr>
        <p:spPr>
          <a:xfrm>
            <a:off x="1875189" y="302253"/>
            <a:ext cx="8829981" cy="1323439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l-PL" sz="2000" b="1" dirty="0">
                <a:solidFill>
                  <a:schemeClr val="bg1"/>
                </a:solidFill>
                <a:latin typeface="Dosis" panose="02010503020202060003" pitchFamily="2" charset="-18"/>
                <a:ea typeface="Montserrat" charset="0"/>
                <a:cs typeface="Montserrat" charset="0"/>
                <a:sym typeface="Sk-Modernist"/>
              </a:rPr>
              <a:t>POKAZAĆ DZIENNIKARZOM POTRZEBĘ SZEROKIEJ DYSKUSJI </a:t>
            </a:r>
          </a:p>
          <a:p>
            <a:pPr algn="ctr">
              <a:lnSpc>
                <a:spcPct val="80000"/>
              </a:lnSpc>
            </a:pPr>
            <a:r>
              <a:rPr lang="pl-PL" sz="2000" b="1" dirty="0">
                <a:solidFill>
                  <a:schemeClr val="bg1"/>
                </a:solidFill>
                <a:latin typeface="Dosis" panose="02010503020202060003" pitchFamily="2" charset="-18"/>
                <a:ea typeface="Montserrat" charset="0"/>
                <a:cs typeface="Montserrat" charset="0"/>
                <a:sym typeface="Sk-Modernist"/>
              </a:rPr>
              <a:t>NA TEMAT UPOWSZECHNIENIA TIK WŚRÓD GRUP DOCELOWYCH</a:t>
            </a:r>
          </a:p>
          <a:p>
            <a:pPr algn="ctr">
              <a:lnSpc>
                <a:spcPct val="80000"/>
              </a:lnSpc>
            </a:pPr>
            <a:endParaRPr lang="pl-PL" sz="2000" b="1" dirty="0">
              <a:solidFill>
                <a:schemeClr val="bg1"/>
              </a:solidFill>
              <a:latin typeface="Dosis" panose="02010503020202060003" pitchFamily="2" charset="-18"/>
              <a:ea typeface="Montserrat" charset="0"/>
              <a:cs typeface="Montserrat" charset="0"/>
              <a:sym typeface="Sk-Modernist"/>
            </a:endParaRPr>
          </a:p>
          <a:p>
            <a:pPr algn="ctr">
              <a:lnSpc>
                <a:spcPct val="80000"/>
              </a:lnSpc>
            </a:pPr>
            <a:r>
              <a:rPr lang="pl-PL" sz="2000" b="1" dirty="0">
                <a:solidFill>
                  <a:schemeClr val="bg1"/>
                </a:solidFill>
                <a:latin typeface="Dosis" panose="02010503020202060003" pitchFamily="2" charset="-18"/>
                <a:ea typeface="Montserrat" charset="0"/>
                <a:cs typeface="Montserrat" charset="0"/>
                <a:sym typeface="Sk-Modernist"/>
              </a:rPr>
              <a:t>WEJŚĆ W CODZIENNE ŻYCIE GRUP DOCELOWYCH Z PRZEDSTAWIENIEM KORZYŚCI </a:t>
            </a:r>
          </a:p>
          <a:p>
            <a:pPr algn="ctr">
              <a:lnSpc>
                <a:spcPct val="80000"/>
              </a:lnSpc>
            </a:pPr>
            <a:r>
              <a:rPr lang="pl-PL" sz="2000" b="1" dirty="0">
                <a:solidFill>
                  <a:schemeClr val="bg1"/>
                </a:solidFill>
                <a:latin typeface="Dosis" panose="02010503020202060003" pitchFamily="2" charset="-18"/>
                <a:ea typeface="Montserrat" charset="0"/>
                <a:cs typeface="Montserrat" charset="0"/>
                <a:sym typeface="Sk-Modernist"/>
              </a:rPr>
              <a:t>WPŁYWAJĄCYCH NA ICH CODZIENNE ŻYCIE</a:t>
            </a:r>
            <a:endParaRPr sz="2000" b="1" dirty="0">
              <a:solidFill>
                <a:schemeClr val="bg1"/>
              </a:solidFill>
              <a:latin typeface="Dosis" panose="02010503020202060003" pitchFamily="2" charset="-18"/>
              <a:ea typeface="Montserrat" charset="0"/>
              <a:cs typeface="Montserrat" charset="0"/>
              <a:sym typeface="Sk-Modernist"/>
            </a:endParaRPr>
          </a:p>
        </p:txBody>
      </p: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xmlns="" id="{6522BBBF-3A71-4B8A-B4A2-33D797E89DC4}"/>
              </a:ext>
            </a:extLst>
          </p:cNvPr>
          <p:cNvCxnSpPr>
            <a:cxnSpLocks/>
          </p:cNvCxnSpPr>
          <p:nvPr/>
        </p:nvCxnSpPr>
        <p:spPr>
          <a:xfrm>
            <a:off x="5635881" y="2628693"/>
            <a:ext cx="0" cy="4120372"/>
          </a:xfrm>
          <a:prstGeom prst="line">
            <a:avLst/>
          </a:prstGeom>
          <a:ln w="38100">
            <a:solidFill>
              <a:srgbClr val="230D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rostokąt zaokrąglony 21"/>
          <p:cNvSpPr/>
          <p:nvPr/>
        </p:nvSpPr>
        <p:spPr>
          <a:xfrm>
            <a:off x="1328737" y="2072641"/>
            <a:ext cx="3114675" cy="298787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bg1"/>
                </a:solidFill>
                <a:latin typeface="Dosis" panose="02010503020202060003" pitchFamily="50" charset="-18"/>
              </a:rPr>
              <a:t>CELE</a:t>
            </a:r>
          </a:p>
        </p:txBody>
      </p:sp>
      <p:sp>
        <p:nvSpPr>
          <p:cNvPr id="23" name="Prostokąt zaokrąglony 22"/>
          <p:cNvSpPr/>
          <p:nvPr/>
        </p:nvSpPr>
        <p:spPr>
          <a:xfrm>
            <a:off x="7196137" y="2100599"/>
            <a:ext cx="3114675" cy="298787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bg1"/>
                </a:solidFill>
                <a:latin typeface="Dosis" panose="02010503020202060003" pitchFamily="50" charset="-18"/>
              </a:rPr>
              <a:t>NARZĘDZIA PR</a:t>
            </a:r>
          </a:p>
        </p:txBody>
      </p:sp>
      <p:sp>
        <p:nvSpPr>
          <p:cNvPr id="3" name="Prostokąt 2"/>
          <p:cNvSpPr/>
          <p:nvPr/>
        </p:nvSpPr>
        <p:spPr>
          <a:xfrm>
            <a:off x="107155" y="2628693"/>
            <a:ext cx="5329238" cy="3580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sz="1600" dirty="0">
                <a:latin typeface="Dosis" panose="02010503020202060003" pitchFamily="50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Wygenerowanie 500 publikacji w mediach (prasa, radio, TV, Internet) przedstawiających korzyści płynące z wykorzystywania technologii informacyjno-komunikacyjnych. </a:t>
            </a:r>
          </a:p>
          <a:p>
            <a:pPr marL="342900" lvl="0" indent="-342900" algn="just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sz="1600" dirty="0">
                <a:latin typeface="Dosis" panose="02010503020202060003" pitchFamily="50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Zaangażowanie grupy docelowej w dyskusję na temat zmian w jakości życia po poznaniu technologii informacyjno-komunikacyjnych.</a:t>
            </a:r>
          </a:p>
          <a:p>
            <a:pPr marL="342900" lvl="0" indent="-342900" algn="just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sz="1600" dirty="0">
                <a:latin typeface="Dosis" panose="02010503020202060003" pitchFamily="50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Dotarcie z bezpośrednim przekazem do 40% grupy docelowej przedsiębiorców w ujęciu edukacyjnym. </a:t>
            </a:r>
          </a:p>
          <a:p>
            <a:pPr marL="342900" lvl="0" indent="-342900" algn="just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sz="1600" dirty="0">
                <a:latin typeface="Dosis" panose="02010503020202060003" pitchFamily="50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Budowa zasięgu przekazu poprzez współpracę z </a:t>
            </a:r>
            <a:r>
              <a:rPr lang="pl-PL" sz="1600" dirty="0" err="1">
                <a:latin typeface="Dosis" panose="02010503020202060003" pitchFamily="50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blogosferą</a:t>
            </a:r>
            <a:r>
              <a:rPr lang="pl-PL" sz="1600" dirty="0">
                <a:latin typeface="Dosis" panose="02010503020202060003" pitchFamily="50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 opiniotwórczą oraz wysokozasięgowymi patronami medialnymi.</a:t>
            </a:r>
            <a:endParaRPr lang="pl-PL" sz="1600" dirty="0">
              <a:effectLst/>
              <a:latin typeface="Dosis" panose="02010503020202060003" pitchFamily="50" charset="-18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Prostokąt zaokrąglony 23"/>
          <p:cNvSpPr/>
          <p:nvPr/>
        </p:nvSpPr>
        <p:spPr>
          <a:xfrm>
            <a:off x="7517605" y="2628693"/>
            <a:ext cx="2471737" cy="599475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latin typeface="Dosis" panose="02010503020202060003" pitchFamily="50" charset="-18"/>
              </a:rPr>
              <a:t>PROCESY BADAWCZE</a:t>
            </a:r>
          </a:p>
        </p:txBody>
      </p:sp>
      <p:sp>
        <p:nvSpPr>
          <p:cNvPr id="25" name="Prostokąt zaokrąglony 24"/>
          <p:cNvSpPr/>
          <p:nvPr/>
        </p:nvSpPr>
        <p:spPr>
          <a:xfrm>
            <a:off x="7517605" y="5780176"/>
            <a:ext cx="2471737" cy="599475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latin typeface="Dosis" panose="02010503020202060003" pitchFamily="50" charset="-18"/>
              </a:rPr>
              <a:t>MEDIA RELATIONS</a:t>
            </a:r>
          </a:p>
        </p:txBody>
      </p:sp>
      <p:sp>
        <p:nvSpPr>
          <p:cNvPr id="26" name="Prostokąt zaokrąglony 25"/>
          <p:cNvSpPr/>
          <p:nvPr/>
        </p:nvSpPr>
        <p:spPr>
          <a:xfrm>
            <a:off x="7517604" y="3418210"/>
            <a:ext cx="2471737" cy="599475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latin typeface="Dosis" panose="02010503020202060003" pitchFamily="50" charset="-18"/>
              </a:rPr>
              <a:t>WSPÓŁPRACA EKSPERCKA</a:t>
            </a:r>
          </a:p>
        </p:txBody>
      </p:sp>
      <p:sp>
        <p:nvSpPr>
          <p:cNvPr id="27" name="Prostokąt zaokrąglony 26"/>
          <p:cNvSpPr/>
          <p:nvPr/>
        </p:nvSpPr>
        <p:spPr>
          <a:xfrm>
            <a:off x="7517603" y="4274494"/>
            <a:ext cx="2471737" cy="599475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latin typeface="Dosis" panose="02010503020202060003" pitchFamily="50" charset="-18"/>
              </a:rPr>
              <a:t>WSPÓŁPRACA                          Z BLOGEREM</a:t>
            </a:r>
          </a:p>
        </p:txBody>
      </p:sp>
      <p:sp>
        <p:nvSpPr>
          <p:cNvPr id="28" name="Prostokąt zaokrąglony 27"/>
          <p:cNvSpPr/>
          <p:nvPr/>
        </p:nvSpPr>
        <p:spPr>
          <a:xfrm>
            <a:off x="7517605" y="5027335"/>
            <a:ext cx="2471737" cy="599475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latin typeface="Dosis" panose="02010503020202060003" pitchFamily="50" charset="-18"/>
              </a:rPr>
              <a:t>SOCIAL MEDIA</a:t>
            </a:r>
          </a:p>
        </p:txBody>
      </p:sp>
    </p:spTree>
    <p:extLst>
      <p:ext uri="{BB962C8B-B14F-4D97-AF65-F5344CB8AC3E}">
        <p14:creationId xmlns:p14="http://schemas.microsoft.com/office/powerpoint/2010/main" val="326678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: zaokrąglone rogi 17">
            <a:extLst>
              <a:ext uri="{FF2B5EF4-FFF2-40B4-BE49-F238E27FC236}">
                <a16:creationId xmlns:a16="http://schemas.microsoft.com/office/drawing/2014/main" xmlns="" id="{27F0E9C7-77CE-4784-9C4E-C306C21FC186}"/>
              </a:ext>
            </a:extLst>
          </p:cNvPr>
          <p:cNvSpPr/>
          <p:nvPr/>
        </p:nvSpPr>
        <p:spPr>
          <a:xfrm>
            <a:off x="107155" y="76379"/>
            <a:ext cx="12000382" cy="101457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osis" panose="02010503020202060003" pitchFamily="2" charset="-18"/>
              <a:ea typeface="Montserrat" charset="0"/>
              <a:cs typeface="Montserrat" charset="0"/>
            </a:endParaRPr>
          </a:p>
        </p:txBody>
      </p:sp>
      <p:sp>
        <p:nvSpPr>
          <p:cNvPr id="16" name="Shape 86"/>
          <p:cNvSpPr/>
          <p:nvPr/>
        </p:nvSpPr>
        <p:spPr>
          <a:xfrm>
            <a:off x="4465816" y="302253"/>
            <a:ext cx="3648756" cy="437043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osis" panose="02010503020202060003" pitchFamily="2" charset="-18"/>
                <a:ea typeface="Montserrat" charset="0"/>
                <a:cs typeface="Montserrat" charset="0"/>
                <a:sym typeface="Sk-Modernist"/>
              </a:rPr>
              <a:t>EKSPERCKA EDUKACJA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osis" panose="02010503020202060003" pitchFamily="2" charset="-18"/>
              <a:ea typeface="Montserrat" charset="0"/>
              <a:cs typeface="Montserrat" charset="0"/>
              <a:sym typeface="Sk-Modernist"/>
            </a:endParaRPr>
          </a:p>
        </p:txBody>
      </p: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xmlns="" id="{6522BBBF-3A71-4B8A-B4A2-33D797E89DC4}"/>
              </a:ext>
            </a:extLst>
          </p:cNvPr>
          <p:cNvCxnSpPr>
            <a:cxnSpLocks/>
          </p:cNvCxnSpPr>
          <p:nvPr/>
        </p:nvCxnSpPr>
        <p:spPr>
          <a:xfrm>
            <a:off x="5635881" y="1846496"/>
            <a:ext cx="0" cy="4120372"/>
          </a:xfrm>
          <a:prstGeom prst="line">
            <a:avLst/>
          </a:prstGeom>
          <a:ln w="38100">
            <a:solidFill>
              <a:srgbClr val="230D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rostokąt 2"/>
          <p:cNvSpPr/>
          <p:nvPr/>
        </p:nvSpPr>
        <p:spPr>
          <a:xfrm>
            <a:off x="206307" y="1521837"/>
            <a:ext cx="532923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>
                <a:latin typeface="Dosis" panose="02010503020202060003" pitchFamily="50" charset="-18"/>
              </a:rPr>
              <a:t>W komunikacji prezentującej wpływ technologii na jakość życia będziemy przedstawiać dziennikarzom problemy związane </a:t>
            </a:r>
            <a:r>
              <a:rPr lang="pl-PL" sz="1600" b="1" dirty="0">
                <a:latin typeface="Dosis" panose="02010503020202060003" pitchFamily="50" charset="-18"/>
              </a:rPr>
              <a:t>ze zbyt małym zaangażowaniem obywateli w poznanie wszelkich aspektów korzystania z technologii, które wpływają na jakość ich życia. Wspólnie wypracujemy język narracji, zachęcający do większego korzystania z Internetu w celu zmiany bądź poprawy stylu życia.</a:t>
            </a:r>
          </a:p>
          <a:p>
            <a:r>
              <a:rPr lang="pl-PL" sz="1600" dirty="0">
                <a:latin typeface="Dosis" panose="02010503020202060003" pitchFamily="50" charset="-18"/>
              </a:rPr>
              <a:t>Aby dziennikarze dobrze zrozumieli problem, musimy dostarczyć im wiedzę, która pozwoli na tworzenie materiałów prasowych opisujących problem zarówno w ujęciu ilościowym, jak i w ujęciu jakościowym poprzez przybliżenie wpływu konkretnych produktów/technologii na życie codzienne grupy docelowej. </a:t>
            </a:r>
          </a:p>
          <a:p>
            <a:r>
              <a:rPr lang="pl-PL" sz="1600" b="1" dirty="0">
                <a:latin typeface="Dosis" panose="02010503020202060003" pitchFamily="50" charset="-18"/>
              </a:rPr>
              <a:t>Komunikacja media relations musi być wspierana siłą ekspertów, </a:t>
            </a:r>
            <a:r>
              <a:rPr lang="pl-PL" sz="1600" dirty="0">
                <a:latin typeface="Dosis" panose="02010503020202060003" pitchFamily="50" charset="-18"/>
              </a:rPr>
              <a:t>którzy stworzą swoistą grupę </a:t>
            </a:r>
            <a:r>
              <a:rPr lang="pl-PL" sz="1600" i="1" dirty="0" err="1">
                <a:latin typeface="Dosis" panose="02010503020202060003" pitchFamily="50" charset="-18"/>
              </a:rPr>
              <a:t>key</a:t>
            </a:r>
            <a:r>
              <a:rPr lang="pl-PL" sz="1600" i="1" dirty="0">
                <a:latin typeface="Dosis" panose="02010503020202060003" pitchFamily="50" charset="-18"/>
              </a:rPr>
              <a:t> </a:t>
            </a:r>
            <a:r>
              <a:rPr lang="pl-PL" sz="1600" i="1" dirty="0" err="1">
                <a:latin typeface="Dosis" panose="02010503020202060003" pitchFamily="50" charset="-18"/>
              </a:rPr>
              <a:t>opinion</a:t>
            </a:r>
            <a:r>
              <a:rPr lang="pl-PL" sz="1600" i="1" dirty="0">
                <a:latin typeface="Dosis" panose="02010503020202060003" pitchFamily="50" charset="-18"/>
              </a:rPr>
              <a:t> </a:t>
            </a:r>
            <a:r>
              <a:rPr lang="pl-PL" sz="1600" i="1" dirty="0" err="1">
                <a:latin typeface="Dosis" panose="02010503020202060003" pitchFamily="50" charset="-18"/>
              </a:rPr>
              <a:t>leaders</a:t>
            </a:r>
            <a:r>
              <a:rPr lang="pl-PL" sz="1600" dirty="0">
                <a:latin typeface="Dosis" panose="02010503020202060003" pitchFamily="50" charset="-18"/>
              </a:rPr>
              <a:t>, działającą na rzecz wzrostu świadomości potrzeby edukacji w zakresie korzystania z Internetu.</a:t>
            </a:r>
          </a:p>
          <a:p>
            <a:r>
              <a:rPr lang="pl-PL" sz="1600" dirty="0">
                <a:latin typeface="Dosis" panose="02010503020202060003" pitchFamily="50" charset="-18"/>
              </a:rPr>
              <a:t>Powinniśmy współpracować z: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600" b="1" dirty="0">
                <a:latin typeface="Dosis" panose="02010503020202060003" pitchFamily="50" charset="-18"/>
              </a:rPr>
              <a:t>psychologiem,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600" b="1" dirty="0">
                <a:latin typeface="Dosis" panose="02010503020202060003" pitchFamily="50" charset="-18"/>
              </a:rPr>
              <a:t>socjologiem,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600" b="1" dirty="0">
                <a:latin typeface="Dosis" panose="02010503020202060003" pitchFamily="50" charset="-18"/>
              </a:rPr>
              <a:t>informatykiem.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07BBFB5B-FCC3-44EB-80B0-EEE18FCA1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6694" y="1856121"/>
            <a:ext cx="5747045" cy="415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23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Suavedigital">
      <a:dk1>
        <a:srgbClr val="242527"/>
      </a:dk1>
      <a:lt1>
        <a:srgbClr val="FFFFFF"/>
      </a:lt1>
      <a:dk2>
        <a:srgbClr val="262626"/>
      </a:dk2>
      <a:lt2>
        <a:srgbClr val="FFFFFF"/>
      </a:lt2>
      <a:accent1>
        <a:srgbClr val="14CBAC"/>
      </a:accent1>
      <a:accent2>
        <a:srgbClr val="535353"/>
      </a:accent2>
      <a:accent3>
        <a:srgbClr val="A7A7A7"/>
      </a:accent3>
      <a:accent4>
        <a:srgbClr val="D2DDD9"/>
      </a:accent4>
      <a:accent5>
        <a:srgbClr val="3F3F3F"/>
      </a:accent5>
      <a:accent6>
        <a:srgbClr val="2C2C2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884141CDB2BAF43B6DDAD476A53B115" ma:contentTypeVersion="8" ma:contentTypeDescription="Utwórz nowy dokument." ma:contentTypeScope="" ma:versionID="eb7ab6c6fb918cbb23d4aa1c0eb908e9">
  <xsd:schema xmlns:xsd="http://www.w3.org/2001/XMLSchema" xmlns:xs="http://www.w3.org/2001/XMLSchema" xmlns:p="http://schemas.microsoft.com/office/2006/metadata/properties" xmlns:ns2="5bb7174e-e704-4a4b-bab9-ceffa4318eee" xmlns:ns3="a53d6a32-b5fe-4a9a-b30d-3ac5bf6d4837" targetNamespace="http://schemas.microsoft.com/office/2006/metadata/properties" ma:root="true" ma:fieldsID="9ba2dd10a28ecf58b642f7a37bafd6fd" ns2:_="" ns3:_="">
    <xsd:import namespace="5bb7174e-e704-4a4b-bab9-ceffa4318eee"/>
    <xsd:import namespace="a53d6a32-b5fe-4a9a-b30d-3ac5bf6d483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b7174e-e704-4a4b-bab9-ceffa4318e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3d6a32-b5fe-4a9a-b30d-3ac5bf6d483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0E8B3F4-B5CE-4E2A-8BA2-7BE13ED0D43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260E4F3-B63E-48B2-B9C4-AD79DD0CB7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bb7174e-e704-4a4b-bab9-ceffa4318eee"/>
    <ds:schemaRef ds:uri="a53d6a32-b5fe-4a9a-b30d-3ac5bf6d48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E1260CA-A200-43DE-84DC-5B2641CBBF5E}">
  <ds:schemaRefs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a53d6a32-b5fe-4a9a-b30d-3ac5bf6d4837"/>
    <ds:schemaRef ds:uri="http://purl.org/dc/dcmitype/"/>
    <ds:schemaRef ds:uri="5bb7174e-e704-4a4b-bab9-ceffa4318eee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11976</TotalTime>
  <Words>4203</Words>
  <Application>Microsoft Office PowerPoint</Application>
  <PresentationFormat>Panoramiczny</PresentationFormat>
  <Paragraphs>596</Paragraphs>
  <Slides>42</Slides>
  <Notes>31</Notes>
  <HiddenSlides>0</HiddenSlides>
  <MMClips>0</MMClips>
  <ScaleCrop>false</ScaleCrop>
  <HeadingPairs>
    <vt:vector size="6" baseType="variant">
      <vt:variant>
        <vt:lpstr>Używane czcionki</vt:lpstr>
      </vt:variant>
      <vt:variant>
        <vt:i4>14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42</vt:i4>
      </vt:variant>
    </vt:vector>
  </HeadingPairs>
  <TitlesOfParts>
    <vt:vector size="57" baseType="lpstr">
      <vt:lpstr>Arial Unicode MS</vt:lpstr>
      <vt:lpstr>Arial</vt:lpstr>
      <vt:lpstr>Calibri</vt:lpstr>
      <vt:lpstr>Calibri Light</vt:lpstr>
      <vt:lpstr>Courier New</vt:lpstr>
      <vt:lpstr>Dosis</vt:lpstr>
      <vt:lpstr>GungsuhChe</vt:lpstr>
      <vt:lpstr>Lato</vt:lpstr>
      <vt:lpstr>Montserrat</vt:lpstr>
      <vt:lpstr>Poppins</vt:lpstr>
      <vt:lpstr>Sk-Modernist</vt:lpstr>
      <vt:lpstr>Symbol</vt:lpstr>
      <vt:lpstr>Times New Roman</vt:lpstr>
      <vt:lpstr>Wingdings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Dębek Joanna</cp:lastModifiedBy>
  <cp:revision>1558</cp:revision>
  <dcterms:created xsi:type="dcterms:W3CDTF">2017-03-01T09:34:00Z</dcterms:created>
  <dcterms:modified xsi:type="dcterms:W3CDTF">2018-11-22T09:27:16Z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0x0101004884141CDB2BAF43B6DDAD476A53B115</vt:lpwstr>
  </property>
</Properties>
</file>